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41"/>
  </p:notesMasterIdLst>
  <p:sldIdLst>
    <p:sldId id="257" r:id="rId2"/>
    <p:sldId id="268" r:id="rId3"/>
    <p:sldId id="376" r:id="rId4"/>
    <p:sldId id="487" r:id="rId5"/>
    <p:sldId id="350" r:id="rId6"/>
    <p:sldId id="527" r:id="rId7"/>
    <p:sldId id="528" r:id="rId8"/>
    <p:sldId id="290" r:id="rId9"/>
    <p:sldId id="553" r:id="rId10"/>
    <p:sldId id="273" r:id="rId11"/>
    <p:sldId id="534" r:id="rId12"/>
    <p:sldId id="552" r:id="rId13"/>
    <p:sldId id="368" r:id="rId14"/>
    <p:sldId id="564" r:id="rId15"/>
    <p:sldId id="471" r:id="rId16"/>
    <p:sldId id="416" r:id="rId17"/>
    <p:sldId id="493" r:id="rId18"/>
    <p:sldId id="369" r:id="rId19"/>
    <p:sldId id="472" r:id="rId20"/>
    <p:sldId id="563" r:id="rId21"/>
    <p:sldId id="566" r:id="rId22"/>
    <p:sldId id="456" r:id="rId23"/>
    <p:sldId id="509" r:id="rId24"/>
    <p:sldId id="305" r:id="rId25"/>
    <p:sldId id="514" r:id="rId26"/>
    <p:sldId id="451" r:id="rId27"/>
    <p:sldId id="562" r:id="rId28"/>
    <p:sldId id="497" r:id="rId29"/>
    <p:sldId id="561" r:id="rId30"/>
    <p:sldId id="333" r:id="rId31"/>
    <p:sldId id="359" r:id="rId32"/>
    <p:sldId id="302" r:id="rId33"/>
    <p:sldId id="510" r:id="rId34"/>
    <p:sldId id="505" r:id="rId35"/>
    <p:sldId id="476" r:id="rId36"/>
    <p:sldId id="431" r:id="rId37"/>
    <p:sldId id="337" r:id="rId38"/>
    <p:sldId id="260" r:id="rId39"/>
    <p:sldId id="52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hyperlink" Target="https://www.dol.gov/agencies/vets/employers/rvec" TargetMode="External"/><Relationship Id="rId2" Type="http://schemas.openxmlformats.org/officeDocument/2006/relationships/hyperlink" Target="https://www.dol.gov/agencies/vets/about/regionaloffices" TargetMode="External"/><Relationship Id="rId1" Type="http://schemas.openxmlformats.org/officeDocument/2006/relationships/hyperlink" Target="https://www.dol.gov/agencies/vets/about/nationaloffice" TargetMode="External"/><Relationship Id="rId5" Type="http://schemas.openxmlformats.org/officeDocument/2006/relationships/image" Target="../media/image10.jpeg"/><Relationship Id="rId4" Type="http://schemas.openxmlformats.org/officeDocument/2006/relationships/image" Target="../media/image9.jpeg"/></Relationships>
</file>

<file path=ppt/diagrams/_rels/data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ata13.xml.rels><?xml version="1.0" encoding="UTF-8" standalone="yes"?>
<Relationships xmlns="http://schemas.openxmlformats.org/package/2006/relationships"><Relationship Id="rId1" Type="http://schemas.openxmlformats.org/officeDocument/2006/relationships/hyperlink" Target="http://www.nvti.org/" TargetMode="External"/></Relationships>
</file>

<file path=ppt/diagrams/_rels/data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 Id="rId4" Type="http://schemas.openxmlformats.org/officeDocument/2006/relationships/image" Target="../media/image69.png"/></Relationships>
</file>

<file path=ppt/diagrams/_rels/data1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image" Target="../media/image72.jpeg"/><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diagrams/_rels/data18.xml.rels><?xml version="1.0" encoding="UTF-8" standalone="yes"?>
<Relationships xmlns="http://schemas.openxmlformats.org/package/2006/relationships"><Relationship Id="rId1" Type="http://schemas.openxmlformats.org/officeDocument/2006/relationships/hyperlink" Target="https://ivmf.syracuse.edu/article/the-business-case-for-hiring-a-veteran-beyond-the-cliches/" TargetMode="External"/></Relationships>
</file>

<file path=ppt/diagrams/_rels/data19.xml.rels><?xml version="1.0" encoding="UTF-8" standalone="yes"?>
<Relationships xmlns="http://schemas.openxmlformats.org/package/2006/relationships"><Relationship Id="rId1" Type="http://schemas.openxmlformats.org/officeDocument/2006/relationships/hyperlink" Target="https://www.dol.gov/sites/dolgov/files/VETS/files/Employer-Guide-to-Hiring-Veterans.pdf" TargetMode="External"/></Relationships>
</file>

<file path=ppt/diagrams/_rels/data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ata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mailto:HIREVets@dol.gov" TargetMode="External"/><Relationship Id="rId1" Type="http://schemas.openxmlformats.org/officeDocument/2006/relationships/hyperlink" Target="http://www.hirevets.gov/awardees" TargetMode="External"/><Relationship Id="rId6" Type="http://schemas.openxmlformats.org/officeDocument/2006/relationships/image" Target="../media/image55.jpeg"/><Relationship Id="rId5" Type="http://schemas.openxmlformats.org/officeDocument/2006/relationships/image" Target="../media/image86.jpeg"/><Relationship Id="rId4" Type="http://schemas.openxmlformats.org/officeDocument/2006/relationships/image" Target="../media/image85.png"/></Relationships>
</file>

<file path=ppt/diagrams/_rels/data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diagrams/_rels/data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diagrams/_rels/data9.xml.rels><?xml version="1.0" encoding="UTF-8" standalone="yes"?>
<Relationships xmlns="http://schemas.openxmlformats.org/package/2006/relationships"><Relationship Id="rId1" Type="http://schemas.openxmlformats.org/officeDocument/2006/relationships/hyperlink" Target="http://www.careeronestop.org/"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dol.gov/agencies/vets/employers/rvec" TargetMode="External"/><Relationship Id="rId2" Type="http://schemas.openxmlformats.org/officeDocument/2006/relationships/image" Target="../media/image9.jpeg"/><Relationship Id="rId1" Type="http://schemas.openxmlformats.org/officeDocument/2006/relationships/hyperlink" Target="https://www.dol.gov/agencies/vets/about/nationaloffice" TargetMode="External"/><Relationship Id="rId5" Type="http://schemas.openxmlformats.org/officeDocument/2006/relationships/image" Target="../media/image10.jpeg"/><Relationship Id="rId4" Type="http://schemas.openxmlformats.org/officeDocument/2006/relationships/hyperlink" Target="https://www.dol.gov/agencies/vets/about/regionaloffices"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rawing13.xml.rels><?xml version="1.0" encoding="UTF-8" standalone="yes"?>
<Relationships xmlns="http://schemas.openxmlformats.org/package/2006/relationships"><Relationship Id="rId1" Type="http://schemas.openxmlformats.org/officeDocument/2006/relationships/hyperlink" Target="http://www.nvti.org/" TargetMode="External"/></Relationships>
</file>

<file path=ppt/diagrams/_rels/drawing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 Id="rId4" Type="http://schemas.openxmlformats.org/officeDocument/2006/relationships/image" Target="../media/image69.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image" Target="../media/image72.jpeg"/><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diagrams/_rels/drawing18.xml.rels><?xml version="1.0" encoding="UTF-8" standalone="yes"?>
<Relationships xmlns="http://schemas.openxmlformats.org/package/2006/relationships"><Relationship Id="rId1" Type="http://schemas.openxmlformats.org/officeDocument/2006/relationships/hyperlink" Target="https://ivmf.syracuse.edu/article/the-business-case-for-hiring-a-veteran-beyond-the-cliches/" TargetMode="External"/></Relationships>
</file>

<file path=ppt/diagrams/_rels/drawing19.xml.rels><?xml version="1.0" encoding="UTF-8" standalone="yes"?>
<Relationships xmlns="http://schemas.openxmlformats.org/package/2006/relationships"><Relationship Id="rId1" Type="http://schemas.openxmlformats.org/officeDocument/2006/relationships/hyperlink" Target="https://www.dol.gov/sites/dolgov/files/VETS/files/Employer-Guide-to-Hiring-Veterans.pdf" TargetMode="External"/></Relationships>
</file>

<file path=ppt/diagrams/_rels/drawing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hirevets.gov/awardees" TargetMode="External"/><Relationship Id="rId1" Type="http://schemas.openxmlformats.org/officeDocument/2006/relationships/image" Target="../media/image84.jpeg"/><Relationship Id="rId6" Type="http://schemas.openxmlformats.org/officeDocument/2006/relationships/image" Target="../media/image55.jpeg"/><Relationship Id="rId5" Type="http://schemas.openxmlformats.org/officeDocument/2006/relationships/hyperlink" Target="mailto:HIREVets@dol.gov" TargetMode="External"/><Relationship Id="rId4" Type="http://schemas.openxmlformats.org/officeDocument/2006/relationships/image" Target="../media/image86.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png"/><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diagrams/_rels/drawing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diagrams/_rels/drawing9.xml.rels><?xml version="1.0" encoding="UTF-8" standalone="yes"?>
<Relationships xmlns="http://schemas.openxmlformats.org/package/2006/relationships"><Relationship Id="rId1" Type="http://schemas.openxmlformats.org/officeDocument/2006/relationships/hyperlink" Target="http://www.careeronestop.org/"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D215A8-9C2C-42FF-8410-E18038C6F464}" type="doc">
      <dgm:prSet loTypeId="urn:microsoft.com/office/officeart/2005/8/layout/vList4" loCatId="list" qsTypeId="urn:microsoft.com/office/officeart/2005/8/quickstyle/3d1" qsCatId="3D" csTypeId="urn:microsoft.com/office/officeart/2005/8/colors/accent0_3" csCatId="mainScheme" phldr="1"/>
      <dgm:spPr/>
      <dgm:t>
        <a:bodyPr/>
        <a:lstStyle/>
        <a:p>
          <a:endParaRPr lang="en-US"/>
        </a:p>
      </dgm:t>
    </dgm:pt>
    <dgm:pt modelId="{49626906-21F1-4C78-A3CE-7C7C2B0D15AB}">
      <dgm:prSet custT="1"/>
      <dgm:spPr/>
      <dgm:t>
        <a:bodyPr/>
        <a:lstStyle/>
        <a:p>
          <a:pPr>
            <a:spcAft>
              <a:spcPts val="600"/>
            </a:spcAft>
          </a:pPr>
          <a:r>
            <a:rPr lang="en-US" sz="3200" b="1"/>
            <a:t>Headquarters in D.C. </a:t>
          </a:r>
          <a:endParaRPr lang="en-US" sz="3200"/>
        </a:p>
      </dgm:t>
    </dgm:pt>
    <dgm:pt modelId="{5C87EA21-B508-4C94-8DB8-E516589ABB45}" type="parTrans" cxnId="{CCAFD282-2D63-44ED-A26B-B3FC86127E5C}">
      <dgm:prSet/>
      <dgm:spPr/>
      <dgm:t>
        <a:bodyPr/>
        <a:lstStyle/>
        <a:p>
          <a:endParaRPr lang="en-US"/>
        </a:p>
      </dgm:t>
    </dgm:pt>
    <dgm:pt modelId="{DF395545-4314-4584-9BA0-113CC98B3B36}" type="sibTrans" cxnId="{CCAFD282-2D63-44ED-A26B-B3FC86127E5C}">
      <dgm:prSet/>
      <dgm:spPr/>
      <dgm:t>
        <a:bodyPr/>
        <a:lstStyle/>
        <a:p>
          <a:endParaRPr lang="en-US"/>
        </a:p>
      </dgm:t>
    </dgm:pt>
    <dgm:pt modelId="{E6B08329-5AC6-4E68-AD42-62AA69865AC8}">
      <dgm:prSet custT="1"/>
      <dgm:spPr/>
      <dgm:t>
        <a:bodyPr/>
        <a:lstStyle/>
        <a:p>
          <a:pPr>
            <a:spcAft>
              <a:spcPct val="15000"/>
            </a:spcAft>
          </a:pPr>
          <a:r>
            <a:rPr lang="en-US" sz="1800">
              <a:solidFill>
                <a:schemeClr val="accent1">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Click Here for National Office Staff</a:t>
          </a:r>
          <a:endParaRPr lang="en-US" sz="1800">
            <a:solidFill>
              <a:schemeClr val="accent1">
                <a:lumMod val="60000"/>
                <a:lumOff val="40000"/>
              </a:schemeClr>
            </a:solidFill>
          </a:endParaRPr>
        </a:p>
      </dgm:t>
    </dgm:pt>
    <dgm:pt modelId="{0DBC305C-C418-45F4-BA86-83CF4E11C2F2}" type="parTrans" cxnId="{6D0F86BF-40DA-4626-9AE8-1B12BD0A3BAA}">
      <dgm:prSet/>
      <dgm:spPr/>
      <dgm:t>
        <a:bodyPr/>
        <a:lstStyle/>
        <a:p>
          <a:endParaRPr lang="en-US"/>
        </a:p>
      </dgm:t>
    </dgm:pt>
    <dgm:pt modelId="{5F9FEF77-BAB7-45B0-9284-1577B5335E4D}" type="sibTrans" cxnId="{6D0F86BF-40DA-4626-9AE8-1B12BD0A3BAA}">
      <dgm:prSet/>
      <dgm:spPr/>
      <dgm:t>
        <a:bodyPr/>
        <a:lstStyle/>
        <a:p>
          <a:endParaRPr lang="en-US"/>
        </a:p>
      </dgm:t>
    </dgm:pt>
    <dgm:pt modelId="{DC744C22-93F7-4E78-A843-62BD293EADA9}">
      <dgm:prSet custT="1"/>
      <dgm:spPr/>
      <dgm:t>
        <a:bodyPr/>
        <a:lstStyle/>
        <a:p>
          <a:pPr>
            <a:spcAft>
              <a:spcPts val="600"/>
            </a:spcAft>
          </a:pPr>
          <a:r>
            <a:rPr lang="en-US" sz="3200" b="1"/>
            <a:t>Six Regional Offices </a:t>
          </a:r>
          <a:endParaRPr lang="en-US" sz="3200"/>
        </a:p>
      </dgm:t>
    </dgm:pt>
    <dgm:pt modelId="{FC4A16BF-F936-4B31-9B79-AAA5D4A4D388}" type="parTrans" cxnId="{1C91527C-5006-4BFA-9120-E744FF3A7BAB}">
      <dgm:prSet/>
      <dgm:spPr/>
      <dgm:t>
        <a:bodyPr/>
        <a:lstStyle/>
        <a:p>
          <a:endParaRPr lang="en-US"/>
        </a:p>
      </dgm:t>
    </dgm:pt>
    <dgm:pt modelId="{A3B1616C-BBB8-43B3-9186-CD9DC338359F}" type="sibTrans" cxnId="{1C91527C-5006-4BFA-9120-E744FF3A7BAB}">
      <dgm:prSet/>
      <dgm:spPr/>
      <dgm:t>
        <a:bodyPr/>
        <a:lstStyle/>
        <a:p>
          <a:endParaRPr lang="en-US"/>
        </a:p>
      </dgm:t>
    </dgm:pt>
    <dgm:pt modelId="{6EFE485F-19F9-4B6A-8712-28C157F6AE7B}">
      <dgm:prSet custT="1"/>
      <dgm:spPr/>
      <dgm:t>
        <a:bodyPr/>
        <a:lstStyle/>
        <a:p>
          <a:pPr>
            <a:spcAft>
              <a:spcPct val="15000"/>
            </a:spcAft>
          </a:pPr>
          <a:r>
            <a:rPr lang="en-US" sz="1600">
              <a:solidFill>
                <a:schemeClr val="accent1">
                  <a:lumMod val="60000"/>
                  <a:lumOff val="40000"/>
                </a:schemeClr>
              </a:solidFill>
              <a:hlinkClick xmlns:r="http://schemas.openxmlformats.org/officeDocument/2006/relationships" r:id="rId2">
                <a:extLst>
                  <a:ext uri="{A12FA001-AC4F-418D-AE19-62706E023703}">
                    <ahyp:hlinkClr xmlns:ahyp="http://schemas.microsoft.com/office/drawing/2018/hyperlinkcolor" val="tx"/>
                  </a:ext>
                </a:extLst>
              </a:hlinkClick>
            </a:rPr>
            <a:t>Click Here For Regional Office Staff </a:t>
          </a:r>
          <a:endParaRPr lang="en-US" sz="1600">
            <a:solidFill>
              <a:schemeClr val="accent1">
                <a:lumMod val="60000"/>
                <a:lumOff val="40000"/>
              </a:schemeClr>
            </a:solidFill>
          </a:endParaRPr>
        </a:p>
      </dgm:t>
    </dgm:pt>
    <dgm:pt modelId="{6A84365F-67A1-4C08-B365-376EF1BDF080}" type="parTrans" cxnId="{59913F3D-278B-40D1-A372-889A76E5901D}">
      <dgm:prSet/>
      <dgm:spPr/>
      <dgm:t>
        <a:bodyPr/>
        <a:lstStyle/>
        <a:p>
          <a:endParaRPr lang="en-US"/>
        </a:p>
      </dgm:t>
    </dgm:pt>
    <dgm:pt modelId="{56AEC40D-A4C3-41EA-8EF1-A20530E69557}" type="sibTrans" cxnId="{59913F3D-278B-40D1-A372-889A76E5901D}">
      <dgm:prSet/>
      <dgm:spPr/>
      <dgm:t>
        <a:bodyPr/>
        <a:lstStyle/>
        <a:p>
          <a:endParaRPr lang="en-US"/>
        </a:p>
      </dgm:t>
    </dgm:pt>
    <dgm:pt modelId="{B6CA2725-37B2-4051-AF2A-E12AEFBD4AAF}">
      <dgm:prSet custT="1"/>
      <dgm:spPr/>
      <dgm:t>
        <a:bodyPr/>
        <a:lstStyle/>
        <a:p>
          <a:pPr>
            <a:spcAft>
              <a:spcPct val="15000"/>
            </a:spcAft>
          </a:pPr>
          <a:endParaRPr lang="en-US" sz="1400"/>
        </a:p>
      </dgm:t>
    </dgm:pt>
    <dgm:pt modelId="{CCCF18CA-1F41-438F-900F-02FF8C674578}" type="parTrans" cxnId="{37B3A688-E5C3-4D23-8BCA-55C818461688}">
      <dgm:prSet/>
      <dgm:spPr/>
      <dgm:t>
        <a:bodyPr/>
        <a:lstStyle/>
        <a:p>
          <a:endParaRPr lang="en-US"/>
        </a:p>
      </dgm:t>
    </dgm:pt>
    <dgm:pt modelId="{4A6310E7-D156-44ED-A145-9366CA03B560}" type="sibTrans" cxnId="{37B3A688-E5C3-4D23-8BCA-55C818461688}">
      <dgm:prSet/>
      <dgm:spPr/>
      <dgm:t>
        <a:bodyPr/>
        <a:lstStyle/>
        <a:p>
          <a:endParaRPr lang="en-US"/>
        </a:p>
      </dgm:t>
    </dgm:pt>
    <dgm:pt modelId="{E8DC3B2E-1B4B-4A27-9E71-F498AB8A6738}">
      <dgm:prSet custT="1"/>
      <dgm:spPr/>
      <dgm:t>
        <a:bodyPr/>
        <a:lstStyle/>
        <a:p>
          <a:pPr>
            <a:spcAft>
              <a:spcPct val="15000"/>
            </a:spcAft>
          </a:pPr>
          <a:r>
            <a:rPr lang="en-US" sz="1600">
              <a:solidFill>
                <a:schemeClr val="accent1">
                  <a:lumMod val="60000"/>
                  <a:lumOff val="40000"/>
                </a:schemeClr>
              </a:solidFill>
              <a:hlinkClick xmlns:r="http://schemas.openxmlformats.org/officeDocument/2006/relationships" r:id="rId3">
                <a:extLst>
                  <a:ext uri="{A12FA001-AC4F-418D-AE19-62706E023703}">
                    <ahyp:hlinkClr xmlns:ahyp="http://schemas.microsoft.com/office/drawing/2018/hyperlinkcolor" val="tx"/>
                  </a:ext>
                </a:extLst>
              </a:hlinkClick>
            </a:rPr>
            <a:t>Click Here to contact the RVEC near you</a:t>
          </a:r>
          <a:endParaRPr lang="en-US" sz="1600">
            <a:solidFill>
              <a:schemeClr val="accent1">
                <a:lumMod val="60000"/>
                <a:lumOff val="40000"/>
              </a:schemeClr>
            </a:solidFill>
          </a:endParaRPr>
        </a:p>
      </dgm:t>
    </dgm:pt>
    <dgm:pt modelId="{88CD742A-6D0E-40AE-8EBA-30DFF19FC503}" type="sibTrans" cxnId="{63514AB6-7237-4842-920A-FC7E2CB25AAD}">
      <dgm:prSet/>
      <dgm:spPr/>
      <dgm:t>
        <a:bodyPr/>
        <a:lstStyle/>
        <a:p>
          <a:endParaRPr lang="en-US"/>
        </a:p>
      </dgm:t>
    </dgm:pt>
    <dgm:pt modelId="{C1A75689-A16B-4F34-9200-F79A06193E6A}" type="parTrans" cxnId="{63514AB6-7237-4842-920A-FC7E2CB25AAD}">
      <dgm:prSet/>
      <dgm:spPr/>
      <dgm:t>
        <a:bodyPr/>
        <a:lstStyle/>
        <a:p>
          <a:endParaRPr lang="en-US"/>
        </a:p>
      </dgm:t>
    </dgm:pt>
    <dgm:pt modelId="{68E6C6D2-D929-4F02-8BC9-7DA786FD5E37}">
      <dgm:prSet custT="1"/>
      <dgm:spPr/>
      <dgm:t>
        <a:bodyPr/>
        <a:lstStyle/>
        <a:p>
          <a:pPr>
            <a:spcAft>
              <a:spcPct val="15000"/>
            </a:spcAft>
          </a:pPr>
          <a:r>
            <a:rPr lang="en-US" sz="1600" b="1"/>
            <a:t>VETS staff in all 50 states and territories</a:t>
          </a:r>
          <a:endParaRPr lang="en-US" sz="1600"/>
        </a:p>
      </dgm:t>
    </dgm:pt>
    <dgm:pt modelId="{65BE24FD-E89D-4E4F-8EEB-DCD699C29947}" type="sibTrans" cxnId="{A38DB2B6-47DE-462C-B724-5CB5EB9C7DA0}">
      <dgm:prSet/>
      <dgm:spPr/>
      <dgm:t>
        <a:bodyPr/>
        <a:lstStyle/>
        <a:p>
          <a:endParaRPr lang="en-US"/>
        </a:p>
      </dgm:t>
    </dgm:pt>
    <dgm:pt modelId="{DB0C207D-50A4-4AD1-A2EB-6E4293EDBFE8}" type="parTrans" cxnId="{A38DB2B6-47DE-462C-B724-5CB5EB9C7DA0}">
      <dgm:prSet/>
      <dgm:spPr/>
      <dgm:t>
        <a:bodyPr/>
        <a:lstStyle/>
        <a:p>
          <a:endParaRPr lang="en-US"/>
        </a:p>
      </dgm:t>
    </dgm:pt>
    <dgm:pt modelId="{70031D3A-296F-4086-8190-1C0FAA6D51E9}">
      <dgm:prSet custT="1"/>
      <dgm:spPr/>
      <dgm:t>
        <a:bodyPr/>
        <a:lstStyle/>
        <a:p>
          <a:pPr>
            <a:spcAft>
              <a:spcPct val="15000"/>
            </a:spcAft>
          </a:pPr>
          <a:r>
            <a:rPr lang="en-US" sz="1600" b="1"/>
            <a:t>Regional Veteran Employment Coordinator (RVECs)</a:t>
          </a:r>
          <a:endParaRPr lang="en-US" sz="1600"/>
        </a:p>
      </dgm:t>
    </dgm:pt>
    <dgm:pt modelId="{65B16368-5431-4D86-9B42-A2E20FBB9B3E}" type="sibTrans" cxnId="{89804752-68DD-4F14-8029-49BDA3C0FC16}">
      <dgm:prSet/>
      <dgm:spPr/>
      <dgm:t>
        <a:bodyPr/>
        <a:lstStyle/>
        <a:p>
          <a:endParaRPr lang="en-US"/>
        </a:p>
      </dgm:t>
    </dgm:pt>
    <dgm:pt modelId="{781652FC-054A-404B-9FAD-863219471600}" type="parTrans" cxnId="{89804752-68DD-4F14-8029-49BDA3C0FC16}">
      <dgm:prSet/>
      <dgm:spPr/>
      <dgm:t>
        <a:bodyPr/>
        <a:lstStyle/>
        <a:p>
          <a:endParaRPr lang="en-US"/>
        </a:p>
      </dgm:t>
    </dgm:pt>
    <dgm:pt modelId="{227CA093-3E32-4066-9063-E73478FF1958}" type="pres">
      <dgm:prSet presAssocID="{6BD215A8-9C2C-42FF-8410-E18038C6F464}" presName="linear" presStyleCnt="0">
        <dgm:presLayoutVars>
          <dgm:dir/>
          <dgm:resizeHandles val="exact"/>
        </dgm:presLayoutVars>
      </dgm:prSet>
      <dgm:spPr/>
    </dgm:pt>
    <dgm:pt modelId="{081CE975-E4A4-4158-B841-36EFD3FE4BC8}" type="pres">
      <dgm:prSet presAssocID="{49626906-21F1-4C78-A3CE-7C7C2B0D15AB}" presName="comp" presStyleCnt="0"/>
      <dgm:spPr/>
    </dgm:pt>
    <dgm:pt modelId="{4D1FC3DD-850F-4720-94A6-B7C88B06D285}" type="pres">
      <dgm:prSet presAssocID="{49626906-21F1-4C78-A3CE-7C7C2B0D15AB}" presName="box" presStyleLbl="node1" presStyleIdx="0" presStyleCnt="2"/>
      <dgm:spPr/>
    </dgm:pt>
    <dgm:pt modelId="{064E2CED-02B4-48B9-A68E-3A2A9692BB7C}" type="pres">
      <dgm:prSet presAssocID="{49626906-21F1-4C78-A3CE-7C7C2B0D15AB}" presName="img" presStyleLbl="fgImgPlace1" presStyleIdx="0" presStyleCnt="2"/>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24389" t="-2183" r="-24389" b="-2183"/>
          </a:stretch>
        </a:blipFill>
      </dgm:spPr>
    </dgm:pt>
    <dgm:pt modelId="{15513F11-A4A7-41D4-9F93-1E1A2CEE635E}" type="pres">
      <dgm:prSet presAssocID="{49626906-21F1-4C78-A3CE-7C7C2B0D15AB}" presName="text" presStyleLbl="node1" presStyleIdx="0" presStyleCnt="2">
        <dgm:presLayoutVars>
          <dgm:bulletEnabled val="1"/>
        </dgm:presLayoutVars>
      </dgm:prSet>
      <dgm:spPr/>
    </dgm:pt>
    <dgm:pt modelId="{F84230DE-45B5-4649-9333-7A47AA4096AD}" type="pres">
      <dgm:prSet presAssocID="{DF395545-4314-4584-9BA0-113CC98B3B36}" presName="spacer" presStyleCnt="0"/>
      <dgm:spPr/>
    </dgm:pt>
    <dgm:pt modelId="{4DDAAF2E-781E-4505-8F0C-73661D5C88F2}" type="pres">
      <dgm:prSet presAssocID="{DC744C22-93F7-4E78-A843-62BD293EADA9}" presName="comp" presStyleCnt="0"/>
      <dgm:spPr/>
    </dgm:pt>
    <dgm:pt modelId="{15720502-A250-43C9-9915-8563FF8B13F4}" type="pres">
      <dgm:prSet presAssocID="{DC744C22-93F7-4E78-A843-62BD293EADA9}" presName="box" presStyleLbl="node1" presStyleIdx="1" presStyleCnt="2"/>
      <dgm:spPr/>
    </dgm:pt>
    <dgm:pt modelId="{E6264201-F2FA-4260-9B98-84603D2C9471}" type="pres">
      <dgm:prSet presAssocID="{DC744C22-93F7-4E78-A843-62BD293EADA9}" presName="img" presStyleLbl="fgImgPlace1" presStyleIdx="1" presStyleCnt="2"/>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0473" t="1544" r="-20473" b="1544"/>
          </a:stretch>
        </a:blipFill>
      </dgm:spPr>
    </dgm:pt>
    <dgm:pt modelId="{E399BA3B-6C10-44E8-983E-121710A54730}" type="pres">
      <dgm:prSet presAssocID="{DC744C22-93F7-4E78-A843-62BD293EADA9}" presName="text" presStyleLbl="node1" presStyleIdx="1" presStyleCnt="2">
        <dgm:presLayoutVars>
          <dgm:bulletEnabled val="1"/>
        </dgm:presLayoutVars>
      </dgm:prSet>
      <dgm:spPr/>
    </dgm:pt>
  </dgm:ptLst>
  <dgm:cxnLst>
    <dgm:cxn modelId="{4EC1B204-1D89-4B17-86D4-614D36247E76}" type="presOf" srcId="{49626906-21F1-4C78-A3CE-7C7C2B0D15AB}" destId="{4D1FC3DD-850F-4720-94A6-B7C88B06D285}" srcOrd="0" destOrd="0" presId="urn:microsoft.com/office/officeart/2005/8/layout/vList4"/>
    <dgm:cxn modelId="{F48F532A-290B-4BAB-B5B9-80EDEA082D50}" type="presOf" srcId="{E8DC3B2E-1B4B-4A27-9E71-F498AB8A6738}" destId="{E399BA3B-6C10-44E8-983E-121710A54730}" srcOrd="1" destOrd="2" presId="urn:microsoft.com/office/officeart/2005/8/layout/vList4"/>
    <dgm:cxn modelId="{59913F3D-278B-40D1-A372-889A76E5901D}" srcId="{68E6C6D2-D929-4F02-8BC9-7DA786FD5E37}" destId="{6EFE485F-19F9-4B6A-8712-28C157F6AE7B}" srcOrd="0" destOrd="0" parTransId="{6A84365F-67A1-4C08-B365-376EF1BDF080}" sibTransId="{56AEC40D-A4C3-41EA-8EF1-A20530E69557}"/>
    <dgm:cxn modelId="{01FD5E3D-8F82-4CF5-B05E-EC74D99EE96A}" type="presOf" srcId="{DC744C22-93F7-4E78-A843-62BD293EADA9}" destId="{15720502-A250-43C9-9915-8563FF8B13F4}" srcOrd="0" destOrd="0" presId="urn:microsoft.com/office/officeart/2005/8/layout/vList4"/>
    <dgm:cxn modelId="{59B04A71-1B8F-4512-B406-38930E572968}" type="presOf" srcId="{B6CA2725-37B2-4051-AF2A-E12AEFBD4AAF}" destId="{15720502-A250-43C9-9915-8563FF8B13F4}" srcOrd="0" destOrd="5" presId="urn:microsoft.com/office/officeart/2005/8/layout/vList4"/>
    <dgm:cxn modelId="{89804752-68DD-4F14-8029-49BDA3C0FC16}" srcId="{DC744C22-93F7-4E78-A843-62BD293EADA9}" destId="{70031D3A-296F-4086-8190-1C0FAA6D51E9}" srcOrd="0" destOrd="0" parTransId="{781652FC-054A-404B-9FAD-863219471600}" sibTransId="{65B16368-5431-4D86-9B42-A2E20FBB9B3E}"/>
    <dgm:cxn modelId="{CCE25175-40C2-47B5-9051-2BF5350FABBD}" type="presOf" srcId="{68E6C6D2-D929-4F02-8BC9-7DA786FD5E37}" destId="{15720502-A250-43C9-9915-8563FF8B13F4}" srcOrd="0" destOrd="3" presId="urn:microsoft.com/office/officeart/2005/8/layout/vList4"/>
    <dgm:cxn modelId="{322E8B75-0279-4F6F-B849-2BBD9E051E32}" type="presOf" srcId="{E6B08329-5AC6-4E68-AD42-62AA69865AC8}" destId="{15513F11-A4A7-41D4-9F93-1E1A2CEE635E}" srcOrd="1" destOrd="1" presId="urn:microsoft.com/office/officeart/2005/8/layout/vList4"/>
    <dgm:cxn modelId="{1C91527C-5006-4BFA-9120-E744FF3A7BAB}" srcId="{6BD215A8-9C2C-42FF-8410-E18038C6F464}" destId="{DC744C22-93F7-4E78-A843-62BD293EADA9}" srcOrd="1" destOrd="0" parTransId="{FC4A16BF-F936-4B31-9B79-AAA5D4A4D388}" sibTransId="{A3B1616C-BBB8-43B3-9186-CD9DC338359F}"/>
    <dgm:cxn modelId="{CCAFD282-2D63-44ED-A26B-B3FC86127E5C}" srcId="{6BD215A8-9C2C-42FF-8410-E18038C6F464}" destId="{49626906-21F1-4C78-A3CE-7C7C2B0D15AB}" srcOrd="0" destOrd="0" parTransId="{5C87EA21-B508-4C94-8DB8-E516589ABB45}" sibTransId="{DF395545-4314-4584-9BA0-113CC98B3B36}"/>
    <dgm:cxn modelId="{37B3A688-E5C3-4D23-8BCA-55C818461688}" srcId="{68E6C6D2-D929-4F02-8BC9-7DA786FD5E37}" destId="{B6CA2725-37B2-4051-AF2A-E12AEFBD4AAF}" srcOrd="1" destOrd="0" parTransId="{CCCF18CA-1F41-438F-900F-02FF8C674578}" sibTransId="{4A6310E7-D156-44ED-A145-9366CA03B560}"/>
    <dgm:cxn modelId="{42C0088D-AEC0-42C6-B3E0-4EACB268CAB5}" type="presOf" srcId="{49626906-21F1-4C78-A3CE-7C7C2B0D15AB}" destId="{15513F11-A4A7-41D4-9F93-1E1A2CEE635E}" srcOrd="1" destOrd="0" presId="urn:microsoft.com/office/officeart/2005/8/layout/vList4"/>
    <dgm:cxn modelId="{610B9393-2B71-432D-9B5C-FAABF3EEF298}" type="presOf" srcId="{6EFE485F-19F9-4B6A-8712-28C157F6AE7B}" destId="{E399BA3B-6C10-44E8-983E-121710A54730}" srcOrd="1" destOrd="4" presId="urn:microsoft.com/office/officeart/2005/8/layout/vList4"/>
    <dgm:cxn modelId="{BB7AC594-03D7-4669-AF08-08FBC5611287}" type="presOf" srcId="{6EFE485F-19F9-4B6A-8712-28C157F6AE7B}" destId="{15720502-A250-43C9-9915-8563FF8B13F4}" srcOrd="0" destOrd="4" presId="urn:microsoft.com/office/officeart/2005/8/layout/vList4"/>
    <dgm:cxn modelId="{3DDC4696-3BB7-464E-847D-A62299910705}" type="presOf" srcId="{E8DC3B2E-1B4B-4A27-9E71-F498AB8A6738}" destId="{15720502-A250-43C9-9915-8563FF8B13F4}" srcOrd="0" destOrd="2" presId="urn:microsoft.com/office/officeart/2005/8/layout/vList4"/>
    <dgm:cxn modelId="{61190A9C-0464-402D-B4EF-CBDC264C1A3A}" type="presOf" srcId="{68E6C6D2-D929-4F02-8BC9-7DA786FD5E37}" destId="{E399BA3B-6C10-44E8-983E-121710A54730}" srcOrd="1" destOrd="3" presId="urn:microsoft.com/office/officeart/2005/8/layout/vList4"/>
    <dgm:cxn modelId="{E37C7CB3-B2BF-4464-A704-22B466C3BCCF}" type="presOf" srcId="{6BD215A8-9C2C-42FF-8410-E18038C6F464}" destId="{227CA093-3E32-4066-9063-E73478FF1958}" srcOrd="0" destOrd="0" presId="urn:microsoft.com/office/officeart/2005/8/layout/vList4"/>
    <dgm:cxn modelId="{63514AB6-7237-4842-920A-FC7E2CB25AAD}" srcId="{70031D3A-296F-4086-8190-1C0FAA6D51E9}" destId="{E8DC3B2E-1B4B-4A27-9E71-F498AB8A6738}" srcOrd="0" destOrd="0" parTransId="{C1A75689-A16B-4F34-9200-F79A06193E6A}" sibTransId="{88CD742A-6D0E-40AE-8EBA-30DFF19FC503}"/>
    <dgm:cxn modelId="{A38DB2B6-47DE-462C-B724-5CB5EB9C7DA0}" srcId="{DC744C22-93F7-4E78-A843-62BD293EADA9}" destId="{68E6C6D2-D929-4F02-8BC9-7DA786FD5E37}" srcOrd="1" destOrd="0" parTransId="{DB0C207D-50A4-4AD1-A2EB-6E4293EDBFE8}" sibTransId="{65BE24FD-E89D-4E4F-8EEB-DCD699C29947}"/>
    <dgm:cxn modelId="{4DBFE0BC-A1F4-4C3A-AF0D-FA46D9E19B33}" type="presOf" srcId="{E6B08329-5AC6-4E68-AD42-62AA69865AC8}" destId="{4D1FC3DD-850F-4720-94A6-B7C88B06D285}" srcOrd="0" destOrd="1" presId="urn:microsoft.com/office/officeart/2005/8/layout/vList4"/>
    <dgm:cxn modelId="{E1B3D2BE-10D9-4A32-AD74-9B95C7455D60}" type="presOf" srcId="{DC744C22-93F7-4E78-A843-62BD293EADA9}" destId="{E399BA3B-6C10-44E8-983E-121710A54730}" srcOrd="1" destOrd="0" presId="urn:microsoft.com/office/officeart/2005/8/layout/vList4"/>
    <dgm:cxn modelId="{6D0F86BF-40DA-4626-9AE8-1B12BD0A3BAA}" srcId="{49626906-21F1-4C78-A3CE-7C7C2B0D15AB}" destId="{E6B08329-5AC6-4E68-AD42-62AA69865AC8}" srcOrd="0" destOrd="0" parTransId="{0DBC305C-C418-45F4-BA86-83CF4E11C2F2}" sibTransId="{5F9FEF77-BAB7-45B0-9284-1577B5335E4D}"/>
    <dgm:cxn modelId="{324398D0-348E-4E09-BFE1-B3185EEC3157}" type="presOf" srcId="{70031D3A-296F-4086-8190-1C0FAA6D51E9}" destId="{E399BA3B-6C10-44E8-983E-121710A54730}" srcOrd="1" destOrd="1" presId="urn:microsoft.com/office/officeart/2005/8/layout/vList4"/>
    <dgm:cxn modelId="{F5FEC7D2-F018-458E-A0E4-EB5B4C25B6FD}" type="presOf" srcId="{B6CA2725-37B2-4051-AF2A-E12AEFBD4AAF}" destId="{E399BA3B-6C10-44E8-983E-121710A54730}" srcOrd="1" destOrd="5" presId="urn:microsoft.com/office/officeart/2005/8/layout/vList4"/>
    <dgm:cxn modelId="{2C45C2E9-2E78-45E0-B165-361A40B0482E}" type="presOf" srcId="{70031D3A-296F-4086-8190-1C0FAA6D51E9}" destId="{15720502-A250-43C9-9915-8563FF8B13F4}" srcOrd="0" destOrd="1" presId="urn:microsoft.com/office/officeart/2005/8/layout/vList4"/>
    <dgm:cxn modelId="{20DD720C-39F0-4939-9056-9548B1DA3007}" type="presParOf" srcId="{227CA093-3E32-4066-9063-E73478FF1958}" destId="{081CE975-E4A4-4158-B841-36EFD3FE4BC8}" srcOrd="0" destOrd="0" presId="urn:microsoft.com/office/officeart/2005/8/layout/vList4"/>
    <dgm:cxn modelId="{DE8E9C67-1790-4745-A8AB-5688CE9114AD}" type="presParOf" srcId="{081CE975-E4A4-4158-B841-36EFD3FE4BC8}" destId="{4D1FC3DD-850F-4720-94A6-B7C88B06D285}" srcOrd="0" destOrd="0" presId="urn:microsoft.com/office/officeart/2005/8/layout/vList4"/>
    <dgm:cxn modelId="{854F0167-A316-45B0-92BC-1BA58ECC0610}" type="presParOf" srcId="{081CE975-E4A4-4158-B841-36EFD3FE4BC8}" destId="{064E2CED-02B4-48B9-A68E-3A2A9692BB7C}" srcOrd="1" destOrd="0" presId="urn:microsoft.com/office/officeart/2005/8/layout/vList4"/>
    <dgm:cxn modelId="{031C2A6D-45D2-4932-A52D-223285940567}" type="presParOf" srcId="{081CE975-E4A4-4158-B841-36EFD3FE4BC8}" destId="{15513F11-A4A7-41D4-9F93-1E1A2CEE635E}" srcOrd="2" destOrd="0" presId="urn:microsoft.com/office/officeart/2005/8/layout/vList4"/>
    <dgm:cxn modelId="{0E4F1033-3383-47F5-B701-6E27E558AB80}" type="presParOf" srcId="{227CA093-3E32-4066-9063-E73478FF1958}" destId="{F84230DE-45B5-4649-9333-7A47AA4096AD}" srcOrd="1" destOrd="0" presId="urn:microsoft.com/office/officeart/2005/8/layout/vList4"/>
    <dgm:cxn modelId="{DFB68A4C-8BBF-4279-A4D3-102F9959DB8D}" type="presParOf" srcId="{227CA093-3E32-4066-9063-E73478FF1958}" destId="{4DDAAF2E-781E-4505-8F0C-73661D5C88F2}" srcOrd="2" destOrd="0" presId="urn:microsoft.com/office/officeart/2005/8/layout/vList4"/>
    <dgm:cxn modelId="{443F41C8-D6A5-436E-9FF2-0F7D84790B32}" type="presParOf" srcId="{4DDAAF2E-781E-4505-8F0C-73661D5C88F2}" destId="{15720502-A250-43C9-9915-8563FF8B13F4}" srcOrd="0" destOrd="0" presId="urn:microsoft.com/office/officeart/2005/8/layout/vList4"/>
    <dgm:cxn modelId="{B5472AF0-337D-4772-BD9D-338B4EF2AC6D}" type="presParOf" srcId="{4DDAAF2E-781E-4505-8F0C-73661D5C88F2}" destId="{E6264201-F2FA-4260-9B98-84603D2C9471}" srcOrd="1" destOrd="0" presId="urn:microsoft.com/office/officeart/2005/8/layout/vList4"/>
    <dgm:cxn modelId="{FA29B5FD-D087-40D0-B113-DB267A6CDCE0}" type="presParOf" srcId="{4DDAAF2E-781E-4505-8F0C-73661D5C88F2}" destId="{E399BA3B-6C10-44E8-983E-121710A5473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D7A990D-BEFF-443E-AFC1-EECB1AA3E15C}" type="doc">
      <dgm:prSet loTypeId="urn:microsoft.com/office/officeart/2005/8/layout/vList3" loCatId="list" qsTypeId="urn:microsoft.com/office/officeart/2005/8/quickstyle/3d1" qsCatId="3D" csTypeId="urn:microsoft.com/office/officeart/2005/8/colors/accent0_3" csCatId="mainScheme" phldr="1"/>
      <dgm:spPr/>
      <dgm:t>
        <a:bodyPr/>
        <a:lstStyle/>
        <a:p>
          <a:endParaRPr lang="en-US"/>
        </a:p>
      </dgm:t>
    </dgm:pt>
    <dgm:pt modelId="{52666995-CC5D-4D72-A7BE-6DA7108407E3}">
      <dgm:prSet/>
      <dgm:spPr/>
      <dgm:t>
        <a:bodyPr/>
        <a:lstStyle/>
        <a:p>
          <a:r>
            <a:rPr lang="en-US" b="1">
              <a:latin typeface="Franklin Gothic Book" panose="020B0503020102020204" pitchFamily="34" charset="0"/>
            </a:rPr>
            <a:t>Work Opportunity Tax Credit</a:t>
          </a:r>
          <a:r>
            <a:rPr lang="en-US" b="0">
              <a:latin typeface="Franklin Gothic Book" panose="020B0503020102020204" pitchFamily="34" charset="0"/>
            </a:rPr>
            <a:t> for employers </a:t>
          </a:r>
          <a:br>
            <a:rPr lang="en-US" b="0">
              <a:latin typeface="Franklin Gothic Book" panose="020B0503020102020204" pitchFamily="34" charset="0"/>
            </a:rPr>
          </a:br>
          <a:endParaRPr lang="en-US">
            <a:latin typeface="Franklin Gothic Book" panose="020B0503020102020204" pitchFamily="34" charset="0"/>
          </a:endParaRPr>
        </a:p>
      </dgm:t>
    </dgm:pt>
    <dgm:pt modelId="{BD2E7E37-F62F-49EE-ADF8-299815F16542}" type="parTrans" cxnId="{4D512A6D-F412-4B43-A547-5242226D0ECA}">
      <dgm:prSet/>
      <dgm:spPr/>
      <dgm:t>
        <a:bodyPr/>
        <a:lstStyle/>
        <a:p>
          <a:endParaRPr lang="en-US">
            <a:latin typeface="Franklin Gothic Book" panose="020B0503020102020204" pitchFamily="34" charset="0"/>
          </a:endParaRPr>
        </a:p>
      </dgm:t>
    </dgm:pt>
    <dgm:pt modelId="{830E57A0-8AA0-4473-B2D4-7A75811D9628}" type="sibTrans" cxnId="{4D512A6D-F412-4B43-A547-5242226D0ECA}">
      <dgm:prSet/>
      <dgm:spPr/>
      <dgm:t>
        <a:bodyPr/>
        <a:lstStyle/>
        <a:p>
          <a:endParaRPr lang="en-US">
            <a:latin typeface="Franklin Gothic Book" panose="020B0503020102020204" pitchFamily="34" charset="0"/>
          </a:endParaRPr>
        </a:p>
      </dgm:t>
    </dgm:pt>
    <dgm:pt modelId="{DF58A0FC-BC51-483D-A4A5-C2728FF96B0F}">
      <dgm:prSet/>
      <dgm:spPr/>
      <dgm:t>
        <a:bodyPr/>
        <a:lstStyle/>
        <a:p>
          <a:r>
            <a:rPr lang="en-US" b="1">
              <a:latin typeface="Franklin Gothic Book" panose="020B0503020102020204" pitchFamily="34" charset="0"/>
            </a:rPr>
            <a:t>Federal Bonding Program </a:t>
          </a:r>
          <a:r>
            <a:rPr lang="en-US" b="0">
              <a:latin typeface="Franklin Gothic Book" panose="020B0503020102020204" pitchFamily="34" charset="0"/>
            </a:rPr>
            <a:t>for job-seekers </a:t>
          </a:r>
          <a:br>
            <a:rPr lang="en-US" b="0">
              <a:latin typeface="Franklin Gothic Book" panose="020B0503020102020204" pitchFamily="34" charset="0"/>
            </a:rPr>
          </a:br>
          <a:endParaRPr lang="en-US">
            <a:latin typeface="Franklin Gothic Book" panose="020B0503020102020204" pitchFamily="34" charset="0"/>
          </a:endParaRPr>
        </a:p>
      </dgm:t>
    </dgm:pt>
    <dgm:pt modelId="{99A83949-50B5-41AA-9F49-3F4A9316A7C1}" type="parTrans" cxnId="{BF774B86-9913-4EED-9F0E-E435724FAD60}">
      <dgm:prSet/>
      <dgm:spPr/>
      <dgm:t>
        <a:bodyPr/>
        <a:lstStyle/>
        <a:p>
          <a:endParaRPr lang="en-US">
            <a:latin typeface="Franklin Gothic Book" panose="020B0503020102020204" pitchFamily="34" charset="0"/>
          </a:endParaRPr>
        </a:p>
      </dgm:t>
    </dgm:pt>
    <dgm:pt modelId="{4D9E264F-157E-442C-8525-B7A5C0902917}" type="sibTrans" cxnId="{BF774B86-9913-4EED-9F0E-E435724FAD60}">
      <dgm:prSet/>
      <dgm:spPr/>
      <dgm:t>
        <a:bodyPr/>
        <a:lstStyle/>
        <a:p>
          <a:endParaRPr lang="en-US">
            <a:latin typeface="Franklin Gothic Book" panose="020B0503020102020204" pitchFamily="34" charset="0"/>
          </a:endParaRPr>
        </a:p>
      </dgm:t>
    </dgm:pt>
    <dgm:pt modelId="{6AEDE7D0-62D1-467F-B310-602D7D8232D2}">
      <dgm:prSet/>
      <dgm:spPr/>
      <dgm:t>
        <a:bodyPr/>
        <a:lstStyle/>
        <a:p>
          <a:r>
            <a:rPr lang="en-US" b="1">
              <a:latin typeface="Franklin Gothic Book" panose="020B0503020102020204" pitchFamily="34" charset="0"/>
            </a:rPr>
            <a:t>Veteran Treatment Courts</a:t>
          </a:r>
          <a:r>
            <a:rPr lang="en-US" b="0">
              <a:latin typeface="Franklin Gothic Book" panose="020B0503020102020204" pitchFamily="34" charset="0"/>
            </a:rPr>
            <a:t> for justice involved veterans </a:t>
          </a:r>
          <a:endParaRPr lang="en-US">
            <a:latin typeface="Franklin Gothic Book" panose="020B0503020102020204" pitchFamily="34" charset="0"/>
          </a:endParaRPr>
        </a:p>
      </dgm:t>
    </dgm:pt>
    <dgm:pt modelId="{196E61E0-8B0A-4DD2-896F-70198AB93816}" type="parTrans" cxnId="{1C8748F4-4256-4BF9-8D94-EA5CD5D4577C}">
      <dgm:prSet/>
      <dgm:spPr/>
      <dgm:t>
        <a:bodyPr/>
        <a:lstStyle/>
        <a:p>
          <a:endParaRPr lang="en-US">
            <a:latin typeface="Franklin Gothic Book" panose="020B0503020102020204" pitchFamily="34" charset="0"/>
          </a:endParaRPr>
        </a:p>
      </dgm:t>
    </dgm:pt>
    <dgm:pt modelId="{BB423F7F-576C-43B2-862F-FF43FF3046ED}" type="sibTrans" cxnId="{1C8748F4-4256-4BF9-8D94-EA5CD5D4577C}">
      <dgm:prSet/>
      <dgm:spPr/>
      <dgm:t>
        <a:bodyPr/>
        <a:lstStyle/>
        <a:p>
          <a:endParaRPr lang="en-US">
            <a:latin typeface="Franklin Gothic Book" panose="020B0503020102020204" pitchFamily="34" charset="0"/>
          </a:endParaRPr>
        </a:p>
      </dgm:t>
    </dgm:pt>
    <dgm:pt modelId="{2ADF4965-2D00-43F2-93B7-C872FC2A4E3F}" type="pres">
      <dgm:prSet presAssocID="{1D7A990D-BEFF-443E-AFC1-EECB1AA3E15C}" presName="linearFlow" presStyleCnt="0">
        <dgm:presLayoutVars>
          <dgm:dir/>
          <dgm:resizeHandles val="exact"/>
        </dgm:presLayoutVars>
      </dgm:prSet>
      <dgm:spPr/>
    </dgm:pt>
    <dgm:pt modelId="{8723D6BF-4F35-49C1-B0A1-929AE8DE135A}" type="pres">
      <dgm:prSet presAssocID="{52666995-CC5D-4D72-A7BE-6DA7108407E3}" presName="composite" presStyleCnt="0"/>
      <dgm:spPr/>
    </dgm:pt>
    <dgm:pt modelId="{DDBC3036-30EA-491D-9CD4-EE64574B3B26}" type="pres">
      <dgm:prSet presAssocID="{52666995-CC5D-4D72-A7BE-6DA7108407E3}" presName="imgShp" presStyleLbl="fgImgPlace1" presStyleIdx="0" presStyleCnt="3"/>
      <dgm:spPr>
        <a:blipFill rotWithShape="1">
          <a:blip xmlns:r="http://schemas.openxmlformats.org/officeDocument/2006/relationships" r:embed="rId1"/>
          <a:srcRect/>
          <a:stretch>
            <a:fillRect/>
          </a:stretch>
        </a:blipFill>
      </dgm:spPr>
    </dgm:pt>
    <dgm:pt modelId="{77777FF8-899A-468C-8AF7-E0FF818FC536}" type="pres">
      <dgm:prSet presAssocID="{52666995-CC5D-4D72-A7BE-6DA7108407E3}" presName="txShp" presStyleLbl="node1" presStyleIdx="0" presStyleCnt="3">
        <dgm:presLayoutVars>
          <dgm:bulletEnabled val="1"/>
        </dgm:presLayoutVars>
      </dgm:prSet>
      <dgm:spPr/>
    </dgm:pt>
    <dgm:pt modelId="{F9A4344A-C332-4EAD-9C65-66869714F074}" type="pres">
      <dgm:prSet presAssocID="{830E57A0-8AA0-4473-B2D4-7A75811D9628}" presName="spacing" presStyleCnt="0"/>
      <dgm:spPr/>
    </dgm:pt>
    <dgm:pt modelId="{6D7577F4-4688-43B0-930B-5C7540725C45}" type="pres">
      <dgm:prSet presAssocID="{DF58A0FC-BC51-483D-A4A5-C2728FF96B0F}" presName="composite" presStyleCnt="0"/>
      <dgm:spPr/>
    </dgm:pt>
    <dgm:pt modelId="{6BC2C2CD-F18C-4965-BF29-BA14D3879447}" type="pres">
      <dgm:prSet presAssocID="{DF58A0FC-BC51-483D-A4A5-C2728FF96B0F}" presName="imgShp" presStyleLbl="fgImgPlace1" presStyleIdx="1" presStyleCnt="3"/>
      <dgm:spPr>
        <a:blipFill dpi="0" rotWithShape="1">
          <a:blip xmlns:r="http://schemas.openxmlformats.org/officeDocument/2006/relationships" r:embed="rId2"/>
          <a:srcRect/>
          <a:stretch>
            <a:fillRect l="843" r="843"/>
          </a:stretch>
        </a:blipFill>
      </dgm:spPr>
    </dgm:pt>
    <dgm:pt modelId="{5908C655-EDBD-479A-B757-D48CC75993FD}" type="pres">
      <dgm:prSet presAssocID="{DF58A0FC-BC51-483D-A4A5-C2728FF96B0F}" presName="txShp" presStyleLbl="node1" presStyleIdx="1" presStyleCnt="3">
        <dgm:presLayoutVars>
          <dgm:bulletEnabled val="1"/>
        </dgm:presLayoutVars>
      </dgm:prSet>
      <dgm:spPr/>
    </dgm:pt>
    <dgm:pt modelId="{94C9C44A-7A46-484C-97C3-A8278FD88220}" type="pres">
      <dgm:prSet presAssocID="{4D9E264F-157E-442C-8525-B7A5C0902917}" presName="spacing" presStyleCnt="0"/>
      <dgm:spPr/>
    </dgm:pt>
    <dgm:pt modelId="{8820F6E3-D201-4CF9-8F84-1827791B3609}" type="pres">
      <dgm:prSet presAssocID="{6AEDE7D0-62D1-467F-B310-602D7D8232D2}" presName="composite" presStyleCnt="0"/>
      <dgm:spPr/>
    </dgm:pt>
    <dgm:pt modelId="{AEE0929C-12ED-4392-A28E-2FA6EE0E3FC6}" type="pres">
      <dgm:prSet presAssocID="{6AEDE7D0-62D1-467F-B310-602D7D8232D2}" presName="imgShp" presStyleLbl="fgImgPlace1" presStyleIdx="2" presStyleCnt="3"/>
      <dgm:spPr>
        <a:blipFill dpi="0" rotWithShape="1">
          <a:blip xmlns:r="http://schemas.openxmlformats.org/officeDocument/2006/relationships" r:embed="rId3"/>
          <a:srcRect/>
          <a:stretch>
            <a:fillRect l="-3253" t="843" r="-3253" b="843"/>
          </a:stretch>
        </a:blipFill>
      </dgm:spPr>
    </dgm:pt>
    <dgm:pt modelId="{D350F2AB-1BFA-4A99-89E4-7EDA690A7A84}" type="pres">
      <dgm:prSet presAssocID="{6AEDE7D0-62D1-467F-B310-602D7D8232D2}" presName="txShp" presStyleLbl="node1" presStyleIdx="2" presStyleCnt="3">
        <dgm:presLayoutVars>
          <dgm:bulletEnabled val="1"/>
        </dgm:presLayoutVars>
      </dgm:prSet>
      <dgm:spPr/>
    </dgm:pt>
  </dgm:ptLst>
  <dgm:cxnLst>
    <dgm:cxn modelId="{6E096D5F-C562-49E6-B379-D0B162FE634F}" type="presOf" srcId="{6AEDE7D0-62D1-467F-B310-602D7D8232D2}" destId="{D350F2AB-1BFA-4A99-89E4-7EDA690A7A84}" srcOrd="0" destOrd="0" presId="urn:microsoft.com/office/officeart/2005/8/layout/vList3"/>
    <dgm:cxn modelId="{E0B5E447-1A05-41E9-A189-27AE04D90165}" type="presOf" srcId="{52666995-CC5D-4D72-A7BE-6DA7108407E3}" destId="{77777FF8-899A-468C-8AF7-E0FF818FC536}" srcOrd="0" destOrd="0" presId="urn:microsoft.com/office/officeart/2005/8/layout/vList3"/>
    <dgm:cxn modelId="{4D512A6D-F412-4B43-A547-5242226D0ECA}" srcId="{1D7A990D-BEFF-443E-AFC1-EECB1AA3E15C}" destId="{52666995-CC5D-4D72-A7BE-6DA7108407E3}" srcOrd="0" destOrd="0" parTransId="{BD2E7E37-F62F-49EE-ADF8-299815F16542}" sibTransId="{830E57A0-8AA0-4473-B2D4-7A75811D9628}"/>
    <dgm:cxn modelId="{A8842F6E-559D-4138-9382-49B6518BA487}" type="presOf" srcId="{1D7A990D-BEFF-443E-AFC1-EECB1AA3E15C}" destId="{2ADF4965-2D00-43F2-93B7-C872FC2A4E3F}" srcOrd="0" destOrd="0" presId="urn:microsoft.com/office/officeart/2005/8/layout/vList3"/>
    <dgm:cxn modelId="{AE45814E-1160-470F-970C-9F2415968BC4}" type="presOf" srcId="{DF58A0FC-BC51-483D-A4A5-C2728FF96B0F}" destId="{5908C655-EDBD-479A-B757-D48CC75993FD}" srcOrd="0" destOrd="0" presId="urn:microsoft.com/office/officeart/2005/8/layout/vList3"/>
    <dgm:cxn modelId="{BF774B86-9913-4EED-9F0E-E435724FAD60}" srcId="{1D7A990D-BEFF-443E-AFC1-EECB1AA3E15C}" destId="{DF58A0FC-BC51-483D-A4A5-C2728FF96B0F}" srcOrd="1" destOrd="0" parTransId="{99A83949-50B5-41AA-9F49-3F4A9316A7C1}" sibTransId="{4D9E264F-157E-442C-8525-B7A5C0902917}"/>
    <dgm:cxn modelId="{1C8748F4-4256-4BF9-8D94-EA5CD5D4577C}" srcId="{1D7A990D-BEFF-443E-AFC1-EECB1AA3E15C}" destId="{6AEDE7D0-62D1-467F-B310-602D7D8232D2}" srcOrd="2" destOrd="0" parTransId="{196E61E0-8B0A-4DD2-896F-70198AB93816}" sibTransId="{BB423F7F-576C-43B2-862F-FF43FF3046ED}"/>
    <dgm:cxn modelId="{A5E5B721-8338-4D92-9C97-948685EACE58}" type="presParOf" srcId="{2ADF4965-2D00-43F2-93B7-C872FC2A4E3F}" destId="{8723D6BF-4F35-49C1-B0A1-929AE8DE135A}" srcOrd="0" destOrd="0" presId="urn:microsoft.com/office/officeart/2005/8/layout/vList3"/>
    <dgm:cxn modelId="{B6C5A6F1-AF93-484B-8200-6A462282BA44}" type="presParOf" srcId="{8723D6BF-4F35-49C1-B0A1-929AE8DE135A}" destId="{DDBC3036-30EA-491D-9CD4-EE64574B3B26}" srcOrd="0" destOrd="0" presId="urn:microsoft.com/office/officeart/2005/8/layout/vList3"/>
    <dgm:cxn modelId="{C330170D-8591-45A0-8D16-6A210C497F8D}" type="presParOf" srcId="{8723D6BF-4F35-49C1-B0A1-929AE8DE135A}" destId="{77777FF8-899A-468C-8AF7-E0FF818FC536}" srcOrd="1" destOrd="0" presId="urn:microsoft.com/office/officeart/2005/8/layout/vList3"/>
    <dgm:cxn modelId="{7CE24008-858F-4C93-AEF2-89B73B06DF45}" type="presParOf" srcId="{2ADF4965-2D00-43F2-93B7-C872FC2A4E3F}" destId="{F9A4344A-C332-4EAD-9C65-66869714F074}" srcOrd="1" destOrd="0" presId="urn:microsoft.com/office/officeart/2005/8/layout/vList3"/>
    <dgm:cxn modelId="{339225B7-0BD8-4376-B881-0F224245BBF4}" type="presParOf" srcId="{2ADF4965-2D00-43F2-93B7-C872FC2A4E3F}" destId="{6D7577F4-4688-43B0-930B-5C7540725C45}" srcOrd="2" destOrd="0" presId="urn:microsoft.com/office/officeart/2005/8/layout/vList3"/>
    <dgm:cxn modelId="{9D50F02F-F907-43C2-AD6B-D45812C4F9ED}" type="presParOf" srcId="{6D7577F4-4688-43B0-930B-5C7540725C45}" destId="{6BC2C2CD-F18C-4965-BF29-BA14D3879447}" srcOrd="0" destOrd="0" presId="urn:microsoft.com/office/officeart/2005/8/layout/vList3"/>
    <dgm:cxn modelId="{AA5AF6AC-0400-4F17-9615-A39EA0611318}" type="presParOf" srcId="{6D7577F4-4688-43B0-930B-5C7540725C45}" destId="{5908C655-EDBD-479A-B757-D48CC75993FD}" srcOrd="1" destOrd="0" presId="urn:microsoft.com/office/officeart/2005/8/layout/vList3"/>
    <dgm:cxn modelId="{D17F58E7-ECBB-4CC3-A18F-55947AF938E3}" type="presParOf" srcId="{2ADF4965-2D00-43F2-93B7-C872FC2A4E3F}" destId="{94C9C44A-7A46-484C-97C3-A8278FD88220}" srcOrd="3" destOrd="0" presId="urn:microsoft.com/office/officeart/2005/8/layout/vList3"/>
    <dgm:cxn modelId="{EA68AE88-F876-47A7-8AE4-031B684D339B}" type="presParOf" srcId="{2ADF4965-2D00-43F2-93B7-C872FC2A4E3F}" destId="{8820F6E3-D201-4CF9-8F84-1827791B3609}" srcOrd="4" destOrd="0" presId="urn:microsoft.com/office/officeart/2005/8/layout/vList3"/>
    <dgm:cxn modelId="{9E78A316-B9F4-425F-B357-1AD961C9DD4F}" type="presParOf" srcId="{8820F6E3-D201-4CF9-8F84-1827791B3609}" destId="{AEE0929C-12ED-4392-A28E-2FA6EE0E3FC6}" srcOrd="0" destOrd="0" presId="urn:microsoft.com/office/officeart/2005/8/layout/vList3"/>
    <dgm:cxn modelId="{34C3C623-2AE5-49CA-A8E0-9089CF16BEBC}" type="presParOf" srcId="{8820F6E3-D201-4CF9-8F84-1827791B3609}" destId="{D350F2AB-1BFA-4A99-89E4-7EDA690A7A8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9A0508F-C8AF-4D56-ADE2-E6B8BACD3AED}"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DC6483E9-BA77-45A4-8C10-8245A96D68AC}">
      <dgm:prSet/>
      <dgm:spPr/>
      <dgm:t>
        <a:bodyPr/>
        <a:lstStyle/>
        <a:p>
          <a:r>
            <a:rPr lang="en-US" b="1" i="0" baseline="0" dirty="0"/>
            <a:t>Homeless Veterans’ Reintegration Program (HVRP)</a:t>
          </a:r>
          <a:endParaRPr lang="en-US" dirty="0"/>
        </a:p>
      </dgm:t>
    </dgm:pt>
    <dgm:pt modelId="{BA694AEB-FB47-4608-84EE-894D8601F01A}" type="parTrans" cxnId="{494BFBDA-C7E2-472D-80A6-EE2B507DDE0B}">
      <dgm:prSet/>
      <dgm:spPr/>
      <dgm:t>
        <a:bodyPr/>
        <a:lstStyle/>
        <a:p>
          <a:endParaRPr lang="en-US"/>
        </a:p>
      </dgm:t>
    </dgm:pt>
    <dgm:pt modelId="{B0E740A6-EF1D-4705-AADE-7B76514588FD}" type="sibTrans" cxnId="{494BFBDA-C7E2-472D-80A6-EE2B507DDE0B}">
      <dgm:prSet/>
      <dgm:spPr/>
      <dgm:t>
        <a:bodyPr/>
        <a:lstStyle/>
        <a:p>
          <a:endParaRPr lang="en-US"/>
        </a:p>
      </dgm:t>
    </dgm:pt>
    <dgm:pt modelId="{A8D73455-0847-4641-AEED-884EBD886769}">
      <dgm:prSet/>
      <dgm:spPr/>
      <dgm:t>
        <a:bodyPr/>
        <a:lstStyle/>
        <a:p>
          <a:r>
            <a:rPr lang="en-US" b="0" i="0" baseline="0" dirty="0"/>
            <a:t>VETS provided annual funding to approximately 166 grantees in FY 2022</a:t>
          </a:r>
          <a:endParaRPr lang="en-US" dirty="0"/>
        </a:p>
      </dgm:t>
    </dgm:pt>
    <dgm:pt modelId="{5B4A6775-E125-4BE5-9D56-5953B2353B17}" type="parTrans" cxnId="{4551BF16-E3B9-403E-B6A2-66E8D31FA4CE}">
      <dgm:prSet/>
      <dgm:spPr/>
      <dgm:t>
        <a:bodyPr/>
        <a:lstStyle/>
        <a:p>
          <a:endParaRPr lang="en-US"/>
        </a:p>
      </dgm:t>
    </dgm:pt>
    <dgm:pt modelId="{16F9C114-0925-447A-8B9E-D3A6E284F08E}" type="sibTrans" cxnId="{4551BF16-E3B9-403E-B6A2-66E8D31FA4CE}">
      <dgm:prSet/>
      <dgm:spPr/>
      <dgm:t>
        <a:bodyPr/>
        <a:lstStyle/>
        <a:p>
          <a:endParaRPr lang="en-US"/>
        </a:p>
      </dgm:t>
    </dgm:pt>
    <dgm:pt modelId="{E85FD729-908A-46EA-9B27-4D141631B6BB}">
      <dgm:prSet/>
      <dgm:spPr/>
      <dgm:t>
        <a:bodyPr/>
        <a:lstStyle/>
        <a:p>
          <a:r>
            <a:rPr lang="en-US" b="0" i="0" baseline="0" dirty="0"/>
            <a:t>Grantees served over 17,000 homeless veterans in FY 2020</a:t>
          </a:r>
          <a:endParaRPr lang="en-US" dirty="0"/>
        </a:p>
      </dgm:t>
    </dgm:pt>
    <dgm:pt modelId="{60064264-A25A-426A-9442-15E22BC97AB2}" type="parTrans" cxnId="{5305D45A-B5E6-4829-BE92-30FD205947D2}">
      <dgm:prSet/>
      <dgm:spPr/>
      <dgm:t>
        <a:bodyPr/>
        <a:lstStyle/>
        <a:p>
          <a:endParaRPr lang="en-US"/>
        </a:p>
      </dgm:t>
    </dgm:pt>
    <dgm:pt modelId="{2952E902-D5FC-4086-8919-046761620F38}" type="sibTrans" cxnId="{5305D45A-B5E6-4829-BE92-30FD205947D2}">
      <dgm:prSet/>
      <dgm:spPr/>
      <dgm:t>
        <a:bodyPr/>
        <a:lstStyle/>
        <a:p>
          <a:endParaRPr lang="en-US"/>
        </a:p>
      </dgm:t>
    </dgm:pt>
    <dgm:pt modelId="{F0908139-9F20-4C1C-B205-1041DE6A722A}">
      <dgm:prSet/>
      <dgm:spPr/>
      <dgm:t>
        <a:bodyPr/>
        <a:lstStyle/>
        <a:p>
          <a:r>
            <a:rPr lang="en-US" b="1" i="0" baseline="0" dirty="0"/>
            <a:t>Homeless Women Veterans and Homeless Veterans with Children (HWVHVWC)</a:t>
          </a:r>
          <a:endParaRPr lang="en-US" dirty="0"/>
        </a:p>
      </dgm:t>
    </dgm:pt>
    <dgm:pt modelId="{9458C650-2926-4238-BDC9-B5A66445C177}" type="parTrans" cxnId="{5965E349-2918-4105-830F-1714D868AC05}">
      <dgm:prSet/>
      <dgm:spPr/>
      <dgm:t>
        <a:bodyPr/>
        <a:lstStyle/>
        <a:p>
          <a:endParaRPr lang="en-US"/>
        </a:p>
      </dgm:t>
    </dgm:pt>
    <dgm:pt modelId="{A4F4D9CD-7E31-4D80-BFD9-006454A6456B}" type="sibTrans" cxnId="{5965E349-2918-4105-830F-1714D868AC05}">
      <dgm:prSet/>
      <dgm:spPr/>
      <dgm:t>
        <a:bodyPr/>
        <a:lstStyle/>
        <a:p>
          <a:endParaRPr lang="en-US"/>
        </a:p>
      </dgm:t>
    </dgm:pt>
    <dgm:pt modelId="{FF8FE635-3F45-46F7-A0C0-7B7BA04DE992}">
      <dgm:prSet/>
      <dgm:spPr/>
      <dgm:t>
        <a:bodyPr/>
        <a:lstStyle/>
        <a:p>
          <a:r>
            <a:rPr lang="en-US" b="0" i="0" baseline="0"/>
            <a:t>Grantees provide services to eligible homeless female veterans and homeless veterans with families</a:t>
          </a:r>
          <a:endParaRPr lang="en-US"/>
        </a:p>
      </dgm:t>
    </dgm:pt>
    <dgm:pt modelId="{A65E5E0A-0744-4AEA-8820-C9541D970178}" type="parTrans" cxnId="{9A8393C2-B477-4C03-A3ED-9C0EDC8B5447}">
      <dgm:prSet/>
      <dgm:spPr/>
      <dgm:t>
        <a:bodyPr/>
        <a:lstStyle/>
        <a:p>
          <a:endParaRPr lang="en-US"/>
        </a:p>
      </dgm:t>
    </dgm:pt>
    <dgm:pt modelId="{D84918D6-9FDC-41A1-8296-4B03136C8691}" type="sibTrans" cxnId="{9A8393C2-B477-4C03-A3ED-9C0EDC8B5447}">
      <dgm:prSet/>
      <dgm:spPr/>
      <dgm:t>
        <a:bodyPr/>
        <a:lstStyle/>
        <a:p>
          <a:endParaRPr lang="en-US"/>
        </a:p>
      </dgm:t>
    </dgm:pt>
    <dgm:pt modelId="{9EA03BB5-7FB3-4EA8-AADE-7DFC32647EE7}">
      <dgm:prSet/>
      <dgm:spPr/>
      <dgm:t>
        <a:bodyPr/>
        <a:lstStyle/>
        <a:p>
          <a:r>
            <a:rPr lang="en-US" b="1" i="0" baseline="0" dirty="0"/>
            <a:t>Incarcerated Veterans’ Reintegration Program (IVTP)</a:t>
          </a:r>
          <a:endParaRPr lang="en-US" dirty="0"/>
        </a:p>
      </dgm:t>
    </dgm:pt>
    <dgm:pt modelId="{77FB4C2A-CB6A-4C17-A6B3-BD95A8C10E98}" type="parTrans" cxnId="{E65B90C8-A110-405C-A4AC-90FEF9F1CC0A}">
      <dgm:prSet/>
      <dgm:spPr/>
      <dgm:t>
        <a:bodyPr/>
        <a:lstStyle/>
        <a:p>
          <a:endParaRPr lang="en-US"/>
        </a:p>
      </dgm:t>
    </dgm:pt>
    <dgm:pt modelId="{83BCEAB1-F691-4BA6-AB91-221F8450BA3A}" type="sibTrans" cxnId="{E65B90C8-A110-405C-A4AC-90FEF9F1CC0A}">
      <dgm:prSet/>
      <dgm:spPr/>
      <dgm:t>
        <a:bodyPr/>
        <a:lstStyle/>
        <a:p>
          <a:endParaRPr lang="en-US"/>
        </a:p>
      </dgm:t>
    </dgm:pt>
    <dgm:pt modelId="{5A7F6ADE-76E4-4CE1-83EE-57E5DDD1AED9}">
      <dgm:prSet/>
      <dgm:spPr/>
      <dgm:t>
        <a:bodyPr/>
        <a:lstStyle/>
        <a:p>
          <a:r>
            <a:rPr lang="en-US" b="0" i="0" baseline="0"/>
            <a:t>Grantees provide services to eligible formally incarcerated and those transitioning from incarceration</a:t>
          </a:r>
          <a:endParaRPr lang="en-US"/>
        </a:p>
      </dgm:t>
    </dgm:pt>
    <dgm:pt modelId="{15D68B8F-AC2C-4C19-A87C-7D91CF607061}" type="parTrans" cxnId="{2C349471-5048-42A5-84BA-889EADCD2104}">
      <dgm:prSet/>
      <dgm:spPr/>
      <dgm:t>
        <a:bodyPr/>
        <a:lstStyle/>
        <a:p>
          <a:endParaRPr lang="en-US"/>
        </a:p>
      </dgm:t>
    </dgm:pt>
    <dgm:pt modelId="{C755C8F1-88DA-4CF2-8F44-D6CCDDF4689D}" type="sibTrans" cxnId="{2C349471-5048-42A5-84BA-889EADCD2104}">
      <dgm:prSet/>
      <dgm:spPr/>
      <dgm:t>
        <a:bodyPr/>
        <a:lstStyle/>
        <a:p>
          <a:endParaRPr lang="en-US"/>
        </a:p>
      </dgm:t>
    </dgm:pt>
    <dgm:pt modelId="{00A0F812-B813-423F-B9E7-84942DF2D4BB}">
      <dgm:prSet/>
      <dgm:spPr/>
      <dgm:t>
        <a:bodyPr/>
        <a:lstStyle/>
        <a:p>
          <a:r>
            <a:rPr lang="en-US" b="1" i="0" baseline="0"/>
            <a:t>Stand-Down Grants</a:t>
          </a:r>
          <a:endParaRPr lang="en-US"/>
        </a:p>
      </dgm:t>
    </dgm:pt>
    <dgm:pt modelId="{326A3A5B-7250-478A-8F91-BCDD3191BEE2}" type="parTrans" cxnId="{8124B199-F34A-4583-96DE-AC0F9043F60A}">
      <dgm:prSet/>
      <dgm:spPr/>
      <dgm:t>
        <a:bodyPr/>
        <a:lstStyle/>
        <a:p>
          <a:endParaRPr lang="en-US"/>
        </a:p>
      </dgm:t>
    </dgm:pt>
    <dgm:pt modelId="{66E91CAB-7E69-4964-80F9-41CE9EF50DC6}" type="sibTrans" cxnId="{8124B199-F34A-4583-96DE-AC0F9043F60A}">
      <dgm:prSet/>
      <dgm:spPr/>
      <dgm:t>
        <a:bodyPr/>
        <a:lstStyle/>
        <a:p>
          <a:endParaRPr lang="en-US"/>
        </a:p>
      </dgm:t>
    </dgm:pt>
    <dgm:pt modelId="{CB860FCC-36CE-48FA-A7C9-7EE5D4F5B1BE}">
      <dgm:prSet/>
      <dgm:spPr/>
      <dgm:t>
        <a:bodyPr/>
        <a:lstStyle/>
        <a:p>
          <a:r>
            <a:rPr lang="en-US" b="0" i="0" baseline="0" dirty="0"/>
            <a:t>Stand Down events serve as gateways into structured housing and reintegration programs</a:t>
          </a:r>
          <a:endParaRPr lang="en-US" dirty="0"/>
        </a:p>
      </dgm:t>
    </dgm:pt>
    <dgm:pt modelId="{94AFBCA7-DC71-4433-9F9E-CF3EF8D04F21}" type="parTrans" cxnId="{99502B8E-892F-49C2-8FA8-24C3745FBC0A}">
      <dgm:prSet/>
      <dgm:spPr/>
      <dgm:t>
        <a:bodyPr/>
        <a:lstStyle/>
        <a:p>
          <a:endParaRPr lang="en-US"/>
        </a:p>
      </dgm:t>
    </dgm:pt>
    <dgm:pt modelId="{D717975B-AD58-452B-9AEA-2499A3CE7FA4}" type="sibTrans" cxnId="{99502B8E-892F-49C2-8FA8-24C3745FBC0A}">
      <dgm:prSet/>
      <dgm:spPr/>
      <dgm:t>
        <a:bodyPr/>
        <a:lstStyle/>
        <a:p>
          <a:endParaRPr lang="en-US"/>
        </a:p>
      </dgm:t>
    </dgm:pt>
    <dgm:pt modelId="{BC56B6CB-A236-434D-A256-089BDB48B264}">
      <dgm:prSet/>
      <dgm:spPr/>
      <dgm:t>
        <a:bodyPr/>
        <a:lstStyle/>
        <a:p>
          <a:r>
            <a:rPr lang="en-US" dirty="0"/>
            <a:t>Stand Down organizers partner with VA and social service providers to offer critical services</a:t>
          </a:r>
        </a:p>
      </dgm:t>
    </dgm:pt>
    <dgm:pt modelId="{3A896E50-A4A8-48EA-AE5D-0587C3402131}" type="parTrans" cxnId="{B5A28F97-B20F-4CDA-BA61-4F0CCC74E461}">
      <dgm:prSet/>
      <dgm:spPr/>
      <dgm:t>
        <a:bodyPr/>
        <a:lstStyle/>
        <a:p>
          <a:endParaRPr lang="en-US"/>
        </a:p>
      </dgm:t>
    </dgm:pt>
    <dgm:pt modelId="{D80D146E-B732-462D-9942-4353B391E027}" type="sibTrans" cxnId="{B5A28F97-B20F-4CDA-BA61-4F0CCC74E461}">
      <dgm:prSet/>
      <dgm:spPr/>
      <dgm:t>
        <a:bodyPr/>
        <a:lstStyle/>
        <a:p>
          <a:endParaRPr lang="en-US"/>
        </a:p>
      </dgm:t>
    </dgm:pt>
    <dgm:pt modelId="{52F018E2-7C1E-46B3-8E9F-54B27F645D80}" type="pres">
      <dgm:prSet presAssocID="{29A0508F-C8AF-4D56-ADE2-E6B8BACD3AED}" presName="linear" presStyleCnt="0">
        <dgm:presLayoutVars>
          <dgm:animLvl val="lvl"/>
          <dgm:resizeHandles val="exact"/>
        </dgm:presLayoutVars>
      </dgm:prSet>
      <dgm:spPr/>
    </dgm:pt>
    <dgm:pt modelId="{21EE0160-2F86-45B3-A677-11C4F4E76B7B}" type="pres">
      <dgm:prSet presAssocID="{DC6483E9-BA77-45A4-8C10-8245A96D68AC}" presName="parentText" presStyleLbl="node1" presStyleIdx="0" presStyleCnt="4">
        <dgm:presLayoutVars>
          <dgm:chMax val="0"/>
          <dgm:bulletEnabled val="1"/>
        </dgm:presLayoutVars>
      </dgm:prSet>
      <dgm:spPr/>
    </dgm:pt>
    <dgm:pt modelId="{FB5975DC-4691-4DE5-B672-D3517207992D}" type="pres">
      <dgm:prSet presAssocID="{DC6483E9-BA77-45A4-8C10-8245A96D68AC}" presName="childText" presStyleLbl="revTx" presStyleIdx="0" presStyleCnt="4">
        <dgm:presLayoutVars>
          <dgm:bulletEnabled val="1"/>
        </dgm:presLayoutVars>
      </dgm:prSet>
      <dgm:spPr/>
    </dgm:pt>
    <dgm:pt modelId="{0B51ABBB-37CE-4B23-ABFE-828A901BA338}" type="pres">
      <dgm:prSet presAssocID="{F0908139-9F20-4C1C-B205-1041DE6A722A}" presName="parentText" presStyleLbl="node1" presStyleIdx="1" presStyleCnt="4">
        <dgm:presLayoutVars>
          <dgm:chMax val="0"/>
          <dgm:bulletEnabled val="1"/>
        </dgm:presLayoutVars>
      </dgm:prSet>
      <dgm:spPr/>
    </dgm:pt>
    <dgm:pt modelId="{5E609875-F2AD-422C-9D29-A90C84ACA33D}" type="pres">
      <dgm:prSet presAssocID="{F0908139-9F20-4C1C-B205-1041DE6A722A}" presName="childText" presStyleLbl="revTx" presStyleIdx="1" presStyleCnt="4">
        <dgm:presLayoutVars>
          <dgm:bulletEnabled val="1"/>
        </dgm:presLayoutVars>
      </dgm:prSet>
      <dgm:spPr/>
    </dgm:pt>
    <dgm:pt modelId="{C49F4EA6-1F21-489C-B4D7-6BE43B2DE467}" type="pres">
      <dgm:prSet presAssocID="{9EA03BB5-7FB3-4EA8-AADE-7DFC32647EE7}" presName="parentText" presStyleLbl="node1" presStyleIdx="2" presStyleCnt="4">
        <dgm:presLayoutVars>
          <dgm:chMax val="0"/>
          <dgm:bulletEnabled val="1"/>
        </dgm:presLayoutVars>
      </dgm:prSet>
      <dgm:spPr/>
    </dgm:pt>
    <dgm:pt modelId="{9F1FF703-72EE-4230-9257-BEC5F526532F}" type="pres">
      <dgm:prSet presAssocID="{9EA03BB5-7FB3-4EA8-AADE-7DFC32647EE7}" presName="childText" presStyleLbl="revTx" presStyleIdx="2" presStyleCnt="4">
        <dgm:presLayoutVars>
          <dgm:bulletEnabled val="1"/>
        </dgm:presLayoutVars>
      </dgm:prSet>
      <dgm:spPr/>
    </dgm:pt>
    <dgm:pt modelId="{12C40F04-C644-4F83-B144-05AC2BC1FF3B}" type="pres">
      <dgm:prSet presAssocID="{00A0F812-B813-423F-B9E7-84942DF2D4BB}" presName="parentText" presStyleLbl="node1" presStyleIdx="3" presStyleCnt="4">
        <dgm:presLayoutVars>
          <dgm:chMax val="0"/>
          <dgm:bulletEnabled val="1"/>
        </dgm:presLayoutVars>
      </dgm:prSet>
      <dgm:spPr/>
    </dgm:pt>
    <dgm:pt modelId="{AA45128C-96C2-4D95-9CA7-B2580CA2AF1C}" type="pres">
      <dgm:prSet presAssocID="{00A0F812-B813-423F-B9E7-84942DF2D4BB}" presName="childText" presStyleLbl="revTx" presStyleIdx="3" presStyleCnt="4">
        <dgm:presLayoutVars>
          <dgm:bulletEnabled val="1"/>
        </dgm:presLayoutVars>
      </dgm:prSet>
      <dgm:spPr/>
    </dgm:pt>
  </dgm:ptLst>
  <dgm:cxnLst>
    <dgm:cxn modelId="{4551BF16-E3B9-403E-B6A2-66E8D31FA4CE}" srcId="{DC6483E9-BA77-45A4-8C10-8245A96D68AC}" destId="{A8D73455-0847-4641-AEED-884EBD886769}" srcOrd="0" destOrd="0" parTransId="{5B4A6775-E125-4BE5-9D56-5953B2353B17}" sibTransId="{16F9C114-0925-447A-8B9E-D3A6E284F08E}"/>
    <dgm:cxn modelId="{4D339C23-2D69-431A-B7BC-DAF94464E047}" type="presOf" srcId="{BC56B6CB-A236-434D-A256-089BDB48B264}" destId="{AA45128C-96C2-4D95-9CA7-B2580CA2AF1C}" srcOrd="0" destOrd="1" presId="urn:microsoft.com/office/officeart/2005/8/layout/vList2"/>
    <dgm:cxn modelId="{1E6EAB25-84F0-4389-ACF9-758847941891}" type="presOf" srcId="{A8D73455-0847-4641-AEED-884EBD886769}" destId="{FB5975DC-4691-4DE5-B672-D3517207992D}" srcOrd="0" destOrd="0" presId="urn:microsoft.com/office/officeart/2005/8/layout/vList2"/>
    <dgm:cxn modelId="{F4F4BD2D-5876-43FF-8931-5B0661090100}" type="presOf" srcId="{29A0508F-C8AF-4D56-ADE2-E6B8BACD3AED}" destId="{52F018E2-7C1E-46B3-8E9F-54B27F645D80}" srcOrd="0" destOrd="0" presId="urn:microsoft.com/office/officeart/2005/8/layout/vList2"/>
    <dgm:cxn modelId="{7DDE2A39-3F16-4DB3-8EFC-56FEAAB952C7}" type="presOf" srcId="{FF8FE635-3F45-46F7-A0C0-7B7BA04DE992}" destId="{5E609875-F2AD-422C-9D29-A90C84ACA33D}" srcOrd="0" destOrd="0" presId="urn:microsoft.com/office/officeart/2005/8/layout/vList2"/>
    <dgm:cxn modelId="{1854A35C-C001-4FA4-B949-0B1EA446DC39}" type="presOf" srcId="{5A7F6ADE-76E4-4CE1-83EE-57E5DDD1AED9}" destId="{9F1FF703-72EE-4230-9257-BEC5F526532F}" srcOrd="0" destOrd="0" presId="urn:microsoft.com/office/officeart/2005/8/layout/vList2"/>
    <dgm:cxn modelId="{5965E349-2918-4105-830F-1714D868AC05}" srcId="{29A0508F-C8AF-4D56-ADE2-E6B8BACD3AED}" destId="{F0908139-9F20-4C1C-B205-1041DE6A722A}" srcOrd="1" destOrd="0" parTransId="{9458C650-2926-4238-BDC9-B5A66445C177}" sibTransId="{A4F4D9CD-7E31-4D80-BFD9-006454A6456B}"/>
    <dgm:cxn modelId="{88587E6F-4DC8-42FE-9C04-49ADAA358CC8}" type="presOf" srcId="{F0908139-9F20-4C1C-B205-1041DE6A722A}" destId="{0B51ABBB-37CE-4B23-ABFE-828A901BA338}" srcOrd="0" destOrd="0" presId="urn:microsoft.com/office/officeart/2005/8/layout/vList2"/>
    <dgm:cxn modelId="{2C349471-5048-42A5-84BA-889EADCD2104}" srcId="{9EA03BB5-7FB3-4EA8-AADE-7DFC32647EE7}" destId="{5A7F6ADE-76E4-4CE1-83EE-57E5DDD1AED9}" srcOrd="0" destOrd="0" parTransId="{15D68B8F-AC2C-4C19-A87C-7D91CF607061}" sibTransId="{C755C8F1-88DA-4CF2-8F44-D6CCDDF4689D}"/>
    <dgm:cxn modelId="{5305D45A-B5E6-4829-BE92-30FD205947D2}" srcId="{DC6483E9-BA77-45A4-8C10-8245A96D68AC}" destId="{E85FD729-908A-46EA-9B27-4D141631B6BB}" srcOrd="1" destOrd="0" parTransId="{60064264-A25A-426A-9442-15E22BC97AB2}" sibTransId="{2952E902-D5FC-4086-8919-046761620F38}"/>
    <dgm:cxn modelId="{2059647C-02C8-49CC-922E-4CA10FF5B2AB}" type="presOf" srcId="{DC6483E9-BA77-45A4-8C10-8245A96D68AC}" destId="{21EE0160-2F86-45B3-A677-11C4F4E76B7B}" srcOrd="0" destOrd="0" presId="urn:microsoft.com/office/officeart/2005/8/layout/vList2"/>
    <dgm:cxn modelId="{91761E8D-8A07-4B30-A6A4-63780678DC9F}" type="presOf" srcId="{CB860FCC-36CE-48FA-A7C9-7EE5D4F5B1BE}" destId="{AA45128C-96C2-4D95-9CA7-B2580CA2AF1C}" srcOrd="0" destOrd="0" presId="urn:microsoft.com/office/officeart/2005/8/layout/vList2"/>
    <dgm:cxn modelId="{99502B8E-892F-49C2-8FA8-24C3745FBC0A}" srcId="{00A0F812-B813-423F-B9E7-84942DF2D4BB}" destId="{CB860FCC-36CE-48FA-A7C9-7EE5D4F5B1BE}" srcOrd="0" destOrd="0" parTransId="{94AFBCA7-DC71-4433-9F9E-CF3EF8D04F21}" sibTransId="{D717975B-AD58-452B-9AEA-2499A3CE7FA4}"/>
    <dgm:cxn modelId="{B5A28F97-B20F-4CDA-BA61-4F0CCC74E461}" srcId="{00A0F812-B813-423F-B9E7-84942DF2D4BB}" destId="{BC56B6CB-A236-434D-A256-089BDB48B264}" srcOrd="1" destOrd="0" parTransId="{3A896E50-A4A8-48EA-AE5D-0587C3402131}" sibTransId="{D80D146E-B732-462D-9942-4353B391E027}"/>
    <dgm:cxn modelId="{8124B199-F34A-4583-96DE-AC0F9043F60A}" srcId="{29A0508F-C8AF-4D56-ADE2-E6B8BACD3AED}" destId="{00A0F812-B813-423F-B9E7-84942DF2D4BB}" srcOrd="3" destOrd="0" parTransId="{326A3A5B-7250-478A-8F91-BCDD3191BEE2}" sibTransId="{66E91CAB-7E69-4964-80F9-41CE9EF50DC6}"/>
    <dgm:cxn modelId="{6B06309A-2E82-47D7-884A-F3552CB45FF2}" type="presOf" srcId="{9EA03BB5-7FB3-4EA8-AADE-7DFC32647EE7}" destId="{C49F4EA6-1F21-489C-B4D7-6BE43B2DE467}" srcOrd="0" destOrd="0" presId="urn:microsoft.com/office/officeart/2005/8/layout/vList2"/>
    <dgm:cxn modelId="{6963AAA4-4BD7-492A-9D87-0A359A019E48}" type="presOf" srcId="{E85FD729-908A-46EA-9B27-4D141631B6BB}" destId="{FB5975DC-4691-4DE5-B672-D3517207992D}" srcOrd="0" destOrd="1" presId="urn:microsoft.com/office/officeart/2005/8/layout/vList2"/>
    <dgm:cxn modelId="{9A8393C2-B477-4C03-A3ED-9C0EDC8B5447}" srcId="{F0908139-9F20-4C1C-B205-1041DE6A722A}" destId="{FF8FE635-3F45-46F7-A0C0-7B7BA04DE992}" srcOrd="0" destOrd="0" parTransId="{A65E5E0A-0744-4AEA-8820-C9541D970178}" sibTransId="{D84918D6-9FDC-41A1-8296-4B03136C8691}"/>
    <dgm:cxn modelId="{E65B90C8-A110-405C-A4AC-90FEF9F1CC0A}" srcId="{29A0508F-C8AF-4D56-ADE2-E6B8BACD3AED}" destId="{9EA03BB5-7FB3-4EA8-AADE-7DFC32647EE7}" srcOrd="2" destOrd="0" parTransId="{77FB4C2A-CB6A-4C17-A6B3-BD95A8C10E98}" sibTransId="{83BCEAB1-F691-4BA6-AB91-221F8450BA3A}"/>
    <dgm:cxn modelId="{298B9CCB-CC41-4E2C-B7CA-3365C151B6A0}" type="presOf" srcId="{00A0F812-B813-423F-B9E7-84942DF2D4BB}" destId="{12C40F04-C644-4F83-B144-05AC2BC1FF3B}" srcOrd="0" destOrd="0" presId="urn:microsoft.com/office/officeart/2005/8/layout/vList2"/>
    <dgm:cxn modelId="{494BFBDA-C7E2-472D-80A6-EE2B507DDE0B}" srcId="{29A0508F-C8AF-4D56-ADE2-E6B8BACD3AED}" destId="{DC6483E9-BA77-45A4-8C10-8245A96D68AC}" srcOrd="0" destOrd="0" parTransId="{BA694AEB-FB47-4608-84EE-894D8601F01A}" sibTransId="{B0E740A6-EF1D-4705-AADE-7B76514588FD}"/>
    <dgm:cxn modelId="{2CD832EE-502C-48C7-ACBB-79B98C23A6D8}" type="presParOf" srcId="{52F018E2-7C1E-46B3-8E9F-54B27F645D80}" destId="{21EE0160-2F86-45B3-A677-11C4F4E76B7B}" srcOrd="0" destOrd="0" presId="urn:microsoft.com/office/officeart/2005/8/layout/vList2"/>
    <dgm:cxn modelId="{4E47B6DF-6D92-4E5D-B410-7D7002474927}" type="presParOf" srcId="{52F018E2-7C1E-46B3-8E9F-54B27F645D80}" destId="{FB5975DC-4691-4DE5-B672-D3517207992D}" srcOrd="1" destOrd="0" presId="urn:microsoft.com/office/officeart/2005/8/layout/vList2"/>
    <dgm:cxn modelId="{AE4289D1-BF40-4C9F-BE2E-674AEEAFE2C6}" type="presParOf" srcId="{52F018E2-7C1E-46B3-8E9F-54B27F645D80}" destId="{0B51ABBB-37CE-4B23-ABFE-828A901BA338}" srcOrd="2" destOrd="0" presId="urn:microsoft.com/office/officeart/2005/8/layout/vList2"/>
    <dgm:cxn modelId="{10DE692B-11B8-49F6-9E91-0BF3732B172E}" type="presParOf" srcId="{52F018E2-7C1E-46B3-8E9F-54B27F645D80}" destId="{5E609875-F2AD-422C-9D29-A90C84ACA33D}" srcOrd="3" destOrd="0" presId="urn:microsoft.com/office/officeart/2005/8/layout/vList2"/>
    <dgm:cxn modelId="{C640F4BF-3DC4-43AD-90CE-5069796AD7A9}" type="presParOf" srcId="{52F018E2-7C1E-46B3-8E9F-54B27F645D80}" destId="{C49F4EA6-1F21-489C-B4D7-6BE43B2DE467}" srcOrd="4" destOrd="0" presId="urn:microsoft.com/office/officeart/2005/8/layout/vList2"/>
    <dgm:cxn modelId="{77671985-BF76-4825-B078-A882F8B7109C}" type="presParOf" srcId="{52F018E2-7C1E-46B3-8E9F-54B27F645D80}" destId="{9F1FF703-72EE-4230-9257-BEC5F526532F}" srcOrd="5" destOrd="0" presId="urn:microsoft.com/office/officeart/2005/8/layout/vList2"/>
    <dgm:cxn modelId="{3B99C24F-C72C-4BA6-B3C7-D80DC5C60717}" type="presParOf" srcId="{52F018E2-7C1E-46B3-8E9F-54B27F645D80}" destId="{12C40F04-C644-4F83-B144-05AC2BC1FF3B}" srcOrd="6" destOrd="0" presId="urn:microsoft.com/office/officeart/2005/8/layout/vList2"/>
    <dgm:cxn modelId="{E3FEE682-E6D4-4CB5-9468-2BD7B2121C8C}" type="presParOf" srcId="{52F018E2-7C1E-46B3-8E9F-54B27F645D80}" destId="{AA45128C-96C2-4D95-9CA7-B2580CA2AF1C}"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9A0508F-C8AF-4D56-ADE2-E6B8BACD3AED}"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DC6483E9-BA77-45A4-8C10-8245A96D68AC}">
      <dgm:prSet/>
      <dgm:spPr/>
      <dgm:t>
        <a:bodyPr/>
        <a:lstStyle/>
        <a:p>
          <a:r>
            <a:rPr lang="en-US" b="1" dirty="0"/>
            <a:t>Harbor Care aka Harbor Homes</a:t>
          </a:r>
        </a:p>
      </dgm:t>
    </dgm:pt>
    <dgm:pt modelId="{BA694AEB-FB47-4608-84EE-894D8601F01A}" type="parTrans" cxnId="{494BFBDA-C7E2-472D-80A6-EE2B507DDE0B}">
      <dgm:prSet/>
      <dgm:spPr/>
      <dgm:t>
        <a:bodyPr/>
        <a:lstStyle/>
        <a:p>
          <a:endParaRPr lang="en-US"/>
        </a:p>
      </dgm:t>
    </dgm:pt>
    <dgm:pt modelId="{B0E740A6-EF1D-4705-AADE-7B76514588FD}" type="sibTrans" cxnId="{494BFBDA-C7E2-472D-80A6-EE2B507DDE0B}">
      <dgm:prSet/>
      <dgm:spPr/>
      <dgm:t>
        <a:bodyPr/>
        <a:lstStyle/>
        <a:p>
          <a:endParaRPr lang="en-US"/>
        </a:p>
      </dgm:t>
    </dgm:pt>
    <dgm:pt modelId="{A8D73455-0847-4641-AEED-884EBD886769}">
      <dgm:prSet custT="1"/>
      <dgm:spPr/>
      <dgm:t>
        <a:bodyPr/>
        <a:lstStyle/>
        <a:p>
          <a:r>
            <a:rPr lang="en-US" sz="1400" dirty="0">
              <a:cs typeface="Calibri" panose="020F0502020204030204" pitchFamily="34" charset="0"/>
            </a:rPr>
            <a:t>(Located in Nashua, and Plymouth, NH)</a:t>
          </a:r>
          <a:endParaRPr lang="en-US" sz="1400" dirty="0"/>
        </a:p>
      </dgm:t>
    </dgm:pt>
    <dgm:pt modelId="{5B4A6775-E125-4BE5-9D56-5953B2353B17}" type="parTrans" cxnId="{4551BF16-E3B9-403E-B6A2-66E8D31FA4CE}">
      <dgm:prSet/>
      <dgm:spPr/>
      <dgm:t>
        <a:bodyPr/>
        <a:lstStyle/>
        <a:p>
          <a:endParaRPr lang="en-US"/>
        </a:p>
      </dgm:t>
    </dgm:pt>
    <dgm:pt modelId="{16F9C114-0925-447A-8B9E-D3A6E284F08E}" type="sibTrans" cxnId="{4551BF16-E3B9-403E-B6A2-66E8D31FA4CE}">
      <dgm:prSet/>
      <dgm:spPr/>
      <dgm:t>
        <a:bodyPr/>
        <a:lstStyle/>
        <a:p>
          <a:endParaRPr lang="en-US"/>
        </a:p>
      </dgm:t>
    </dgm:pt>
    <dgm:pt modelId="{F0908139-9F20-4C1C-B205-1041DE6A722A}">
      <dgm:prSet/>
      <dgm:spPr/>
      <dgm:t>
        <a:bodyPr/>
        <a:lstStyle/>
        <a:p>
          <a:r>
            <a:rPr lang="en-US" b="1" dirty="0"/>
            <a:t>Veterans Inc. </a:t>
          </a:r>
        </a:p>
      </dgm:t>
    </dgm:pt>
    <dgm:pt modelId="{9458C650-2926-4238-BDC9-B5A66445C177}" type="parTrans" cxnId="{5965E349-2918-4105-830F-1714D868AC05}">
      <dgm:prSet/>
      <dgm:spPr/>
      <dgm:t>
        <a:bodyPr/>
        <a:lstStyle/>
        <a:p>
          <a:endParaRPr lang="en-US"/>
        </a:p>
      </dgm:t>
    </dgm:pt>
    <dgm:pt modelId="{A4F4D9CD-7E31-4D80-BFD9-006454A6456B}" type="sibTrans" cxnId="{5965E349-2918-4105-830F-1714D868AC05}">
      <dgm:prSet/>
      <dgm:spPr/>
      <dgm:t>
        <a:bodyPr/>
        <a:lstStyle/>
        <a:p>
          <a:endParaRPr lang="en-US"/>
        </a:p>
      </dgm:t>
    </dgm:pt>
    <dgm:pt modelId="{FF8FE635-3F45-46F7-A0C0-7B7BA04DE992}">
      <dgm:prSet custT="1"/>
      <dgm:spPr/>
      <dgm:t>
        <a:bodyPr/>
        <a:lstStyle/>
        <a:p>
          <a:r>
            <a:rPr lang="en-US" sz="1400" dirty="0">
              <a:solidFill>
                <a:srgbClr val="000000"/>
              </a:solidFill>
              <a:effectLst/>
              <a:ea typeface="Calibri" panose="020F0502020204030204" pitchFamily="34" charset="0"/>
            </a:rPr>
            <a:t>(Located in Bradford, VT)</a:t>
          </a:r>
          <a:endParaRPr lang="en-US" sz="1400" dirty="0"/>
        </a:p>
      </dgm:t>
    </dgm:pt>
    <dgm:pt modelId="{A65E5E0A-0744-4AEA-8820-C9541D970178}" type="parTrans" cxnId="{9A8393C2-B477-4C03-A3ED-9C0EDC8B5447}">
      <dgm:prSet/>
      <dgm:spPr/>
      <dgm:t>
        <a:bodyPr/>
        <a:lstStyle/>
        <a:p>
          <a:endParaRPr lang="en-US"/>
        </a:p>
      </dgm:t>
    </dgm:pt>
    <dgm:pt modelId="{D84918D6-9FDC-41A1-8296-4B03136C8691}" type="sibTrans" cxnId="{9A8393C2-B477-4C03-A3ED-9C0EDC8B5447}">
      <dgm:prSet/>
      <dgm:spPr/>
      <dgm:t>
        <a:bodyPr/>
        <a:lstStyle/>
        <a:p>
          <a:endParaRPr lang="en-US"/>
        </a:p>
      </dgm:t>
    </dgm:pt>
    <dgm:pt modelId="{9EA03BB5-7FB3-4EA8-AADE-7DFC32647EE7}">
      <dgm:prSet/>
      <dgm:spPr/>
      <dgm:t>
        <a:bodyPr/>
        <a:lstStyle/>
        <a:p>
          <a:r>
            <a:rPr lang="en-US" b="1" dirty="0"/>
            <a:t>Clear Path for Veterans New England</a:t>
          </a:r>
        </a:p>
      </dgm:t>
    </dgm:pt>
    <dgm:pt modelId="{77FB4C2A-CB6A-4C17-A6B3-BD95A8C10E98}" type="parTrans" cxnId="{E65B90C8-A110-405C-A4AC-90FEF9F1CC0A}">
      <dgm:prSet/>
      <dgm:spPr/>
      <dgm:t>
        <a:bodyPr/>
        <a:lstStyle/>
        <a:p>
          <a:endParaRPr lang="en-US"/>
        </a:p>
      </dgm:t>
    </dgm:pt>
    <dgm:pt modelId="{83BCEAB1-F691-4BA6-AB91-221F8450BA3A}" type="sibTrans" cxnId="{E65B90C8-A110-405C-A4AC-90FEF9F1CC0A}">
      <dgm:prSet/>
      <dgm:spPr/>
      <dgm:t>
        <a:bodyPr/>
        <a:lstStyle/>
        <a:p>
          <a:endParaRPr lang="en-US"/>
        </a:p>
      </dgm:t>
    </dgm:pt>
    <dgm:pt modelId="{5A7F6ADE-76E4-4CE1-83EE-57E5DDD1AED9}">
      <dgm:prSet custT="1"/>
      <dgm:spPr/>
      <dgm:t>
        <a:bodyPr/>
        <a:lstStyle/>
        <a:p>
          <a:r>
            <a:rPr lang="en-US" sz="1600" dirty="0"/>
            <a:t>(</a:t>
          </a:r>
          <a:r>
            <a:rPr lang="en-US" sz="1400" dirty="0"/>
            <a:t>Located in Devens, MA)</a:t>
          </a:r>
        </a:p>
      </dgm:t>
    </dgm:pt>
    <dgm:pt modelId="{15D68B8F-AC2C-4C19-A87C-7D91CF607061}" type="parTrans" cxnId="{2C349471-5048-42A5-84BA-889EADCD2104}">
      <dgm:prSet/>
      <dgm:spPr/>
      <dgm:t>
        <a:bodyPr/>
        <a:lstStyle/>
        <a:p>
          <a:endParaRPr lang="en-US"/>
        </a:p>
      </dgm:t>
    </dgm:pt>
    <dgm:pt modelId="{C755C8F1-88DA-4CF2-8F44-D6CCDDF4689D}" type="sibTrans" cxnId="{2C349471-5048-42A5-84BA-889EADCD2104}">
      <dgm:prSet/>
      <dgm:spPr/>
      <dgm:t>
        <a:bodyPr/>
        <a:lstStyle/>
        <a:p>
          <a:endParaRPr lang="en-US"/>
        </a:p>
      </dgm:t>
    </dgm:pt>
    <dgm:pt modelId="{00A0F812-B813-423F-B9E7-84942DF2D4BB}">
      <dgm:prSet/>
      <dgm:spPr/>
      <dgm:t>
        <a:bodyPr/>
        <a:lstStyle/>
        <a:p>
          <a:r>
            <a:rPr lang="en-US" b="1" dirty="0"/>
            <a:t>The Bridge Club of Greater Lowell</a:t>
          </a:r>
        </a:p>
      </dgm:t>
    </dgm:pt>
    <dgm:pt modelId="{326A3A5B-7250-478A-8F91-BCDD3191BEE2}" type="parTrans" cxnId="{8124B199-F34A-4583-96DE-AC0F9043F60A}">
      <dgm:prSet/>
      <dgm:spPr/>
      <dgm:t>
        <a:bodyPr/>
        <a:lstStyle/>
        <a:p>
          <a:endParaRPr lang="en-US"/>
        </a:p>
      </dgm:t>
    </dgm:pt>
    <dgm:pt modelId="{66E91CAB-7E69-4964-80F9-41CE9EF50DC6}" type="sibTrans" cxnId="{8124B199-F34A-4583-96DE-AC0F9043F60A}">
      <dgm:prSet/>
      <dgm:spPr/>
      <dgm:t>
        <a:bodyPr/>
        <a:lstStyle/>
        <a:p>
          <a:endParaRPr lang="en-US"/>
        </a:p>
      </dgm:t>
    </dgm:pt>
    <dgm:pt modelId="{7A666A7C-083F-4CFD-B22E-327578BF1FDC}">
      <dgm:prSet custT="1"/>
      <dgm:spPr/>
      <dgm:t>
        <a:bodyPr/>
        <a:lstStyle/>
        <a:p>
          <a:r>
            <a:rPr lang="en-US" sz="1400" dirty="0">
              <a:solidFill>
                <a:srgbClr val="000000"/>
              </a:solidFill>
              <a:effectLst/>
              <a:ea typeface="Times New Roman" panose="02020603050405020304" pitchFamily="18" charset="0"/>
            </a:rPr>
            <a:t>Service areas include Coos, Grafton, Carroll, Belknap, Sullivan, Merrimack, Hillsborough, Rockingham, Strafford, and Cheshire counties.</a:t>
          </a:r>
          <a:endParaRPr lang="en-US" sz="1400" dirty="0">
            <a:solidFill>
              <a:srgbClr val="FF0000"/>
            </a:solidFill>
            <a:ea typeface="Times New Roman" panose="02020603050405020304" pitchFamily="18" charset="0"/>
          </a:endParaRPr>
        </a:p>
      </dgm:t>
    </dgm:pt>
    <dgm:pt modelId="{67874325-9C7C-475C-8510-8B1FF2D7051C}" type="parTrans" cxnId="{5BA4B18C-4656-4A67-A2D3-0E3D49B0BFCB}">
      <dgm:prSet/>
      <dgm:spPr/>
      <dgm:t>
        <a:bodyPr/>
        <a:lstStyle/>
        <a:p>
          <a:endParaRPr lang="en-US"/>
        </a:p>
      </dgm:t>
    </dgm:pt>
    <dgm:pt modelId="{AFE1679C-8688-458D-BABD-D4E5A3C3B165}" type="sibTrans" cxnId="{5BA4B18C-4656-4A67-A2D3-0E3D49B0BFCB}">
      <dgm:prSet/>
      <dgm:spPr/>
      <dgm:t>
        <a:bodyPr/>
        <a:lstStyle/>
        <a:p>
          <a:endParaRPr lang="en-US"/>
        </a:p>
      </dgm:t>
    </dgm:pt>
    <dgm:pt modelId="{A5A0B393-6567-45AA-86AD-7D50D40EE6AE}">
      <dgm:prSet custT="1"/>
      <dgm:spPr/>
      <dgm:t>
        <a:bodyPr/>
        <a:lstStyle/>
        <a:p>
          <a:r>
            <a:rPr lang="en-US" sz="1400" dirty="0">
              <a:solidFill>
                <a:schemeClr val="tx1"/>
              </a:solidFill>
              <a:effectLst/>
              <a:ea typeface="Calibri" panose="020F0502020204030204" pitchFamily="34" charset="0"/>
            </a:rPr>
            <a:t>New Hampshire: Merrimack, Sullivan, Strafford, Grafton Counties, and city of Manchester. </a:t>
          </a:r>
        </a:p>
      </dgm:t>
    </dgm:pt>
    <dgm:pt modelId="{07F772F1-BEA1-4BCA-9DAA-2518275CBF96}" type="parTrans" cxnId="{15146E12-D581-4167-9BD5-677A4A5A9C7D}">
      <dgm:prSet/>
      <dgm:spPr/>
      <dgm:t>
        <a:bodyPr/>
        <a:lstStyle/>
        <a:p>
          <a:endParaRPr lang="en-US"/>
        </a:p>
      </dgm:t>
    </dgm:pt>
    <dgm:pt modelId="{3F52F121-9244-4FE4-A973-37E876005649}" type="sibTrans" cxnId="{15146E12-D581-4167-9BD5-677A4A5A9C7D}">
      <dgm:prSet/>
      <dgm:spPr/>
      <dgm:t>
        <a:bodyPr/>
        <a:lstStyle/>
        <a:p>
          <a:endParaRPr lang="en-US"/>
        </a:p>
      </dgm:t>
    </dgm:pt>
    <dgm:pt modelId="{D4A0C975-EE78-4C98-806C-8ECB7C60D840}">
      <dgm:prSet custT="1"/>
      <dgm:spPr/>
      <dgm:t>
        <a:bodyPr/>
        <a:lstStyle/>
        <a:p>
          <a:r>
            <a:rPr lang="en-US" sz="1400" dirty="0">
              <a:solidFill>
                <a:schemeClr val="tx1"/>
              </a:solidFill>
              <a:effectLst/>
              <a:ea typeface="Calibri" panose="020F0502020204030204" pitchFamily="34" charset="0"/>
            </a:rPr>
            <a:t>Vermont: Windsor, Washington, Orleans, Caledonia, and Orange Counties, as well as the communities of Killington, Chittenden, and Pittsfield (located in Rutland County). </a:t>
          </a:r>
        </a:p>
      </dgm:t>
    </dgm:pt>
    <dgm:pt modelId="{9D1CE185-1244-46A9-9C52-ED64217A1772}" type="parTrans" cxnId="{77905171-B12D-49F5-BE39-C8E7D4355DFF}">
      <dgm:prSet/>
      <dgm:spPr/>
      <dgm:t>
        <a:bodyPr/>
        <a:lstStyle/>
        <a:p>
          <a:endParaRPr lang="en-US"/>
        </a:p>
      </dgm:t>
    </dgm:pt>
    <dgm:pt modelId="{09764C16-D759-4534-BFD8-E9F32C3EF711}" type="sibTrans" cxnId="{77905171-B12D-49F5-BE39-C8E7D4355DFF}">
      <dgm:prSet/>
      <dgm:spPr/>
      <dgm:t>
        <a:bodyPr/>
        <a:lstStyle/>
        <a:p>
          <a:endParaRPr lang="en-US"/>
        </a:p>
      </dgm:t>
    </dgm:pt>
    <dgm:pt modelId="{F531792C-A9D0-47D4-A894-83591BF57F3E}">
      <dgm:prSet custT="1"/>
      <dgm:spPr/>
      <dgm:t>
        <a:bodyPr/>
        <a:lstStyle/>
        <a:p>
          <a:r>
            <a:rPr lang="en-US" sz="1400" dirty="0">
              <a:solidFill>
                <a:schemeClr val="tx1"/>
              </a:solidFill>
              <a:cs typeface="Calibri" panose="020F0502020204030204" pitchFamily="34" charset="0"/>
            </a:rPr>
            <a:t>New Hampshire: </a:t>
          </a:r>
          <a:r>
            <a:rPr lang="en-US" sz="1400" dirty="0">
              <a:solidFill>
                <a:schemeClr val="tx1"/>
              </a:solidFill>
              <a:effectLst/>
              <a:ea typeface="Calibri" panose="020F0502020204030204" pitchFamily="34" charset="0"/>
              <a:cs typeface="Calibri" panose="020F0502020204030204" pitchFamily="34" charset="0"/>
            </a:rPr>
            <a:t>Cheshire, Hillsborough, and Rockingham Counties</a:t>
          </a:r>
        </a:p>
      </dgm:t>
    </dgm:pt>
    <dgm:pt modelId="{C2BE83ED-480C-41C3-9E07-9BDCCDC89913}" type="parTrans" cxnId="{5E5466E2-47EA-41C8-B58A-BD3A079EA5EF}">
      <dgm:prSet/>
      <dgm:spPr/>
      <dgm:t>
        <a:bodyPr/>
        <a:lstStyle/>
        <a:p>
          <a:endParaRPr lang="en-US"/>
        </a:p>
      </dgm:t>
    </dgm:pt>
    <dgm:pt modelId="{01844925-9A13-4919-B9D7-836A388018DD}" type="sibTrans" cxnId="{5E5466E2-47EA-41C8-B58A-BD3A079EA5EF}">
      <dgm:prSet/>
      <dgm:spPr/>
      <dgm:t>
        <a:bodyPr/>
        <a:lstStyle/>
        <a:p>
          <a:endParaRPr lang="en-US"/>
        </a:p>
      </dgm:t>
    </dgm:pt>
    <dgm:pt modelId="{AF4190EE-5445-4F12-BB0F-ABBACBEB6413}">
      <dgm:prSet custT="1"/>
      <dgm:spPr/>
      <dgm:t>
        <a:bodyPr/>
        <a:lstStyle/>
        <a:p>
          <a:r>
            <a:rPr lang="en-US" sz="1400" dirty="0">
              <a:solidFill>
                <a:schemeClr val="tx1"/>
              </a:solidFill>
              <a:effectLst/>
              <a:ea typeface="Calibri" panose="020F0502020204030204" pitchFamily="34" charset="0"/>
            </a:rPr>
            <a:t>Massachusetts:</a:t>
          </a:r>
          <a:r>
            <a:rPr lang="en-US" sz="1400" b="1" dirty="0">
              <a:solidFill>
                <a:schemeClr val="tx1"/>
              </a:solidFill>
              <a:effectLst/>
              <a:ea typeface="Calibri" panose="020F0502020204030204" pitchFamily="34" charset="0"/>
            </a:rPr>
            <a:t> </a:t>
          </a:r>
          <a:r>
            <a:rPr lang="en-US" sz="1400" dirty="0">
              <a:solidFill>
                <a:schemeClr val="tx1"/>
              </a:solidFill>
              <a:effectLst/>
              <a:ea typeface="Calibri" panose="020F0502020204030204" pitchFamily="34" charset="0"/>
            </a:rPr>
            <a:t>Essex, Franklin, Hampden, Middlesex, and Worcester Counties</a:t>
          </a:r>
        </a:p>
      </dgm:t>
    </dgm:pt>
    <dgm:pt modelId="{ACFB62F6-364A-4449-9A3A-E2C902DF8508}" type="parTrans" cxnId="{EDEB68E5-A945-4123-B594-47C6066EF66D}">
      <dgm:prSet/>
      <dgm:spPr/>
      <dgm:t>
        <a:bodyPr/>
        <a:lstStyle/>
        <a:p>
          <a:endParaRPr lang="en-US"/>
        </a:p>
      </dgm:t>
    </dgm:pt>
    <dgm:pt modelId="{9C73764B-3A44-4B30-A769-48ED591CABE3}" type="sibTrans" cxnId="{EDEB68E5-A945-4123-B594-47C6066EF66D}">
      <dgm:prSet/>
      <dgm:spPr/>
      <dgm:t>
        <a:bodyPr/>
        <a:lstStyle/>
        <a:p>
          <a:endParaRPr lang="en-US"/>
        </a:p>
      </dgm:t>
    </dgm:pt>
    <dgm:pt modelId="{D6499387-914F-4CF9-BD89-869BE48F8C8F}">
      <dgm:prSet custT="1"/>
      <dgm:spPr/>
      <dgm:t>
        <a:bodyPr/>
        <a:lstStyle/>
        <a:p>
          <a:r>
            <a:rPr lang="en-US" sz="1400" dirty="0">
              <a:effectLst/>
              <a:ea typeface="Calibri" panose="020F0502020204030204" pitchFamily="34" charset="0"/>
            </a:rPr>
            <a:t>(Located in Lowell, MA)</a:t>
          </a:r>
          <a:endParaRPr lang="en-US" sz="1400" dirty="0"/>
        </a:p>
      </dgm:t>
    </dgm:pt>
    <dgm:pt modelId="{054A76B6-8B2E-4DC0-BA5E-ABB1838D6B16}" type="parTrans" cxnId="{9F5AA9A4-67AB-48A8-87E8-59C941C6EF0A}">
      <dgm:prSet/>
      <dgm:spPr/>
      <dgm:t>
        <a:bodyPr/>
        <a:lstStyle/>
        <a:p>
          <a:endParaRPr lang="en-US"/>
        </a:p>
      </dgm:t>
    </dgm:pt>
    <dgm:pt modelId="{26665CC5-3758-4C3A-A179-872572D38922}" type="sibTrans" cxnId="{9F5AA9A4-67AB-48A8-87E8-59C941C6EF0A}">
      <dgm:prSet/>
      <dgm:spPr/>
      <dgm:t>
        <a:bodyPr/>
        <a:lstStyle/>
        <a:p>
          <a:endParaRPr lang="en-US"/>
        </a:p>
      </dgm:t>
    </dgm:pt>
    <dgm:pt modelId="{5B04C5CA-93A8-4DA0-A9F5-00CC2FB3776C}">
      <dgm:prSet custT="1"/>
      <dgm:spPr/>
      <dgm:t>
        <a:bodyPr/>
        <a:lstStyle/>
        <a:p>
          <a:r>
            <a:rPr lang="en-US" sz="1400" i="1" dirty="0">
              <a:effectLst/>
              <a:ea typeface="Calibri" panose="020F0502020204030204" pitchFamily="34" charset="0"/>
            </a:rPr>
            <a:t>IVTP – Focus on incarcerated veterans.</a:t>
          </a:r>
        </a:p>
      </dgm:t>
    </dgm:pt>
    <dgm:pt modelId="{CD6BCD8A-9AF9-46F2-AA0E-71C8CCEB818B}" type="parTrans" cxnId="{837B9837-F7FA-461D-AFD2-1D9E3DB110F6}">
      <dgm:prSet/>
      <dgm:spPr/>
      <dgm:t>
        <a:bodyPr/>
        <a:lstStyle/>
        <a:p>
          <a:endParaRPr lang="en-US"/>
        </a:p>
      </dgm:t>
    </dgm:pt>
    <dgm:pt modelId="{B1344180-C039-4E61-AC3D-31CF2C3E8C03}" type="sibTrans" cxnId="{837B9837-F7FA-461D-AFD2-1D9E3DB110F6}">
      <dgm:prSet/>
      <dgm:spPr/>
      <dgm:t>
        <a:bodyPr/>
        <a:lstStyle/>
        <a:p>
          <a:endParaRPr lang="en-US"/>
        </a:p>
      </dgm:t>
    </dgm:pt>
    <dgm:pt modelId="{D84AC2E4-33F0-467E-9474-866409221B88}">
      <dgm:prSet custT="1"/>
      <dgm:spPr/>
      <dgm:t>
        <a:bodyPr/>
        <a:lstStyle/>
        <a:p>
          <a:r>
            <a:rPr lang="en-US" sz="1400" dirty="0">
              <a:solidFill>
                <a:schemeClr val="tx1"/>
              </a:solidFill>
              <a:ea typeface="Calibri" panose="020F0502020204030204" pitchFamily="34" charset="0"/>
            </a:rPr>
            <a:t>Service areas </a:t>
          </a:r>
          <a:r>
            <a:rPr lang="en-US" sz="1400" dirty="0">
              <a:solidFill>
                <a:schemeClr val="tx1"/>
              </a:solidFill>
              <a:effectLst/>
              <a:ea typeface="Calibri" panose="020F0502020204030204" pitchFamily="34" charset="0"/>
            </a:rPr>
            <a:t>include Essex and Middlesex, MA. Hillsborough and Rockingham counties in NH.</a:t>
          </a:r>
        </a:p>
      </dgm:t>
    </dgm:pt>
    <dgm:pt modelId="{70E4E204-9B55-4818-B34D-D8F4DF6E61FD}" type="parTrans" cxnId="{50CCA888-9921-4F93-B8BC-E2E3A55DA636}">
      <dgm:prSet/>
      <dgm:spPr/>
      <dgm:t>
        <a:bodyPr/>
        <a:lstStyle/>
        <a:p>
          <a:endParaRPr lang="en-US"/>
        </a:p>
      </dgm:t>
    </dgm:pt>
    <dgm:pt modelId="{3F987637-03DC-4721-87ED-AC544AB51C0A}" type="sibTrans" cxnId="{50CCA888-9921-4F93-B8BC-E2E3A55DA636}">
      <dgm:prSet/>
      <dgm:spPr/>
      <dgm:t>
        <a:bodyPr/>
        <a:lstStyle/>
        <a:p>
          <a:endParaRPr lang="en-US"/>
        </a:p>
      </dgm:t>
    </dgm:pt>
    <dgm:pt modelId="{920129B1-CB2C-4CC2-A089-653E9ED8DD37}">
      <dgm:prSet custT="1"/>
      <dgm:spPr/>
      <dgm:t>
        <a:bodyPr/>
        <a:lstStyle/>
        <a:p>
          <a:r>
            <a:rPr lang="en-US" sz="1400" dirty="0">
              <a:solidFill>
                <a:srgbClr val="000000"/>
              </a:solidFill>
              <a:effectLst/>
              <a:ea typeface="Times New Roman" panose="02020603050405020304" pitchFamily="18" charset="0"/>
            </a:rPr>
            <a:t>Goal to serve 90 participants yearly.  </a:t>
          </a:r>
          <a:endParaRPr lang="en-US" sz="1400" dirty="0">
            <a:solidFill>
              <a:srgbClr val="FF0000"/>
            </a:solidFill>
            <a:ea typeface="Times New Roman" panose="02020603050405020304" pitchFamily="18" charset="0"/>
          </a:endParaRPr>
        </a:p>
      </dgm:t>
    </dgm:pt>
    <dgm:pt modelId="{43DF8041-1939-41C9-9BC0-53EB15E1D6B3}" type="parTrans" cxnId="{B32CC3FB-60BF-4850-9FF4-B96625BA8BFB}">
      <dgm:prSet/>
      <dgm:spPr/>
      <dgm:t>
        <a:bodyPr/>
        <a:lstStyle/>
        <a:p>
          <a:endParaRPr lang="en-US"/>
        </a:p>
      </dgm:t>
    </dgm:pt>
    <dgm:pt modelId="{1FAC0654-54C2-4852-A8C3-F66F8C55EC06}" type="sibTrans" cxnId="{B32CC3FB-60BF-4850-9FF4-B96625BA8BFB}">
      <dgm:prSet/>
      <dgm:spPr/>
      <dgm:t>
        <a:bodyPr/>
        <a:lstStyle/>
        <a:p>
          <a:endParaRPr lang="en-US"/>
        </a:p>
      </dgm:t>
    </dgm:pt>
    <dgm:pt modelId="{7C08C28C-3112-434B-882A-CADEFDD90AB6}">
      <dgm:prSet custT="1"/>
      <dgm:spPr/>
      <dgm:t>
        <a:bodyPr/>
        <a:lstStyle/>
        <a:p>
          <a:r>
            <a:rPr lang="en-US" sz="1400" dirty="0">
              <a:solidFill>
                <a:schemeClr val="tx1"/>
              </a:solidFill>
              <a:effectLst/>
              <a:ea typeface="Calibri" panose="020F0502020204030204" pitchFamily="34" charset="0"/>
            </a:rPr>
            <a:t>Goal to serve 106 participants yearly.</a:t>
          </a:r>
        </a:p>
      </dgm:t>
    </dgm:pt>
    <dgm:pt modelId="{698C872F-3BE2-4E67-8C2B-F79AB160D421}" type="parTrans" cxnId="{B44E3BC1-C062-42E6-9924-681ED285E578}">
      <dgm:prSet/>
      <dgm:spPr/>
      <dgm:t>
        <a:bodyPr/>
        <a:lstStyle/>
        <a:p>
          <a:endParaRPr lang="en-US"/>
        </a:p>
      </dgm:t>
    </dgm:pt>
    <dgm:pt modelId="{B604D9AB-9E05-44FD-A800-B7C18475B125}" type="sibTrans" cxnId="{B44E3BC1-C062-42E6-9924-681ED285E578}">
      <dgm:prSet/>
      <dgm:spPr/>
      <dgm:t>
        <a:bodyPr/>
        <a:lstStyle/>
        <a:p>
          <a:endParaRPr lang="en-US"/>
        </a:p>
      </dgm:t>
    </dgm:pt>
    <dgm:pt modelId="{D9B479E9-B12F-4564-A367-EA2D359447AE}">
      <dgm:prSet custT="1"/>
      <dgm:spPr/>
      <dgm:t>
        <a:bodyPr/>
        <a:lstStyle/>
        <a:p>
          <a:r>
            <a:rPr lang="en-US" sz="1400" dirty="0">
              <a:solidFill>
                <a:schemeClr val="tx1"/>
              </a:solidFill>
              <a:effectLst/>
              <a:ea typeface="Calibri" panose="020F0502020204030204" pitchFamily="34" charset="0"/>
            </a:rPr>
            <a:t>Goal to serve 124 participants yearly.</a:t>
          </a:r>
        </a:p>
      </dgm:t>
    </dgm:pt>
    <dgm:pt modelId="{889649E8-597C-49B1-A92A-A6DB88D05E09}" type="parTrans" cxnId="{18D758B7-714F-42F1-ABCC-F0474714AC87}">
      <dgm:prSet/>
      <dgm:spPr/>
      <dgm:t>
        <a:bodyPr/>
        <a:lstStyle/>
        <a:p>
          <a:endParaRPr lang="en-US"/>
        </a:p>
      </dgm:t>
    </dgm:pt>
    <dgm:pt modelId="{283E8F73-5801-46EF-BA9B-A4DDDE7F856D}" type="sibTrans" cxnId="{18D758B7-714F-42F1-ABCC-F0474714AC87}">
      <dgm:prSet/>
      <dgm:spPr/>
      <dgm:t>
        <a:bodyPr/>
        <a:lstStyle/>
        <a:p>
          <a:endParaRPr lang="en-US"/>
        </a:p>
      </dgm:t>
    </dgm:pt>
    <dgm:pt modelId="{75115F12-C437-4DED-AB81-AB024DCE3471}">
      <dgm:prSet custT="1"/>
      <dgm:spPr/>
      <dgm:t>
        <a:bodyPr/>
        <a:lstStyle/>
        <a:p>
          <a:r>
            <a:rPr lang="en-US" sz="1400" dirty="0">
              <a:solidFill>
                <a:schemeClr val="tx1"/>
              </a:solidFill>
              <a:effectLst/>
              <a:ea typeface="Calibri" panose="020F0502020204030204" pitchFamily="34" charset="0"/>
            </a:rPr>
            <a:t>Goal to serve 70 participants yearly.</a:t>
          </a:r>
        </a:p>
      </dgm:t>
    </dgm:pt>
    <dgm:pt modelId="{7A2C14D2-643B-4F24-B7B8-DC5779FDF086}" type="parTrans" cxnId="{18526E20-4D48-4F29-ADC2-BA28E23D606D}">
      <dgm:prSet/>
      <dgm:spPr/>
      <dgm:t>
        <a:bodyPr/>
        <a:lstStyle/>
        <a:p>
          <a:endParaRPr lang="en-US"/>
        </a:p>
      </dgm:t>
    </dgm:pt>
    <dgm:pt modelId="{6EF2101E-4FAA-41BA-8359-7517A3121026}" type="sibTrans" cxnId="{18526E20-4D48-4F29-ADC2-BA28E23D606D}">
      <dgm:prSet/>
      <dgm:spPr/>
      <dgm:t>
        <a:bodyPr/>
        <a:lstStyle/>
        <a:p>
          <a:endParaRPr lang="en-US"/>
        </a:p>
      </dgm:t>
    </dgm:pt>
    <dgm:pt modelId="{52F018E2-7C1E-46B3-8E9F-54B27F645D80}" type="pres">
      <dgm:prSet presAssocID="{29A0508F-C8AF-4D56-ADE2-E6B8BACD3AED}" presName="linear" presStyleCnt="0">
        <dgm:presLayoutVars>
          <dgm:animLvl val="lvl"/>
          <dgm:resizeHandles val="exact"/>
        </dgm:presLayoutVars>
      </dgm:prSet>
      <dgm:spPr/>
    </dgm:pt>
    <dgm:pt modelId="{21EE0160-2F86-45B3-A677-11C4F4E76B7B}" type="pres">
      <dgm:prSet presAssocID="{DC6483E9-BA77-45A4-8C10-8245A96D68AC}" presName="parentText" presStyleLbl="node1" presStyleIdx="0" presStyleCnt="4">
        <dgm:presLayoutVars>
          <dgm:chMax val="0"/>
          <dgm:bulletEnabled val="1"/>
        </dgm:presLayoutVars>
      </dgm:prSet>
      <dgm:spPr/>
    </dgm:pt>
    <dgm:pt modelId="{FB5975DC-4691-4DE5-B672-D3517207992D}" type="pres">
      <dgm:prSet presAssocID="{DC6483E9-BA77-45A4-8C10-8245A96D68AC}" presName="childText" presStyleLbl="revTx" presStyleIdx="0" presStyleCnt="4">
        <dgm:presLayoutVars>
          <dgm:bulletEnabled val="1"/>
        </dgm:presLayoutVars>
      </dgm:prSet>
      <dgm:spPr/>
    </dgm:pt>
    <dgm:pt modelId="{0B51ABBB-37CE-4B23-ABFE-828A901BA338}" type="pres">
      <dgm:prSet presAssocID="{F0908139-9F20-4C1C-B205-1041DE6A722A}" presName="parentText" presStyleLbl="node1" presStyleIdx="1" presStyleCnt="4">
        <dgm:presLayoutVars>
          <dgm:chMax val="0"/>
          <dgm:bulletEnabled val="1"/>
        </dgm:presLayoutVars>
      </dgm:prSet>
      <dgm:spPr/>
    </dgm:pt>
    <dgm:pt modelId="{5E609875-F2AD-422C-9D29-A90C84ACA33D}" type="pres">
      <dgm:prSet presAssocID="{F0908139-9F20-4C1C-B205-1041DE6A722A}" presName="childText" presStyleLbl="revTx" presStyleIdx="1" presStyleCnt="4">
        <dgm:presLayoutVars>
          <dgm:bulletEnabled val="1"/>
        </dgm:presLayoutVars>
      </dgm:prSet>
      <dgm:spPr/>
    </dgm:pt>
    <dgm:pt modelId="{C49F4EA6-1F21-489C-B4D7-6BE43B2DE467}" type="pres">
      <dgm:prSet presAssocID="{9EA03BB5-7FB3-4EA8-AADE-7DFC32647EE7}" presName="parentText" presStyleLbl="node1" presStyleIdx="2" presStyleCnt="4">
        <dgm:presLayoutVars>
          <dgm:chMax val="0"/>
          <dgm:bulletEnabled val="1"/>
        </dgm:presLayoutVars>
      </dgm:prSet>
      <dgm:spPr/>
    </dgm:pt>
    <dgm:pt modelId="{9F1FF703-72EE-4230-9257-BEC5F526532F}" type="pres">
      <dgm:prSet presAssocID="{9EA03BB5-7FB3-4EA8-AADE-7DFC32647EE7}" presName="childText" presStyleLbl="revTx" presStyleIdx="2" presStyleCnt="4">
        <dgm:presLayoutVars>
          <dgm:bulletEnabled val="1"/>
        </dgm:presLayoutVars>
      </dgm:prSet>
      <dgm:spPr/>
    </dgm:pt>
    <dgm:pt modelId="{12C40F04-C644-4F83-B144-05AC2BC1FF3B}" type="pres">
      <dgm:prSet presAssocID="{00A0F812-B813-423F-B9E7-84942DF2D4BB}" presName="parentText" presStyleLbl="node1" presStyleIdx="3" presStyleCnt="4">
        <dgm:presLayoutVars>
          <dgm:chMax val="0"/>
          <dgm:bulletEnabled val="1"/>
        </dgm:presLayoutVars>
      </dgm:prSet>
      <dgm:spPr/>
    </dgm:pt>
    <dgm:pt modelId="{AA45128C-96C2-4D95-9CA7-B2580CA2AF1C}" type="pres">
      <dgm:prSet presAssocID="{00A0F812-B813-423F-B9E7-84942DF2D4BB}" presName="childText" presStyleLbl="revTx" presStyleIdx="3" presStyleCnt="4" custLinFactNeighborY="-2562">
        <dgm:presLayoutVars>
          <dgm:bulletEnabled val="1"/>
        </dgm:presLayoutVars>
      </dgm:prSet>
      <dgm:spPr/>
    </dgm:pt>
  </dgm:ptLst>
  <dgm:cxnLst>
    <dgm:cxn modelId="{5D48CE10-6BF0-48F6-B17B-311F6893876E}" type="presOf" srcId="{AF4190EE-5445-4F12-BB0F-ABBACBEB6413}" destId="{9F1FF703-72EE-4230-9257-BEC5F526532F}" srcOrd="0" destOrd="2" presId="urn:microsoft.com/office/officeart/2005/8/layout/vList2"/>
    <dgm:cxn modelId="{15146E12-D581-4167-9BD5-677A4A5A9C7D}" srcId="{FF8FE635-3F45-46F7-A0C0-7B7BA04DE992}" destId="{A5A0B393-6567-45AA-86AD-7D50D40EE6AE}" srcOrd="0" destOrd="0" parTransId="{07F772F1-BEA1-4BCA-9DAA-2518275CBF96}" sibTransId="{3F52F121-9244-4FE4-A973-37E876005649}"/>
    <dgm:cxn modelId="{4551BF16-E3B9-403E-B6A2-66E8D31FA4CE}" srcId="{DC6483E9-BA77-45A4-8C10-8245A96D68AC}" destId="{A8D73455-0847-4641-AEED-884EBD886769}" srcOrd="0" destOrd="0" parTransId="{5B4A6775-E125-4BE5-9D56-5953B2353B17}" sibTransId="{16F9C114-0925-447A-8B9E-D3A6E284F08E}"/>
    <dgm:cxn modelId="{18526E20-4D48-4F29-ADC2-BA28E23D606D}" srcId="{5B04C5CA-93A8-4DA0-A9F5-00CC2FB3776C}" destId="{75115F12-C437-4DED-AB81-AB024DCE3471}" srcOrd="1" destOrd="0" parTransId="{7A2C14D2-643B-4F24-B7B8-DC5779FDF086}" sibTransId="{6EF2101E-4FAA-41BA-8359-7517A3121026}"/>
    <dgm:cxn modelId="{1E6EAB25-84F0-4389-ACF9-758847941891}" type="presOf" srcId="{A8D73455-0847-4641-AEED-884EBD886769}" destId="{FB5975DC-4691-4DE5-B672-D3517207992D}" srcOrd="0" destOrd="0" presId="urn:microsoft.com/office/officeart/2005/8/layout/vList2"/>
    <dgm:cxn modelId="{75E03E2D-37E6-42F1-8BD2-A0A2271E0501}" type="presOf" srcId="{A5A0B393-6567-45AA-86AD-7D50D40EE6AE}" destId="{5E609875-F2AD-422C-9D29-A90C84ACA33D}" srcOrd="0" destOrd="1" presId="urn:microsoft.com/office/officeart/2005/8/layout/vList2"/>
    <dgm:cxn modelId="{F4F4BD2D-5876-43FF-8931-5B0661090100}" type="presOf" srcId="{29A0508F-C8AF-4D56-ADE2-E6B8BACD3AED}" destId="{52F018E2-7C1E-46B3-8E9F-54B27F645D80}" srcOrd="0" destOrd="0" presId="urn:microsoft.com/office/officeart/2005/8/layout/vList2"/>
    <dgm:cxn modelId="{604F0630-13B6-4E4E-B224-D5017CB9E6AD}" type="presOf" srcId="{5B04C5CA-93A8-4DA0-A9F5-00CC2FB3776C}" destId="{AA45128C-96C2-4D95-9CA7-B2580CA2AF1C}" srcOrd="0" destOrd="1" presId="urn:microsoft.com/office/officeart/2005/8/layout/vList2"/>
    <dgm:cxn modelId="{837B9837-F7FA-461D-AFD2-1D9E3DB110F6}" srcId="{00A0F812-B813-423F-B9E7-84942DF2D4BB}" destId="{5B04C5CA-93A8-4DA0-A9F5-00CC2FB3776C}" srcOrd="1" destOrd="0" parTransId="{CD6BCD8A-9AF9-46F2-AA0E-71C8CCEB818B}" sibTransId="{B1344180-C039-4E61-AC3D-31CF2C3E8C03}"/>
    <dgm:cxn modelId="{81FC4638-BE9B-4AEF-BB20-0D4730391786}" type="presOf" srcId="{D6499387-914F-4CF9-BD89-869BE48F8C8F}" destId="{AA45128C-96C2-4D95-9CA7-B2580CA2AF1C}" srcOrd="0" destOrd="0" presId="urn:microsoft.com/office/officeart/2005/8/layout/vList2"/>
    <dgm:cxn modelId="{7DDE2A39-3F16-4DB3-8EFC-56FEAAB952C7}" type="presOf" srcId="{FF8FE635-3F45-46F7-A0C0-7B7BA04DE992}" destId="{5E609875-F2AD-422C-9D29-A90C84ACA33D}" srcOrd="0" destOrd="0" presId="urn:microsoft.com/office/officeart/2005/8/layout/vList2"/>
    <dgm:cxn modelId="{1854A35C-C001-4FA4-B949-0B1EA446DC39}" type="presOf" srcId="{5A7F6ADE-76E4-4CE1-83EE-57E5DDD1AED9}" destId="{9F1FF703-72EE-4230-9257-BEC5F526532F}" srcOrd="0" destOrd="0" presId="urn:microsoft.com/office/officeart/2005/8/layout/vList2"/>
    <dgm:cxn modelId="{D4A15266-0CAD-4798-84D0-52F62D6E50F1}" type="presOf" srcId="{D9B479E9-B12F-4564-A367-EA2D359447AE}" destId="{9F1FF703-72EE-4230-9257-BEC5F526532F}" srcOrd="0" destOrd="3" presId="urn:microsoft.com/office/officeart/2005/8/layout/vList2"/>
    <dgm:cxn modelId="{434FAC49-4C67-4A22-964C-2DBAA0626350}" type="presOf" srcId="{75115F12-C437-4DED-AB81-AB024DCE3471}" destId="{AA45128C-96C2-4D95-9CA7-B2580CA2AF1C}" srcOrd="0" destOrd="3" presId="urn:microsoft.com/office/officeart/2005/8/layout/vList2"/>
    <dgm:cxn modelId="{5965E349-2918-4105-830F-1714D868AC05}" srcId="{29A0508F-C8AF-4D56-ADE2-E6B8BACD3AED}" destId="{F0908139-9F20-4C1C-B205-1041DE6A722A}" srcOrd="1" destOrd="0" parTransId="{9458C650-2926-4238-BDC9-B5A66445C177}" sibTransId="{A4F4D9CD-7E31-4D80-BFD9-006454A6456B}"/>
    <dgm:cxn modelId="{88587E6F-4DC8-42FE-9C04-49ADAA358CC8}" type="presOf" srcId="{F0908139-9F20-4C1C-B205-1041DE6A722A}" destId="{0B51ABBB-37CE-4B23-ABFE-828A901BA338}" srcOrd="0" destOrd="0" presId="urn:microsoft.com/office/officeart/2005/8/layout/vList2"/>
    <dgm:cxn modelId="{77905171-B12D-49F5-BE39-C8E7D4355DFF}" srcId="{FF8FE635-3F45-46F7-A0C0-7B7BA04DE992}" destId="{D4A0C975-EE78-4C98-806C-8ECB7C60D840}" srcOrd="1" destOrd="0" parTransId="{9D1CE185-1244-46A9-9C52-ED64217A1772}" sibTransId="{09764C16-D759-4534-BFD8-E9F32C3EF711}"/>
    <dgm:cxn modelId="{2C349471-5048-42A5-84BA-889EADCD2104}" srcId="{9EA03BB5-7FB3-4EA8-AADE-7DFC32647EE7}" destId="{5A7F6ADE-76E4-4CE1-83EE-57E5DDD1AED9}" srcOrd="0" destOrd="0" parTransId="{15D68B8F-AC2C-4C19-A87C-7D91CF607061}" sibTransId="{C755C8F1-88DA-4CF2-8F44-D6CCDDF4689D}"/>
    <dgm:cxn modelId="{7752D073-C9EC-41F9-948D-F862928450EF}" type="presOf" srcId="{D84AC2E4-33F0-467E-9474-866409221B88}" destId="{AA45128C-96C2-4D95-9CA7-B2580CA2AF1C}" srcOrd="0" destOrd="2" presId="urn:microsoft.com/office/officeart/2005/8/layout/vList2"/>
    <dgm:cxn modelId="{2059647C-02C8-49CC-922E-4CA10FF5B2AB}" type="presOf" srcId="{DC6483E9-BA77-45A4-8C10-8245A96D68AC}" destId="{21EE0160-2F86-45B3-A677-11C4F4E76B7B}" srcOrd="0" destOrd="0" presId="urn:microsoft.com/office/officeart/2005/8/layout/vList2"/>
    <dgm:cxn modelId="{50CCA888-9921-4F93-B8BC-E2E3A55DA636}" srcId="{5B04C5CA-93A8-4DA0-A9F5-00CC2FB3776C}" destId="{D84AC2E4-33F0-467E-9474-866409221B88}" srcOrd="0" destOrd="0" parTransId="{70E4E204-9B55-4818-B34D-D8F4DF6E61FD}" sibTransId="{3F987637-03DC-4721-87ED-AC544AB51C0A}"/>
    <dgm:cxn modelId="{5BA4B18C-4656-4A67-A2D3-0E3D49B0BFCB}" srcId="{A8D73455-0847-4641-AEED-884EBD886769}" destId="{7A666A7C-083F-4CFD-B22E-327578BF1FDC}" srcOrd="0" destOrd="0" parTransId="{67874325-9C7C-475C-8510-8B1FF2D7051C}" sibTransId="{AFE1679C-8688-458D-BABD-D4E5A3C3B165}"/>
    <dgm:cxn modelId="{8124B199-F34A-4583-96DE-AC0F9043F60A}" srcId="{29A0508F-C8AF-4D56-ADE2-E6B8BACD3AED}" destId="{00A0F812-B813-423F-B9E7-84942DF2D4BB}" srcOrd="3" destOrd="0" parTransId="{326A3A5B-7250-478A-8F91-BCDD3191BEE2}" sibTransId="{66E91CAB-7E69-4964-80F9-41CE9EF50DC6}"/>
    <dgm:cxn modelId="{6B06309A-2E82-47D7-884A-F3552CB45FF2}" type="presOf" srcId="{9EA03BB5-7FB3-4EA8-AADE-7DFC32647EE7}" destId="{C49F4EA6-1F21-489C-B4D7-6BE43B2DE467}" srcOrd="0" destOrd="0" presId="urn:microsoft.com/office/officeart/2005/8/layout/vList2"/>
    <dgm:cxn modelId="{9F5AA9A4-67AB-48A8-87E8-59C941C6EF0A}" srcId="{00A0F812-B813-423F-B9E7-84942DF2D4BB}" destId="{D6499387-914F-4CF9-BD89-869BE48F8C8F}" srcOrd="0" destOrd="0" parTransId="{054A76B6-8B2E-4DC0-BA5E-ABB1838D6B16}" sibTransId="{26665CC5-3758-4C3A-A179-872572D38922}"/>
    <dgm:cxn modelId="{B4965DA6-2FAE-462B-A532-D83D6A8C50AC}" type="presOf" srcId="{F531792C-A9D0-47D4-A894-83591BF57F3E}" destId="{9F1FF703-72EE-4230-9257-BEC5F526532F}" srcOrd="0" destOrd="1" presId="urn:microsoft.com/office/officeart/2005/8/layout/vList2"/>
    <dgm:cxn modelId="{18D758B7-714F-42F1-ABCC-F0474714AC87}" srcId="{5A7F6ADE-76E4-4CE1-83EE-57E5DDD1AED9}" destId="{D9B479E9-B12F-4564-A367-EA2D359447AE}" srcOrd="2" destOrd="0" parTransId="{889649E8-597C-49B1-A92A-A6DB88D05E09}" sibTransId="{283E8F73-5801-46EF-BA9B-A4DDDE7F856D}"/>
    <dgm:cxn modelId="{3CED08B8-32E3-45CC-9B60-D4A06AC3A37A}" type="presOf" srcId="{D4A0C975-EE78-4C98-806C-8ECB7C60D840}" destId="{5E609875-F2AD-422C-9D29-A90C84ACA33D}" srcOrd="0" destOrd="2" presId="urn:microsoft.com/office/officeart/2005/8/layout/vList2"/>
    <dgm:cxn modelId="{18620FB8-44F2-442F-9B87-0FA84FD398E9}" type="presOf" srcId="{920129B1-CB2C-4CC2-A089-653E9ED8DD37}" destId="{FB5975DC-4691-4DE5-B672-D3517207992D}" srcOrd="0" destOrd="2" presId="urn:microsoft.com/office/officeart/2005/8/layout/vList2"/>
    <dgm:cxn modelId="{B44E3BC1-C062-42E6-9924-681ED285E578}" srcId="{FF8FE635-3F45-46F7-A0C0-7B7BA04DE992}" destId="{7C08C28C-3112-434B-882A-CADEFDD90AB6}" srcOrd="2" destOrd="0" parTransId="{698C872F-3BE2-4E67-8C2B-F79AB160D421}" sibTransId="{B604D9AB-9E05-44FD-A800-B7C18475B125}"/>
    <dgm:cxn modelId="{9A8393C2-B477-4C03-A3ED-9C0EDC8B5447}" srcId="{F0908139-9F20-4C1C-B205-1041DE6A722A}" destId="{FF8FE635-3F45-46F7-A0C0-7B7BA04DE992}" srcOrd="0" destOrd="0" parTransId="{A65E5E0A-0744-4AEA-8820-C9541D970178}" sibTransId="{D84918D6-9FDC-41A1-8296-4B03136C8691}"/>
    <dgm:cxn modelId="{E65B90C8-A110-405C-A4AC-90FEF9F1CC0A}" srcId="{29A0508F-C8AF-4D56-ADE2-E6B8BACD3AED}" destId="{9EA03BB5-7FB3-4EA8-AADE-7DFC32647EE7}" srcOrd="2" destOrd="0" parTransId="{77FB4C2A-CB6A-4C17-A6B3-BD95A8C10E98}" sibTransId="{83BCEAB1-F691-4BA6-AB91-221F8450BA3A}"/>
    <dgm:cxn modelId="{298B9CCB-CC41-4E2C-B7CA-3365C151B6A0}" type="presOf" srcId="{00A0F812-B813-423F-B9E7-84942DF2D4BB}" destId="{12C40F04-C644-4F83-B144-05AC2BC1FF3B}" srcOrd="0" destOrd="0" presId="urn:microsoft.com/office/officeart/2005/8/layout/vList2"/>
    <dgm:cxn modelId="{D164E3CB-BFD1-4590-A603-A83E00203DC8}" type="presOf" srcId="{7A666A7C-083F-4CFD-B22E-327578BF1FDC}" destId="{FB5975DC-4691-4DE5-B672-D3517207992D}" srcOrd="0" destOrd="1" presId="urn:microsoft.com/office/officeart/2005/8/layout/vList2"/>
    <dgm:cxn modelId="{494BFBDA-C7E2-472D-80A6-EE2B507DDE0B}" srcId="{29A0508F-C8AF-4D56-ADE2-E6B8BACD3AED}" destId="{DC6483E9-BA77-45A4-8C10-8245A96D68AC}" srcOrd="0" destOrd="0" parTransId="{BA694AEB-FB47-4608-84EE-894D8601F01A}" sibTransId="{B0E740A6-EF1D-4705-AADE-7B76514588FD}"/>
    <dgm:cxn modelId="{C5B546E0-3552-4410-95E7-884BFA6E9E6A}" type="presOf" srcId="{7C08C28C-3112-434B-882A-CADEFDD90AB6}" destId="{5E609875-F2AD-422C-9D29-A90C84ACA33D}" srcOrd="0" destOrd="3" presId="urn:microsoft.com/office/officeart/2005/8/layout/vList2"/>
    <dgm:cxn modelId="{5E5466E2-47EA-41C8-B58A-BD3A079EA5EF}" srcId="{5A7F6ADE-76E4-4CE1-83EE-57E5DDD1AED9}" destId="{F531792C-A9D0-47D4-A894-83591BF57F3E}" srcOrd="0" destOrd="0" parTransId="{C2BE83ED-480C-41C3-9E07-9BDCCDC89913}" sibTransId="{01844925-9A13-4919-B9D7-836A388018DD}"/>
    <dgm:cxn modelId="{EDEB68E5-A945-4123-B594-47C6066EF66D}" srcId="{5A7F6ADE-76E4-4CE1-83EE-57E5DDD1AED9}" destId="{AF4190EE-5445-4F12-BB0F-ABBACBEB6413}" srcOrd="1" destOrd="0" parTransId="{ACFB62F6-364A-4449-9A3A-E2C902DF8508}" sibTransId="{9C73764B-3A44-4B30-A769-48ED591CABE3}"/>
    <dgm:cxn modelId="{B32CC3FB-60BF-4850-9FF4-B96625BA8BFB}" srcId="{A8D73455-0847-4641-AEED-884EBD886769}" destId="{920129B1-CB2C-4CC2-A089-653E9ED8DD37}" srcOrd="1" destOrd="0" parTransId="{43DF8041-1939-41C9-9BC0-53EB15E1D6B3}" sibTransId="{1FAC0654-54C2-4852-A8C3-F66F8C55EC06}"/>
    <dgm:cxn modelId="{2CD832EE-502C-48C7-ACBB-79B98C23A6D8}" type="presParOf" srcId="{52F018E2-7C1E-46B3-8E9F-54B27F645D80}" destId="{21EE0160-2F86-45B3-A677-11C4F4E76B7B}" srcOrd="0" destOrd="0" presId="urn:microsoft.com/office/officeart/2005/8/layout/vList2"/>
    <dgm:cxn modelId="{4E47B6DF-6D92-4E5D-B410-7D7002474927}" type="presParOf" srcId="{52F018E2-7C1E-46B3-8E9F-54B27F645D80}" destId="{FB5975DC-4691-4DE5-B672-D3517207992D}" srcOrd="1" destOrd="0" presId="urn:microsoft.com/office/officeart/2005/8/layout/vList2"/>
    <dgm:cxn modelId="{AE4289D1-BF40-4C9F-BE2E-674AEEAFE2C6}" type="presParOf" srcId="{52F018E2-7C1E-46B3-8E9F-54B27F645D80}" destId="{0B51ABBB-37CE-4B23-ABFE-828A901BA338}" srcOrd="2" destOrd="0" presId="urn:microsoft.com/office/officeart/2005/8/layout/vList2"/>
    <dgm:cxn modelId="{10DE692B-11B8-49F6-9E91-0BF3732B172E}" type="presParOf" srcId="{52F018E2-7C1E-46B3-8E9F-54B27F645D80}" destId="{5E609875-F2AD-422C-9D29-A90C84ACA33D}" srcOrd="3" destOrd="0" presId="urn:microsoft.com/office/officeart/2005/8/layout/vList2"/>
    <dgm:cxn modelId="{C640F4BF-3DC4-43AD-90CE-5069796AD7A9}" type="presParOf" srcId="{52F018E2-7C1E-46B3-8E9F-54B27F645D80}" destId="{C49F4EA6-1F21-489C-B4D7-6BE43B2DE467}" srcOrd="4" destOrd="0" presId="urn:microsoft.com/office/officeart/2005/8/layout/vList2"/>
    <dgm:cxn modelId="{77671985-BF76-4825-B078-A882F8B7109C}" type="presParOf" srcId="{52F018E2-7C1E-46B3-8E9F-54B27F645D80}" destId="{9F1FF703-72EE-4230-9257-BEC5F526532F}" srcOrd="5" destOrd="0" presId="urn:microsoft.com/office/officeart/2005/8/layout/vList2"/>
    <dgm:cxn modelId="{3B99C24F-C72C-4BA6-B3C7-D80DC5C60717}" type="presParOf" srcId="{52F018E2-7C1E-46B3-8E9F-54B27F645D80}" destId="{12C40F04-C644-4F83-B144-05AC2BC1FF3B}" srcOrd="6" destOrd="0" presId="urn:microsoft.com/office/officeart/2005/8/layout/vList2"/>
    <dgm:cxn modelId="{E3FEE682-E6D4-4CB5-9468-2BD7B2121C8C}" type="presParOf" srcId="{52F018E2-7C1E-46B3-8E9F-54B27F645D80}" destId="{AA45128C-96C2-4D95-9CA7-B2580CA2AF1C}"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95E44D8-0C3E-4EC7-9A60-6580072AB6DD}"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A05FC69C-69D5-42BC-AE14-D0EF5AA0118A}">
      <dgm:prSet/>
      <dgm:spPr/>
      <dgm:t>
        <a:bodyPr/>
        <a:lstStyle/>
        <a:p>
          <a:r>
            <a:rPr lang="en-US" b="0"/>
            <a:t>Established to further develop and enhance professional skills of Department of Labor (DOL), grant-funded veterans’ employment and training service providers. </a:t>
          </a:r>
          <a:endParaRPr lang="en-US"/>
        </a:p>
      </dgm:t>
    </dgm:pt>
    <dgm:pt modelId="{EC6BBE97-69A5-448B-9CE1-D39416026B8E}" type="parTrans" cxnId="{A9432C14-E358-430D-ABCE-D1FA54DE1FAD}">
      <dgm:prSet/>
      <dgm:spPr/>
      <dgm:t>
        <a:bodyPr/>
        <a:lstStyle/>
        <a:p>
          <a:endParaRPr lang="en-US"/>
        </a:p>
      </dgm:t>
    </dgm:pt>
    <dgm:pt modelId="{8BDD13F5-9D6F-48C5-A0F9-C36D0F96A608}" type="sibTrans" cxnId="{A9432C14-E358-430D-ABCE-D1FA54DE1FAD}">
      <dgm:prSet/>
      <dgm:spPr/>
      <dgm:t>
        <a:bodyPr/>
        <a:lstStyle/>
        <a:p>
          <a:endParaRPr lang="en-US"/>
        </a:p>
      </dgm:t>
    </dgm:pt>
    <dgm:pt modelId="{BF0B2E12-F75D-45C0-A7A9-A6C05D1B0213}">
      <dgm:prSet/>
      <dgm:spPr/>
      <dgm:t>
        <a:bodyPr/>
        <a:lstStyle/>
        <a:p>
          <a:r>
            <a:rPr lang="en-US" b="0"/>
            <a:t>Our Course Catalogue includes 28 courses with multiple delivery methods. </a:t>
          </a:r>
          <a:endParaRPr lang="en-US"/>
        </a:p>
      </dgm:t>
    </dgm:pt>
    <dgm:pt modelId="{4530F7B3-B3BB-46A3-AAD9-A5453AEB2248}" type="parTrans" cxnId="{7C33505F-7FCE-4BCE-93A0-AB99500157F9}">
      <dgm:prSet/>
      <dgm:spPr/>
      <dgm:t>
        <a:bodyPr/>
        <a:lstStyle/>
        <a:p>
          <a:endParaRPr lang="en-US"/>
        </a:p>
      </dgm:t>
    </dgm:pt>
    <dgm:pt modelId="{27D479FE-C698-46D6-AE0C-FFFC33AAF649}" type="sibTrans" cxnId="{7C33505F-7FCE-4BCE-93A0-AB99500157F9}">
      <dgm:prSet/>
      <dgm:spPr/>
      <dgm:t>
        <a:bodyPr/>
        <a:lstStyle/>
        <a:p>
          <a:endParaRPr lang="en-US"/>
        </a:p>
      </dgm:t>
    </dgm:pt>
    <dgm:pt modelId="{B8A11B61-4FA7-4555-97C6-88B74CD3C15B}">
      <dgm:prSet/>
      <dgm:spPr/>
      <dgm:t>
        <a:bodyPr/>
        <a:lstStyle/>
        <a:p>
          <a:r>
            <a:rPr lang="en-US"/>
            <a:t>Online cohort – instructed led</a:t>
          </a:r>
        </a:p>
      </dgm:t>
    </dgm:pt>
    <dgm:pt modelId="{AAC2D520-FA27-4B94-9CC7-ED8936CC8762}" type="parTrans" cxnId="{6B8575ED-8CD9-496C-8941-F424B7F52A9C}">
      <dgm:prSet/>
      <dgm:spPr/>
      <dgm:t>
        <a:bodyPr/>
        <a:lstStyle/>
        <a:p>
          <a:endParaRPr lang="en-US"/>
        </a:p>
      </dgm:t>
    </dgm:pt>
    <dgm:pt modelId="{2DB8A5EE-1622-4B98-8A5C-90890100556F}" type="sibTrans" cxnId="{6B8575ED-8CD9-496C-8941-F424B7F52A9C}">
      <dgm:prSet/>
      <dgm:spPr/>
      <dgm:t>
        <a:bodyPr/>
        <a:lstStyle/>
        <a:p>
          <a:endParaRPr lang="en-US"/>
        </a:p>
      </dgm:t>
    </dgm:pt>
    <dgm:pt modelId="{FF90B1EE-BEBC-4DD8-808E-89245C6FF59B}">
      <dgm:prSet/>
      <dgm:spPr/>
      <dgm:t>
        <a:bodyPr/>
        <a:lstStyle/>
        <a:p>
          <a:r>
            <a:rPr lang="en-US"/>
            <a:t>Self-paced</a:t>
          </a:r>
        </a:p>
      </dgm:t>
    </dgm:pt>
    <dgm:pt modelId="{8D81D3A3-AD26-49E5-A999-4747B20BF4A7}" type="parTrans" cxnId="{D4AF7FC4-DCA3-41AF-9D6C-CC13DCEC9BA5}">
      <dgm:prSet/>
      <dgm:spPr/>
      <dgm:t>
        <a:bodyPr/>
        <a:lstStyle/>
        <a:p>
          <a:endParaRPr lang="en-US"/>
        </a:p>
      </dgm:t>
    </dgm:pt>
    <dgm:pt modelId="{7AC1E458-DC96-4772-8D41-8C60B1074F52}" type="sibTrans" cxnId="{D4AF7FC4-DCA3-41AF-9D6C-CC13DCEC9BA5}">
      <dgm:prSet/>
      <dgm:spPr/>
      <dgm:t>
        <a:bodyPr/>
        <a:lstStyle/>
        <a:p>
          <a:endParaRPr lang="en-US"/>
        </a:p>
      </dgm:t>
    </dgm:pt>
    <dgm:pt modelId="{CD73E6E0-588E-48BD-9932-5C8769EA7CEC}">
      <dgm:prSet/>
      <dgm:spPr/>
      <dgm:t>
        <a:bodyPr/>
        <a:lstStyle/>
        <a:p>
          <a:r>
            <a:rPr lang="en-US"/>
            <a:t>In-person classroom</a:t>
          </a:r>
        </a:p>
      </dgm:t>
    </dgm:pt>
    <dgm:pt modelId="{2F30E1C1-4ED3-4226-BD3D-201A176E6DA1}" type="parTrans" cxnId="{3F5325A2-EFB2-4B19-B578-0754143C0B21}">
      <dgm:prSet/>
      <dgm:spPr/>
      <dgm:t>
        <a:bodyPr/>
        <a:lstStyle/>
        <a:p>
          <a:endParaRPr lang="en-US"/>
        </a:p>
      </dgm:t>
    </dgm:pt>
    <dgm:pt modelId="{6E7523B3-75A7-447C-964B-AACBC650BFA9}" type="sibTrans" cxnId="{3F5325A2-EFB2-4B19-B578-0754143C0B21}">
      <dgm:prSet/>
      <dgm:spPr/>
      <dgm:t>
        <a:bodyPr/>
        <a:lstStyle/>
        <a:p>
          <a:endParaRPr lang="en-US"/>
        </a:p>
      </dgm:t>
    </dgm:pt>
    <dgm:pt modelId="{39E7822D-000D-4AD6-B37F-4A93C6A0F3A3}">
      <dgm:prSet/>
      <dgm:spPr/>
      <dgm:t>
        <a:bodyPr/>
        <a:lstStyle/>
        <a:p>
          <a:r>
            <a:rPr lang="en-US"/>
            <a:t>Microlearning:  7 - 12 minutes, single topic learning</a:t>
          </a:r>
        </a:p>
      </dgm:t>
    </dgm:pt>
    <dgm:pt modelId="{D4023CD4-7C47-4735-9BC0-863651A825D1}" type="parTrans" cxnId="{4DECCF92-60B3-4C87-B81A-1C5609E14CD1}">
      <dgm:prSet/>
      <dgm:spPr/>
      <dgm:t>
        <a:bodyPr/>
        <a:lstStyle/>
        <a:p>
          <a:endParaRPr lang="en-US"/>
        </a:p>
      </dgm:t>
    </dgm:pt>
    <dgm:pt modelId="{D7F5B924-29D2-4BA4-B8A1-0ADA4BAB1EB1}" type="sibTrans" cxnId="{4DECCF92-60B3-4C87-B81A-1C5609E14CD1}">
      <dgm:prSet/>
      <dgm:spPr/>
      <dgm:t>
        <a:bodyPr/>
        <a:lstStyle/>
        <a:p>
          <a:endParaRPr lang="en-US"/>
        </a:p>
      </dgm:t>
    </dgm:pt>
    <dgm:pt modelId="{BE26F68D-746F-4A8A-8FCB-DFECC6E75C39}">
      <dgm:prSet/>
      <dgm:spPr/>
      <dgm:t>
        <a:bodyPr/>
        <a:lstStyle/>
        <a:p>
          <a:r>
            <a:rPr lang="en-US"/>
            <a:t>Podcasts</a:t>
          </a:r>
        </a:p>
      </dgm:t>
    </dgm:pt>
    <dgm:pt modelId="{0D0DA330-9CF6-4B61-A82A-9988387F577E}" type="parTrans" cxnId="{B2128D77-F9E7-42D9-8AD7-BB49D5C6126B}">
      <dgm:prSet/>
      <dgm:spPr/>
      <dgm:t>
        <a:bodyPr/>
        <a:lstStyle/>
        <a:p>
          <a:endParaRPr lang="en-US"/>
        </a:p>
      </dgm:t>
    </dgm:pt>
    <dgm:pt modelId="{18DB264E-42DA-441A-B682-DE9F3E38ABC3}" type="sibTrans" cxnId="{B2128D77-F9E7-42D9-8AD7-BB49D5C6126B}">
      <dgm:prSet/>
      <dgm:spPr/>
      <dgm:t>
        <a:bodyPr/>
        <a:lstStyle/>
        <a:p>
          <a:endParaRPr lang="en-US"/>
        </a:p>
      </dgm:t>
    </dgm:pt>
    <dgm:pt modelId="{070915E7-7B42-4D22-BBE7-32695F97523C}">
      <dgm:prSet/>
      <dgm:spPr/>
      <dgm:t>
        <a:bodyPr/>
        <a:lstStyle/>
        <a:p>
          <a:r>
            <a:rPr lang="en-US"/>
            <a:t>Virtual classroom</a:t>
          </a:r>
        </a:p>
      </dgm:t>
    </dgm:pt>
    <dgm:pt modelId="{1E9C395C-745C-44EB-B126-8AAA12DCE66A}" type="parTrans" cxnId="{BCC33E7F-EF9A-405B-B092-3530041F4204}">
      <dgm:prSet/>
      <dgm:spPr/>
      <dgm:t>
        <a:bodyPr/>
        <a:lstStyle/>
        <a:p>
          <a:endParaRPr lang="en-US"/>
        </a:p>
      </dgm:t>
    </dgm:pt>
    <dgm:pt modelId="{3DFC922C-ACF2-4BD1-84F5-BE9760587678}" type="sibTrans" cxnId="{BCC33E7F-EF9A-405B-B092-3530041F4204}">
      <dgm:prSet/>
      <dgm:spPr/>
      <dgm:t>
        <a:bodyPr/>
        <a:lstStyle/>
        <a:p>
          <a:endParaRPr lang="en-US"/>
        </a:p>
      </dgm:t>
    </dgm:pt>
    <dgm:pt modelId="{2EAFFB50-0803-406A-9F31-BC00BB68C77C}">
      <dgm:prSet/>
      <dgm:spPr/>
      <dgm:t>
        <a:bodyPr/>
        <a:lstStyle/>
        <a:p>
          <a:r>
            <a:rPr lang="en-US" b="0"/>
            <a:t>All courses are available for DOL grant-funded staff and are currently virtual, our schedule is found at </a:t>
          </a:r>
          <a:r>
            <a:rPr lang="en-US" b="0">
              <a:hlinkClick xmlns:r="http://schemas.openxmlformats.org/officeDocument/2006/relationships" r:id="rId1"/>
            </a:rPr>
            <a:t>www.NVTI.org</a:t>
          </a:r>
          <a:endParaRPr lang="en-US"/>
        </a:p>
      </dgm:t>
    </dgm:pt>
    <dgm:pt modelId="{4B2DB87A-0BB4-402B-9AE8-F36FF8514122}" type="parTrans" cxnId="{3BFC76D8-8DBD-4A15-8558-E6D85C8E0B68}">
      <dgm:prSet/>
      <dgm:spPr/>
      <dgm:t>
        <a:bodyPr/>
        <a:lstStyle/>
        <a:p>
          <a:endParaRPr lang="en-US"/>
        </a:p>
      </dgm:t>
    </dgm:pt>
    <dgm:pt modelId="{445FF6D4-16BC-415E-9330-F1FB06B0A10D}" type="sibTrans" cxnId="{3BFC76D8-8DBD-4A15-8558-E6D85C8E0B68}">
      <dgm:prSet/>
      <dgm:spPr/>
      <dgm:t>
        <a:bodyPr/>
        <a:lstStyle/>
        <a:p>
          <a:endParaRPr lang="en-US"/>
        </a:p>
      </dgm:t>
    </dgm:pt>
    <dgm:pt modelId="{DD413D1E-8A63-4A87-BFB0-B01C25E7223A}">
      <dgm:prSet/>
      <dgm:spPr/>
      <dgm:t>
        <a:bodyPr/>
        <a:lstStyle/>
        <a:p>
          <a:r>
            <a:rPr lang="en-US" b="0" dirty="0"/>
            <a:t>Return to in-person courses began January 2023 (some still virtual)</a:t>
          </a:r>
        </a:p>
      </dgm:t>
    </dgm:pt>
    <dgm:pt modelId="{59F27772-0602-47BD-AF74-23DB5617D589}" type="parTrans" cxnId="{1DA60410-6A15-4C4E-A09A-A4D16796C71E}">
      <dgm:prSet/>
      <dgm:spPr/>
      <dgm:t>
        <a:bodyPr/>
        <a:lstStyle/>
        <a:p>
          <a:endParaRPr lang="en-US"/>
        </a:p>
      </dgm:t>
    </dgm:pt>
    <dgm:pt modelId="{536616E8-E85A-47CB-9908-A8AEDDCC160C}" type="sibTrans" cxnId="{1DA60410-6A15-4C4E-A09A-A4D16796C71E}">
      <dgm:prSet/>
      <dgm:spPr/>
      <dgm:t>
        <a:bodyPr/>
        <a:lstStyle/>
        <a:p>
          <a:endParaRPr lang="en-US"/>
        </a:p>
      </dgm:t>
    </dgm:pt>
    <dgm:pt modelId="{6810A88D-1FBE-4ACC-91E4-5CF00F277E03}" type="pres">
      <dgm:prSet presAssocID="{195E44D8-0C3E-4EC7-9A60-6580072AB6DD}" presName="linear" presStyleCnt="0">
        <dgm:presLayoutVars>
          <dgm:animLvl val="lvl"/>
          <dgm:resizeHandles val="exact"/>
        </dgm:presLayoutVars>
      </dgm:prSet>
      <dgm:spPr/>
    </dgm:pt>
    <dgm:pt modelId="{E996FFEA-56D4-44EA-A2AA-54BE2BBC9A3E}" type="pres">
      <dgm:prSet presAssocID="{A05FC69C-69D5-42BC-AE14-D0EF5AA0118A}" presName="parentText" presStyleLbl="node1" presStyleIdx="0" presStyleCnt="4">
        <dgm:presLayoutVars>
          <dgm:chMax val="0"/>
          <dgm:bulletEnabled val="1"/>
        </dgm:presLayoutVars>
      </dgm:prSet>
      <dgm:spPr/>
    </dgm:pt>
    <dgm:pt modelId="{FAFC2BFE-2C90-43F6-AB30-E9D8B963F381}" type="pres">
      <dgm:prSet presAssocID="{8BDD13F5-9D6F-48C5-A0F9-C36D0F96A608}" presName="spacer" presStyleCnt="0"/>
      <dgm:spPr/>
    </dgm:pt>
    <dgm:pt modelId="{24D8DCE1-628D-400C-A81C-0E09FDE6EF69}" type="pres">
      <dgm:prSet presAssocID="{BF0B2E12-F75D-45C0-A7A9-A6C05D1B0213}" presName="parentText" presStyleLbl="node1" presStyleIdx="1" presStyleCnt="4">
        <dgm:presLayoutVars>
          <dgm:chMax val="0"/>
          <dgm:bulletEnabled val="1"/>
        </dgm:presLayoutVars>
      </dgm:prSet>
      <dgm:spPr/>
    </dgm:pt>
    <dgm:pt modelId="{7BB7104C-6CB9-4024-B31B-D3B6D96A5906}" type="pres">
      <dgm:prSet presAssocID="{BF0B2E12-F75D-45C0-A7A9-A6C05D1B0213}" presName="childText" presStyleLbl="revTx" presStyleIdx="0" presStyleCnt="1">
        <dgm:presLayoutVars>
          <dgm:bulletEnabled val="1"/>
        </dgm:presLayoutVars>
      </dgm:prSet>
      <dgm:spPr/>
    </dgm:pt>
    <dgm:pt modelId="{002D9298-AE7E-4CD6-87D8-E4BA07A9E286}" type="pres">
      <dgm:prSet presAssocID="{DD413D1E-8A63-4A87-BFB0-B01C25E7223A}" presName="parentText" presStyleLbl="node1" presStyleIdx="2" presStyleCnt="4">
        <dgm:presLayoutVars>
          <dgm:chMax val="0"/>
          <dgm:bulletEnabled val="1"/>
        </dgm:presLayoutVars>
      </dgm:prSet>
      <dgm:spPr/>
    </dgm:pt>
    <dgm:pt modelId="{FB04EB95-4928-4B02-A98B-B92FD6D1FB4B}" type="pres">
      <dgm:prSet presAssocID="{536616E8-E85A-47CB-9908-A8AEDDCC160C}" presName="spacer" presStyleCnt="0"/>
      <dgm:spPr/>
    </dgm:pt>
    <dgm:pt modelId="{7F93B330-74A8-442D-B72E-7075F797CD61}" type="pres">
      <dgm:prSet presAssocID="{2EAFFB50-0803-406A-9F31-BC00BB68C77C}" presName="parentText" presStyleLbl="node1" presStyleIdx="3" presStyleCnt="4" custScaleY="113513">
        <dgm:presLayoutVars>
          <dgm:chMax val="0"/>
          <dgm:bulletEnabled val="1"/>
        </dgm:presLayoutVars>
      </dgm:prSet>
      <dgm:spPr/>
    </dgm:pt>
  </dgm:ptLst>
  <dgm:cxnLst>
    <dgm:cxn modelId="{0EA91D0E-658F-4974-B329-862F067FE37F}" type="presOf" srcId="{BF0B2E12-F75D-45C0-A7A9-A6C05D1B0213}" destId="{24D8DCE1-628D-400C-A81C-0E09FDE6EF69}" srcOrd="0" destOrd="0" presId="urn:microsoft.com/office/officeart/2005/8/layout/vList2"/>
    <dgm:cxn modelId="{577D3A0E-E371-4D0A-859D-C74587F877E5}" type="presOf" srcId="{FF90B1EE-BEBC-4DD8-808E-89245C6FF59B}" destId="{7BB7104C-6CB9-4024-B31B-D3B6D96A5906}" srcOrd="0" destOrd="1" presId="urn:microsoft.com/office/officeart/2005/8/layout/vList2"/>
    <dgm:cxn modelId="{1DA60410-6A15-4C4E-A09A-A4D16796C71E}" srcId="{195E44D8-0C3E-4EC7-9A60-6580072AB6DD}" destId="{DD413D1E-8A63-4A87-BFB0-B01C25E7223A}" srcOrd="2" destOrd="0" parTransId="{59F27772-0602-47BD-AF74-23DB5617D589}" sibTransId="{536616E8-E85A-47CB-9908-A8AEDDCC160C}"/>
    <dgm:cxn modelId="{A9432C14-E358-430D-ABCE-D1FA54DE1FAD}" srcId="{195E44D8-0C3E-4EC7-9A60-6580072AB6DD}" destId="{A05FC69C-69D5-42BC-AE14-D0EF5AA0118A}" srcOrd="0" destOrd="0" parTransId="{EC6BBE97-69A5-448B-9CE1-D39416026B8E}" sibTransId="{8BDD13F5-9D6F-48C5-A0F9-C36D0F96A608}"/>
    <dgm:cxn modelId="{FC0F1622-4EEA-458D-B69E-2903251021F2}" type="presOf" srcId="{070915E7-7B42-4D22-BBE7-32695F97523C}" destId="{7BB7104C-6CB9-4024-B31B-D3B6D96A5906}" srcOrd="0" destOrd="5" presId="urn:microsoft.com/office/officeart/2005/8/layout/vList2"/>
    <dgm:cxn modelId="{45FCF827-834F-4E57-A557-DBB7A1CD34C4}" type="presOf" srcId="{195E44D8-0C3E-4EC7-9A60-6580072AB6DD}" destId="{6810A88D-1FBE-4ACC-91E4-5CF00F277E03}" srcOrd="0" destOrd="0" presId="urn:microsoft.com/office/officeart/2005/8/layout/vList2"/>
    <dgm:cxn modelId="{7C33505F-7FCE-4BCE-93A0-AB99500157F9}" srcId="{195E44D8-0C3E-4EC7-9A60-6580072AB6DD}" destId="{BF0B2E12-F75D-45C0-A7A9-A6C05D1B0213}" srcOrd="1" destOrd="0" parTransId="{4530F7B3-B3BB-46A3-AAD9-A5453AEB2248}" sibTransId="{27D479FE-C698-46D6-AE0C-FFFC33AAF649}"/>
    <dgm:cxn modelId="{508E7546-1CC3-491C-99DE-236659EF4FD9}" type="presOf" srcId="{BE26F68D-746F-4A8A-8FCB-DFECC6E75C39}" destId="{7BB7104C-6CB9-4024-B31B-D3B6D96A5906}" srcOrd="0" destOrd="4" presId="urn:microsoft.com/office/officeart/2005/8/layout/vList2"/>
    <dgm:cxn modelId="{599E1468-2A6B-44EE-AE1A-B947673F774C}" type="presOf" srcId="{2EAFFB50-0803-406A-9F31-BC00BB68C77C}" destId="{7F93B330-74A8-442D-B72E-7075F797CD61}" srcOrd="0" destOrd="0" presId="urn:microsoft.com/office/officeart/2005/8/layout/vList2"/>
    <dgm:cxn modelId="{9DF98F55-9336-4EAB-91F3-900CB0A53C64}" type="presOf" srcId="{DD413D1E-8A63-4A87-BFB0-B01C25E7223A}" destId="{002D9298-AE7E-4CD6-87D8-E4BA07A9E286}" srcOrd="0" destOrd="0" presId="urn:microsoft.com/office/officeart/2005/8/layout/vList2"/>
    <dgm:cxn modelId="{B2128D77-F9E7-42D9-8AD7-BB49D5C6126B}" srcId="{BF0B2E12-F75D-45C0-A7A9-A6C05D1B0213}" destId="{BE26F68D-746F-4A8A-8FCB-DFECC6E75C39}" srcOrd="4" destOrd="0" parTransId="{0D0DA330-9CF6-4B61-A82A-9988387F577E}" sibTransId="{18DB264E-42DA-441A-B682-DE9F3E38ABC3}"/>
    <dgm:cxn modelId="{D8B4237F-0557-4BE4-995B-57F8BEF61865}" type="presOf" srcId="{CD73E6E0-588E-48BD-9932-5C8769EA7CEC}" destId="{7BB7104C-6CB9-4024-B31B-D3B6D96A5906}" srcOrd="0" destOrd="2" presId="urn:microsoft.com/office/officeart/2005/8/layout/vList2"/>
    <dgm:cxn modelId="{BCC33E7F-EF9A-405B-B092-3530041F4204}" srcId="{BF0B2E12-F75D-45C0-A7A9-A6C05D1B0213}" destId="{070915E7-7B42-4D22-BBE7-32695F97523C}" srcOrd="5" destOrd="0" parTransId="{1E9C395C-745C-44EB-B126-8AAA12DCE66A}" sibTransId="{3DFC922C-ACF2-4BD1-84F5-BE9760587678}"/>
    <dgm:cxn modelId="{4DECCF92-60B3-4C87-B81A-1C5609E14CD1}" srcId="{BF0B2E12-F75D-45C0-A7A9-A6C05D1B0213}" destId="{39E7822D-000D-4AD6-B37F-4A93C6A0F3A3}" srcOrd="3" destOrd="0" parTransId="{D4023CD4-7C47-4735-9BC0-863651A825D1}" sibTransId="{D7F5B924-29D2-4BA4-B8A1-0ADA4BAB1EB1}"/>
    <dgm:cxn modelId="{3F5325A2-EFB2-4B19-B578-0754143C0B21}" srcId="{BF0B2E12-F75D-45C0-A7A9-A6C05D1B0213}" destId="{CD73E6E0-588E-48BD-9932-5C8769EA7CEC}" srcOrd="2" destOrd="0" parTransId="{2F30E1C1-4ED3-4226-BD3D-201A176E6DA1}" sibTransId="{6E7523B3-75A7-447C-964B-AACBC650BFA9}"/>
    <dgm:cxn modelId="{C67D94B8-8EE5-439F-B013-87E0CA42E9A0}" type="presOf" srcId="{B8A11B61-4FA7-4555-97C6-88B74CD3C15B}" destId="{7BB7104C-6CB9-4024-B31B-D3B6D96A5906}" srcOrd="0" destOrd="0" presId="urn:microsoft.com/office/officeart/2005/8/layout/vList2"/>
    <dgm:cxn modelId="{D4AF7FC4-DCA3-41AF-9D6C-CC13DCEC9BA5}" srcId="{BF0B2E12-F75D-45C0-A7A9-A6C05D1B0213}" destId="{FF90B1EE-BEBC-4DD8-808E-89245C6FF59B}" srcOrd="1" destOrd="0" parTransId="{8D81D3A3-AD26-49E5-A999-4747B20BF4A7}" sibTransId="{7AC1E458-DC96-4772-8D41-8C60B1074F52}"/>
    <dgm:cxn modelId="{E372BCC9-988E-44B9-A0D3-7F086A433947}" type="presOf" srcId="{A05FC69C-69D5-42BC-AE14-D0EF5AA0118A}" destId="{E996FFEA-56D4-44EA-A2AA-54BE2BBC9A3E}" srcOrd="0" destOrd="0" presId="urn:microsoft.com/office/officeart/2005/8/layout/vList2"/>
    <dgm:cxn modelId="{3BFC76D8-8DBD-4A15-8558-E6D85C8E0B68}" srcId="{195E44D8-0C3E-4EC7-9A60-6580072AB6DD}" destId="{2EAFFB50-0803-406A-9F31-BC00BB68C77C}" srcOrd="3" destOrd="0" parTransId="{4B2DB87A-0BB4-402B-9AE8-F36FF8514122}" sibTransId="{445FF6D4-16BC-415E-9330-F1FB06B0A10D}"/>
    <dgm:cxn modelId="{B0F0A7E0-AA66-48A5-B47D-F4FF42A923F5}" type="presOf" srcId="{39E7822D-000D-4AD6-B37F-4A93C6A0F3A3}" destId="{7BB7104C-6CB9-4024-B31B-D3B6D96A5906}" srcOrd="0" destOrd="3" presId="urn:microsoft.com/office/officeart/2005/8/layout/vList2"/>
    <dgm:cxn modelId="{6B8575ED-8CD9-496C-8941-F424B7F52A9C}" srcId="{BF0B2E12-F75D-45C0-A7A9-A6C05D1B0213}" destId="{B8A11B61-4FA7-4555-97C6-88B74CD3C15B}" srcOrd="0" destOrd="0" parTransId="{AAC2D520-FA27-4B94-9CC7-ED8936CC8762}" sibTransId="{2DB8A5EE-1622-4B98-8A5C-90890100556F}"/>
    <dgm:cxn modelId="{6E96DCDA-65A1-4D2F-9350-6F1934ECEB48}" type="presParOf" srcId="{6810A88D-1FBE-4ACC-91E4-5CF00F277E03}" destId="{E996FFEA-56D4-44EA-A2AA-54BE2BBC9A3E}" srcOrd="0" destOrd="0" presId="urn:microsoft.com/office/officeart/2005/8/layout/vList2"/>
    <dgm:cxn modelId="{79816407-5DF6-40F8-B7F5-3F628B822FB9}" type="presParOf" srcId="{6810A88D-1FBE-4ACC-91E4-5CF00F277E03}" destId="{FAFC2BFE-2C90-43F6-AB30-E9D8B963F381}" srcOrd="1" destOrd="0" presId="urn:microsoft.com/office/officeart/2005/8/layout/vList2"/>
    <dgm:cxn modelId="{BCA6A5EB-1FC6-4D4D-889D-5C9A99DB4904}" type="presParOf" srcId="{6810A88D-1FBE-4ACC-91E4-5CF00F277E03}" destId="{24D8DCE1-628D-400C-A81C-0E09FDE6EF69}" srcOrd="2" destOrd="0" presId="urn:microsoft.com/office/officeart/2005/8/layout/vList2"/>
    <dgm:cxn modelId="{D17DCF15-3169-4207-BCA1-D38A3F3636D7}" type="presParOf" srcId="{6810A88D-1FBE-4ACC-91E4-5CF00F277E03}" destId="{7BB7104C-6CB9-4024-B31B-D3B6D96A5906}" srcOrd="3" destOrd="0" presId="urn:microsoft.com/office/officeart/2005/8/layout/vList2"/>
    <dgm:cxn modelId="{F5F5FF6E-20DC-4D8F-9AE7-8CABA9D70E62}" type="presParOf" srcId="{6810A88D-1FBE-4ACC-91E4-5CF00F277E03}" destId="{002D9298-AE7E-4CD6-87D8-E4BA07A9E286}" srcOrd="4" destOrd="0" presId="urn:microsoft.com/office/officeart/2005/8/layout/vList2"/>
    <dgm:cxn modelId="{CF2C11A6-FF21-4D10-9EF3-0B78DF1FFB47}" type="presParOf" srcId="{6810A88D-1FBE-4ACC-91E4-5CF00F277E03}" destId="{FB04EB95-4928-4B02-A98B-B92FD6D1FB4B}" srcOrd="5" destOrd="0" presId="urn:microsoft.com/office/officeart/2005/8/layout/vList2"/>
    <dgm:cxn modelId="{D5EA3CE2-B1AE-4F1B-B480-08B72BCA5361}" type="presParOf" srcId="{6810A88D-1FBE-4ACC-91E4-5CF00F277E03}" destId="{7F93B330-74A8-442D-B72E-7075F797CD6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961335-4776-40C4-B156-8A16BB9E9C89}" type="doc">
      <dgm:prSet loTypeId="urn:microsoft.com/office/officeart/2005/8/layout/vList2" loCatId="list" qsTypeId="urn:microsoft.com/office/officeart/2005/8/quickstyle/3d1" qsCatId="3D" csTypeId="urn:microsoft.com/office/officeart/2005/8/colors/accent0_3" csCatId="mainScheme"/>
      <dgm:spPr/>
      <dgm:t>
        <a:bodyPr/>
        <a:lstStyle/>
        <a:p>
          <a:endParaRPr lang="en-US"/>
        </a:p>
      </dgm:t>
    </dgm:pt>
    <dgm:pt modelId="{06948E68-A8BF-4EDB-B7E8-2675C8671E23}">
      <dgm:prSet custT="1"/>
      <dgm:spPr/>
      <dgm:t>
        <a:bodyPr/>
        <a:lstStyle/>
        <a:p>
          <a:r>
            <a:rPr lang="en-US" sz="2000" b="1"/>
            <a:t>Uniformed Services Employment and Reemployment Rights Act (USERRA); 38 U.S.C. 4301-4335</a:t>
          </a:r>
          <a:endParaRPr lang="en-US" sz="2000"/>
        </a:p>
      </dgm:t>
    </dgm:pt>
    <dgm:pt modelId="{872D411A-2F77-4814-AB14-9C51C53EA567}" type="parTrans" cxnId="{9E96A6F3-8B97-44E2-9FAB-E7495470B840}">
      <dgm:prSet/>
      <dgm:spPr/>
      <dgm:t>
        <a:bodyPr/>
        <a:lstStyle/>
        <a:p>
          <a:endParaRPr lang="en-US" sz="1600"/>
        </a:p>
      </dgm:t>
    </dgm:pt>
    <dgm:pt modelId="{B960D51D-9C72-4813-884E-F41D76C3F65E}" type="sibTrans" cxnId="{9E96A6F3-8B97-44E2-9FAB-E7495470B840}">
      <dgm:prSet/>
      <dgm:spPr/>
      <dgm:t>
        <a:bodyPr/>
        <a:lstStyle/>
        <a:p>
          <a:endParaRPr lang="en-US" sz="1600"/>
        </a:p>
      </dgm:t>
    </dgm:pt>
    <dgm:pt modelId="{4D6556B9-1F77-466E-80BD-2230C3538E30}">
      <dgm:prSet custT="1"/>
      <dgm:spPr/>
      <dgm:t>
        <a:bodyPr/>
        <a:lstStyle/>
        <a:p>
          <a:r>
            <a:rPr lang="en-US" sz="1800"/>
            <a:t>VETS administers USERRA with the support of ESGR, DOJ, and OSC</a:t>
          </a:r>
        </a:p>
      </dgm:t>
    </dgm:pt>
    <dgm:pt modelId="{B7BCFA4F-BA11-42CF-876E-DE0D976360DD}" type="parTrans" cxnId="{E1BD5514-E050-437E-A8CF-F1BEF99E3A8D}">
      <dgm:prSet/>
      <dgm:spPr/>
      <dgm:t>
        <a:bodyPr/>
        <a:lstStyle/>
        <a:p>
          <a:endParaRPr lang="en-US" sz="1600"/>
        </a:p>
      </dgm:t>
    </dgm:pt>
    <dgm:pt modelId="{0B061211-875B-4EDB-BCF3-0D79C92C2B6D}" type="sibTrans" cxnId="{E1BD5514-E050-437E-A8CF-F1BEF99E3A8D}">
      <dgm:prSet/>
      <dgm:spPr/>
      <dgm:t>
        <a:bodyPr/>
        <a:lstStyle/>
        <a:p>
          <a:endParaRPr lang="en-US" sz="1600"/>
        </a:p>
      </dgm:t>
    </dgm:pt>
    <dgm:pt modelId="{26B991DB-85DA-40CE-8134-80AE49A40DDA}">
      <dgm:prSet custT="1"/>
      <dgm:spPr/>
      <dgm:t>
        <a:bodyPr/>
        <a:lstStyle/>
        <a:p>
          <a:r>
            <a:rPr lang="en-US" sz="1800"/>
            <a:t>Protects employment rights for </a:t>
          </a:r>
          <a:r>
            <a:rPr lang="en-US" sz="1800" b="1"/>
            <a:t>veterans, active duty, and members of the reserve components</a:t>
          </a:r>
          <a:endParaRPr lang="en-US" sz="1800"/>
        </a:p>
      </dgm:t>
    </dgm:pt>
    <dgm:pt modelId="{C02EE891-241E-41D1-8077-1E9EE8176378}" type="parTrans" cxnId="{845BAF44-E56A-4EB3-8AD7-9FE1FD019828}">
      <dgm:prSet/>
      <dgm:spPr/>
      <dgm:t>
        <a:bodyPr/>
        <a:lstStyle/>
        <a:p>
          <a:endParaRPr lang="en-US" sz="1600"/>
        </a:p>
      </dgm:t>
    </dgm:pt>
    <dgm:pt modelId="{0104787A-AD17-419C-BE53-006C81B83F72}" type="sibTrans" cxnId="{845BAF44-E56A-4EB3-8AD7-9FE1FD019828}">
      <dgm:prSet/>
      <dgm:spPr/>
      <dgm:t>
        <a:bodyPr/>
        <a:lstStyle/>
        <a:p>
          <a:endParaRPr lang="en-US" sz="1600"/>
        </a:p>
      </dgm:t>
    </dgm:pt>
    <dgm:pt modelId="{09E5EC72-F8E4-4CFC-A405-B6052C26DB71}">
      <dgm:prSet custT="1"/>
      <dgm:spPr/>
      <dgm:t>
        <a:bodyPr/>
        <a:lstStyle/>
        <a:p>
          <a:r>
            <a:rPr lang="en-US" sz="1800"/>
            <a:t>Most cases are resolved without the need for enforcement…</a:t>
          </a:r>
        </a:p>
      </dgm:t>
    </dgm:pt>
    <dgm:pt modelId="{1FE608CF-81F9-4109-B969-4CC0CA912A3F}" type="parTrans" cxnId="{C527BF06-F151-4902-8F06-DD3C79BE9354}">
      <dgm:prSet/>
      <dgm:spPr/>
      <dgm:t>
        <a:bodyPr/>
        <a:lstStyle/>
        <a:p>
          <a:endParaRPr lang="en-US" sz="1600"/>
        </a:p>
      </dgm:t>
    </dgm:pt>
    <dgm:pt modelId="{4DAFBAEE-F094-4468-8848-13C2C01DEDB7}" type="sibTrans" cxnId="{C527BF06-F151-4902-8F06-DD3C79BE9354}">
      <dgm:prSet/>
      <dgm:spPr/>
      <dgm:t>
        <a:bodyPr/>
        <a:lstStyle/>
        <a:p>
          <a:endParaRPr lang="en-US" sz="1600"/>
        </a:p>
      </dgm:t>
    </dgm:pt>
    <dgm:pt modelId="{DDD6ACA8-94CB-42EA-8473-6DC3D0B1A94F}">
      <dgm:prSet custT="1"/>
      <dgm:spPr/>
      <dgm:t>
        <a:bodyPr/>
        <a:lstStyle/>
        <a:p>
          <a:r>
            <a:rPr lang="en-US" sz="1800"/>
            <a:t>Claimants can refer cases to DOJ or OSC</a:t>
          </a:r>
        </a:p>
      </dgm:t>
    </dgm:pt>
    <dgm:pt modelId="{0711D1C2-4337-4976-88F5-C93C4F8342E6}" type="parTrans" cxnId="{B09C7674-797D-4865-813A-4AB72707BDBB}">
      <dgm:prSet/>
      <dgm:spPr/>
      <dgm:t>
        <a:bodyPr/>
        <a:lstStyle/>
        <a:p>
          <a:endParaRPr lang="en-US" sz="1600"/>
        </a:p>
      </dgm:t>
    </dgm:pt>
    <dgm:pt modelId="{059AA85B-16DA-415E-AFFA-0947A86EEED8}" type="sibTrans" cxnId="{B09C7674-797D-4865-813A-4AB72707BDBB}">
      <dgm:prSet/>
      <dgm:spPr/>
      <dgm:t>
        <a:bodyPr/>
        <a:lstStyle/>
        <a:p>
          <a:endParaRPr lang="en-US" sz="1600"/>
        </a:p>
      </dgm:t>
    </dgm:pt>
    <dgm:pt modelId="{43D53215-1450-4AC5-8DF7-7F0084C06362}">
      <dgm:prSet custT="1"/>
      <dgm:spPr/>
      <dgm:t>
        <a:bodyPr/>
        <a:lstStyle/>
        <a:p>
          <a:r>
            <a:rPr lang="en-US" sz="1800"/>
            <a:t>DOJ and OSC satisfactorily resolve most referred cases with merit</a:t>
          </a:r>
          <a:endParaRPr lang="en-US" sz="1600"/>
        </a:p>
      </dgm:t>
    </dgm:pt>
    <dgm:pt modelId="{411199A4-EE91-4951-A7A0-0649C3954F5C}" type="parTrans" cxnId="{EF8CFEDD-D4F1-4870-9691-DFF398EFCBD8}">
      <dgm:prSet/>
      <dgm:spPr/>
      <dgm:t>
        <a:bodyPr/>
        <a:lstStyle/>
        <a:p>
          <a:endParaRPr lang="en-US" sz="1600"/>
        </a:p>
      </dgm:t>
    </dgm:pt>
    <dgm:pt modelId="{BF4E57FF-DB3B-4179-8630-A911776064AB}" type="sibTrans" cxnId="{EF8CFEDD-D4F1-4870-9691-DFF398EFCBD8}">
      <dgm:prSet/>
      <dgm:spPr/>
      <dgm:t>
        <a:bodyPr/>
        <a:lstStyle/>
        <a:p>
          <a:endParaRPr lang="en-US" sz="1600"/>
        </a:p>
      </dgm:t>
    </dgm:pt>
    <dgm:pt modelId="{866B3252-D944-492A-AB51-7D6C64E51DB8}">
      <dgm:prSet custT="1"/>
      <dgm:spPr/>
      <dgm:t>
        <a:bodyPr/>
        <a:lstStyle/>
        <a:p>
          <a:r>
            <a:rPr lang="en-US" sz="2000" b="1"/>
            <a:t>Veterans’ Preference in Federal Hiring; 5 U.S.C. 3330a</a:t>
          </a:r>
          <a:endParaRPr lang="en-US" sz="2000"/>
        </a:p>
      </dgm:t>
    </dgm:pt>
    <dgm:pt modelId="{5A2EFA48-0CD4-4225-BCA3-250B046F221C}" type="parTrans" cxnId="{6BB024F4-3617-4DA2-BBE7-FCFB35A7E5B9}">
      <dgm:prSet/>
      <dgm:spPr/>
      <dgm:t>
        <a:bodyPr/>
        <a:lstStyle/>
        <a:p>
          <a:endParaRPr lang="en-US" sz="1600"/>
        </a:p>
      </dgm:t>
    </dgm:pt>
    <dgm:pt modelId="{5BDBAEBB-FE48-4B81-AF63-57487F585AD5}" type="sibTrans" cxnId="{6BB024F4-3617-4DA2-BBE7-FCFB35A7E5B9}">
      <dgm:prSet/>
      <dgm:spPr/>
      <dgm:t>
        <a:bodyPr/>
        <a:lstStyle/>
        <a:p>
          <a:endParaRPr lang="en-US" sz="1600"/>
        </a:p>
      </dgm:t>
    </dgm:pt>
    <dgm:pt modelId="{30E35FA7-8C76-43CC-A48E-291040FCD785}">
      <dgm:prSet custT="1"/>
      <dgm:spPr/>
      <dgm:t>
        <a:bodyPr/>
        <a:lstStyle/>
        <a:p>
          <a:r>
            <a:rPr lang="en-US" sz="1800"/>
            <a:t>VETS investigates complaints veterans’ preference rights in </a:t>
          </a:r>
          <a:r>
            <a:rPr lang="en-US" sz="1800" b="1"/>
            <a:t>Federal hiring </a:t>
          </a:r>
          <a:r>
            <a:rPr lang="en-US" sz="1800"/>
            <a:t>were violated  </a:t>
          </a:r>
        </a:p>
      </dgm:t>
    </dgm:pt>
    <dgm:pt modelId="{60BAFCD4-8A14-434C-B774-B6A422B82985}" type="parTrans" cxnId="{7C723095-90CB-48C8-99A9-5E5AAA4AD381}">
      <dgm:prSet/>
      <dgm:spPr/>
      <dgm:t>
        <a:bodyPr/>
        <a:lstStyle/>
        <a:p>
          <a:endParaRPr lang="en-US" sz="1600"/>
        </a:p>
      </dgm:t>
    </dgm:pt>
    <dgm:pt modelId="{55CCFF9D-72A2-4F8D-B799-A35ED50E574B}" type="sibTrans" cxnId="{7C723095-90CB-48C8-99A9-5E5AAA4AD381}">
      <dgm:prSet/>
      <dgm:spPr/>
      <dgm:t>
        <a:bodyPr/>
        <a:lstStyle/>
        <a:p>
          <a:endParaRPr lang="en-US" sz="1600"/>
        </a:p>
      </dgm:t>
    </dgm:pt>
    <dgm:pt modelId="{430D66B8-BFE0-4B44-9230-66054BF1654E}" type="pres">
      <dgm:prSet presAssocID="{9B961335-4776-40C4-B156-8A16BB9E9C89}" presName="linear" presStyleCnt="0">
        <dgm:presLayoutVars>
          <dgm:animLvl val="lvl"/>
          <dgm:resizeHandles val="exact"/>
        </dgm:presLayoutVars>
      </dgm:prSet>
      <dgm:spPr/>
    </dgm:pt>
    <dgm:pt modelId="{0470AF43-F4A1-49D8-85DA-CFFDABFE5C30}" type="pres">
      <dgm:prSet presAssocID="{06948E68-A8BF-4EDB-B7E8-2675C8671E23}" presName="parentText" presStyleLbl="node1" presStyleIdx="0" presStyleCnt="2" custLinFactNeighborY="-8056">
        <dgm:presLayoutVars>
          <dgm:chMax val="0"/>
          <dgm:bulletEnabled val="1"/>
        </dgm:presLayoutVars>
      </dgm:prSet>
      <dgm:spPr/>
    </dgm:pt>
    <dgm:pt modelId="{0D88D0A7-BFE1-4C27-A599-86DDF9F50370}" type="pres">
      <dgm:prSet presAssocID="{06948E68-A8BF-4EDB-B7E8-2675C8671E23}" presName="childText" presStyleLbl="revTx" presStyleIdx="0" presStyleCnt="2">
        <dgm:presLayoutVars>
          <dgm:bulletEnabled val="1"/>
        </dgm:presLayoutVars>
      </dgm:prSet>
      <dgm:spPr/>
    </dgm:pt>
    <dgm:pt modelId="{38C92859-F207-457E-B70B-05D4C6823BFA}" type="pres">
      <dgm:prSet presAssocID="{866B3252-D944-492A-AB51-7D6C64E51DB8}" presName="parentText" presStyleLbl="node1" presStyleIdx="1" presStyleCnt="2">
        <dgm:presLayoutVars>
          <dgm:chMax val="0"/>
          <dgm:bulletEnabled val="1"/>
        </dgm:presLayoutVars>
      </dgm:prSet>
      <dgm:spPr/>
    </dgm:pt>
    <dgm:pt modelId="{435BB07A-6EBF-4F2C-86FB-1802D946320D}" type="pres">
      <dgm:prSet presAssocID="{866B3252-D944-492A-AB51-7D6C64E51DB8}" presName="childText" presStyleLbl="revTx" presStyleIdx="1" presStyleCnt="2">
        <dgm:presLayoutVars>
          <dgm:bulletEnabled val="1"/>
        </dgm:presLayoutVars>
      </dgm:prSet>
      <dgm:spPr/>
    </dgm:pt>
  </dgm:ptLst>
  <dgm:cxnLst>
    <dgm:cxn modelId="{C527BF06-F151-4902-8F06-DD3C79BE9354}" srcId="{06948E68-A8BF-4EDB-B7E8-2675C8671E23}" destId="{09E5EC72-F8E4-4CFC-A405-B6052C26DB71}" srcOrd="2" destOrd="0" parTransId="{1FE608CF-81F9-4109-B969-4CC0CA912A3F}" sibTransId="{4DAFBAEE-F094-4468-8848-13C2C01DEDB7}"/>
    <dgm:cxn modelId="{DD4F6F08-32A2-4EA2-AF48-07F8F5F57BEF}" type="presOf" srcId="{26B991DB-85DA-40CE-8134-80AE49A40DDA}" destId="{0D88D0A7-BFE1-4C27-A599-86DDF9F50370}" srcOrd="0" destOrd="1" presId="urn:microsoft.com/office/officeart/2005/8/layout/vList2"/>
    <dgm:cxn modelId="{35964812-3AC4-44AC-8A1F-63F3D1F6ACCE}" type="presOf" srcId="{30E35FA7-8C76-43CC-A48E-291040FCD785}" destId="{435BB07A-6EBF-4F2C-86FB-1802D946320D}" srcOrd="0" destOrd="0" presId="urn:microsoft.com/office/officeart/2005/8/layout/vList2"/>
    <dgm:cxn modelId="{E1BD5514-E050-437E-A8CF-F1BEF99E3A8D}" srcId="{06948E68-A8BF-4EDB-B7E8-2675C8671E23}" destId="{4D6556B9-1F77-466E-80BD-2230C3538E30}" srcOrd="0" destOrd="0" parTransId="{B7BCFA4F-BA11-42CF-876E-DE0D976360DD}" sibTransId="{0B061211-875B-4EDB-BCF3-0D79C92C2B6D}"/>
    <dgm:cxn modelId="{845BAF44-E56A-4EB3-8AD7-9FE1FD019828}" srcId="{06948E68-A8BF-4EDB-B7E8-2675C8671E23}" destId="{26B991DB-85DA-40CE-8134-80AE49A40DDA}" srcOrd="1" destOrd="0" parTransId="{C02EE891-241E-41D1-8077-1E9EE8176378}" sibTransId="{0104787A-AD17-419C-BE53-006C81B83F72}"/>
    <dgm:cxn modelId="{9DEBFC6E-45C7-45D9-A18B-52399E5AE36C}" type="presOf" srcId="{06948E68-A8BF-4EDB-B7E8-2675C8671E23}" destId="{0470AF43-F4A1-49D8-85DA-CFFDABFE5C30}" srcOrd="0" destOrd="0" presId="urn:microsoft.com/office/officeart/2005/8/layout/vList2"/>
    <dgm:cxn modelId="{B09C7674-797D-4865-813A-4AB72707BDBB}" srcId="{06948E68-A8BF-4EDB-B7E8-2675C8671E23}" destId="{DDD6ACA8-94CB-42EA-8473-6DC3D0B1A94F}" srcOrd="3" destOrd="0" parTransId="{0711D1C2-4337-4976-88F5-C93C4F8342E6}" sibTransId="{059AA85B-16DA-415E-AFFA-0947A86EEED8}"/>
    <dgm:cxn modelId="{7C723095-90CB-48C8-99A9-5E5AAA4AD381}" srcId="{866B3252-D944-492A-AB51-7D6C64E51DB8}" destId="{30E35FA7-8C76-43CC-A48E-291040FCD785}" srcOrd="0" destOrd="0" parTransId="{60BAFCD4-8A14-434C-B774-B6A422B82985}" sibTransId="{55CCFF9D-72A2-4F8D-B799-A35ED50E574B}"/>
    <dgm:cxn modelId="{C078F59C-8B99-4458-9E6F-2B78F9F05D85}" type="presOf" srcId="{4D6556B9-1F77-466E-80BD-2230C3538E30}" destId="{0D88D0A7-BFE1-4C27-A599-86DDF9F50370}" srcOrd="0" destOrd="0" presId="urn:microsoft.com/office/officeart/2005/8/layout/vList2"/>
    <dgm:cxn modelId="{03050AA0-118A-4EF9-8974-B9F9CB6B0F4F}" type="presOf" srcId="{9B961335-4776-40C4-B156-8A16BB9E9C89}" destId="{430D66B8-BFE0-4B44-9230-66054BF1654E}" srcOrd="0" destOrd="0" presId="urn:microsoft.com/office/officeart/2005/8/layout/vList2"/>
    <dgm:cxn modelId="{1E9687A6-5735-48D9-9FF7-6CB9D4EEC815}" type="presOf" srcId="{43D53215-1450-4AC5-8DF7-7F0084C06362}" destId="{0D88D0A7-BFE1-4C27-A599-86DDF9F50370}" srcOrd="0" destOrd="4" presId="urn:microsoft.com/office/officeart/2005/8/layout/vList2"/>
    <dgm:cxn modelId="{9D056AC5-F51B-4483-A0E9-3C0758B9E0A5}" type="presOf" srcId="{DDD6ACA8-94CB-42EA-8473-6DC3D0B1A94F}" destId="{0D88D0A7-BFE1-4C27-A599-86DDF9F50370}" srcOrd="0" destOrd="3" presId="urn:microsoft.com/office/officeart/2005/8/layout/vList2"/>
    <dgm:cxn modelId="{EF8CFEDD-D4F1-4870-9691-DFF398EFCBD8}" srcId="{06948E68-A8BF-4EDB-B7E8-2675C8671E23}" destId="{43D53215-1450-4AC5-8DF7-7F0084C06362}" srcOrd="4" destOrd="0" parTransId="{411199A4-EE91-4951-A7A0-0649C3954F5C}" sibTransId="{BF4E57FF-DB3B-4179-8630-A911776064AB}"/>
    <dgm:cxn modelId="{A9CA08E5-EAFF-4A19-B8FB-56CA3F36CD05}" type="presOf" srcId="{866B3252-D944-492A-AB51-7D6C64E51DB8}" destId="{38C92859-F207-457E-B70B-05D4C6823BFA}" srcOrd="0" destOrd="0" presId="urn:microsoft.com/office/officeart/2005/8/layout/vList2"/>
    <dgm:cxn modelId="{9E96A6F3-8B97-44E2-9FAB-E7495470B840}" srcId="{9B961335-4776-40C4-B156-8A16BB9E9C89}" destId="{06948E68-A8BF-4EDB-B7E8-2675C8671E23}" srcOrd="0" destOrd="0" parTransId="{872D411A-2F77-4814-AB14-9C51C53EA567}" sibTransId="{B960D51D-9C72-4813-884E-F41D76C3F65E}"/>
    <dgm:cxn modelId="{6BB024F4-3617-4DA2-BBE7-FCFB35A7E5B9}" srcId="{9B961335-4776-40C4-B156-8A16BB9E9C89}" destId="{866B3252-D944-492A-AB51-7D6C64E51DB8}" srcOrd="1" destOrd="0" parTransId="{5A2EFA48-0CD4-4225-BCA3-250B046F221C}" sibTransId="{5BDBAEBB-FE48-4B81-AF63-57487F585AD5}"/>
    <dgm:cxn modelId="{B0FCCFFD-5D18-4843-A1B3-A4BA50F8AB0D}" type="presOf" srcId="{09E5EC72-F8E4-4CFC-A405-B6052C26DB71}" destId="{0D88D0A7-BFE1-4C27-A599-86DDF9F50370}" srcOrd="0" destOrd="2" presId="urn:microsoft.com/office/officeart/2005/8/layout/vList2"/>
    <dgm:cxn modelId="{AEE52A20-B189-4A8B-9AB6-4FFAF3402F03}" type="presParOf" srcId="{430D66B8-BFE0-4B44-9230-66054BF1654E}" destId="{0470AF43-F4A1-49D8-85DA-CFFDABFE5C30}" srcOrd="0" destOrd="0" presId="urn:microsoft.com/office/officeart/2005/8/layout/vList2"/>
    <dgm:cxn modelId="{387454EA-93B9-4743-841A-B77B76F57225}" type="presParOf" srcId="{430D66B8-BFE0-4B44-9230-66054BF1654E}" destId="{0D88D0A7-BFE1-4C27-A599-86DDF9F50370}" srcOrd="1" destOrd="0" presId="urn:microsoft.com/office/officeart/2005/8/layout/vList2"/>
    <dgm:cxn modelId="{FAFA82DA-940F-4A91-A4F0-37BB2A7C987F}" type="presParOf" srcId="{430D66B8-BFE0-4B44-9230-66054BF1654E}" destId="{38C92859-F207-457E-B70B-05D4C6823BFA}" srcOrd="2" destOrd="0" presId="urn:microsoft.com/office/officeart/2005/8/layout/vList2"/>
    <dgm:cxn modelId="{3DE43DBA-C5AE-4400-9DDB-70D0964E0980}" type="presParOf" srcId="{430D66B8-BFE0-4B44-9230-66054BF1654E}" destId="{435BB07A-6EBF-4F2C-86FB-1802D946320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22AF33A-A311-42E3-8B56-52B12FBA797C}" type="doc">
      <dgm:prSet loTypeId="urn:microsoft.com/office/officeart/2005/8/layout/hList7" loCatId="list" qsTypeId="urn:microsoft.com/office/officeart/2005/8/quickstyle/3d1" qsCatId="3D" csTypeId="urn:microsoft.com/office/officeart/2005/8/colors/accent0_3" csCatId="mainScheme" phldr="1"/>
      <dgm:spPr/>
      <dgm:t>
        <a:bodyPr/>
        <a:lstStyle/>
        <a:p>
          <a:endParaRPr lang="en-US"/>
        </a:p>
      </dgm:t>
    </dgm:pt>
    <dgm:pt modelId="{F2BF6BFD-248B-4F79-AF58-F0B9A234F4BC}">
      <dgm:prSet custT="1"/>
      <dgm:spPr/>
      <dgm:t>
        <a:bodyPr/>
        <a:lstStyle/>
        <a:p>
          <a:r>
            <a:rPr lang="en-US" sz="1800"/>
            <a:t>Connect Employers with Federal, State and Local Resources</a:t>
          </a:r>
        </a:p>
      </dgm:t>
    </dgm:pt>
    <dgm:pt modelId="{71408775-F5FB-4EF8-B8D7-759B91B41F6A}" type="parTrans" cxnId="{09E4AE7D-1A68-442B-971D-9A42E4CB6B76}">
      <dgm:prSet/>
      <dgm:spPr/>
      <dgm:t>
        <a:bodyPr/>
        <a:lstStyle/>
        <a:p>
          <a:endParaRPr lang="en-US" sz="2000"/>
        </a:p>
      </dgm:t>
    </dgm:pt>
    <dgm:pt modelId="{089364BD-39E5-42B7-89F2-7C62081C11F0}" type="sibTrans" cxnId="{09E4AE7D-1A68-442B-971D-9A42E4CB6B76}">
      <dgm:prSet/>
      <dgm:spPr/>
      <dgm:t>
        <a:bodyPr/>
        <a:lstStyle/>
        <a:p>
          <a:endParaRPr lang="en-US" sz="2000"/>
        </a:p>
      </dgm:t>
    </dgm:pt>
    <dgm:pt modelId="{CF7E4F25-4B6A-4974-8836-106E8B6A42AB}">
      <dgm:prSet custT="1"/>
      <dgm:spPr/>
      <dgm:t>
        <a:bodyPr/>
        <a:lstStyle/>
        <a:p>
          <a:r>
            <a:rPr lang="en-US" sz="1800"/>
            <a:t>Leverage Resources to Reduce Employer Costs</a:t>
          </a:r>
        </a:p>
      </dgm:t>
    </dgm:pt>
    <dgm:pt modelId="{F950C6FC-D069-4B5C-AC69-54597799B27A}" type="parTrans" cxnId="{4B2E0FFF-9394-44F5-85B3-9DE112964D7D}">
      <dgm:prSet/>
      <dgm:spPr/>
      <dgm:t>
        <a:bodyPr/>
        <a:lstStyle/>
        <a:p>
          <a:endParaRPr lang="en-US" sz="2000"/>
        </a:p>
      </dgm:t>
    </dgm:pt>
    <dgm:pt modelId="{269F076B-5975-494A-B77F-2D60262AF462}" type="sibTrans" cxnId="{4B2E0FFF-9394-44F5-85B3-9DE112964D7D}">
      <dgm:prSet/>
      <dgm:spPr/>
      <dgm:t>
        <a:bodyPr/>
        <a:lstStyle/>
        <a:p>
          <a:endParaRPr lang="en-US" sz="2000"/>
        </a:p>
      </dgm:t>
    </dgm:pt>
    <dgm:pt modelId="{6FCE4F85-4978-4036-9FB4-EFB123ECAB16}">
      <dgm:prSet custT="1"/>
      <dgm:spPr/>
      <dgm:t>
        <a:bodyPr/>
        <a:lstStyle/>
        <a:p>
          <a:r>
            <a:rPr lang="en-US" sz="1800"/>
            <a:t>Assist Employers Needs, Address Skill Gaps and Attract veteran Talent</a:t>
          </a:r>
        </a:p>
      </dgm:t>
    </dgm:pt>
    <dgm:pt modelId="{48EC1E80-7A33-4DA0-958C-32D4F5D7FDF0}" type="parTrans" cxnId="{E7059C32-8E4F-4F8C-8B7E-5610A3E9DD01}">
      <dgm:prSet/>
      <dgm:spPr/>
      <dgm:t>
        <a:bodyPr/>
        <a:lstStyle/>
        <a:p>
          <a:endParaRPr lang="en-US" sz="2000"/>
        </a:p>
      </dgm:t>
    </dgm:pt>
    <dgm:pt modelId="{F686080F-5995-41C3-B3A1-0937C75F6BF0}" type="sibTrans" cxnId="{E7059C32-8E4F-4F8C-8B7E-5610A3E9DD01}">
      <dgm:prSet/>
      <dgm:spPr/>
      <dgm:t>
        <a:bodyPr/>
        <a:lstStyle/>
        <a:p>
          <a:endParaRPr lang="en-US" sz="2000"/>
        </a:p>
      </dgm:t>
    </dgm:pt>
    <dgm:pt modelId="{96CC0CC9-BB9D-4AA1-A274-E236D6046DE5}">
      <dgm:prSet custT="1"/>
      <dgm:spPr/>
      <dgm:t>
        <a:bodyPr/>
        <a:lstStyle/>
        <a:p>
          <a:r>
            <a:rPr lang="en-US" sz="1800"/>
            <a:t>Coordinate Across Local and Strategic Partnerships  </a:t>
          </a:r>
        </a:p>
      </dgm:t>
    </dgm:pt>
    <dgm:pt modelId="{71A22950-BA05-4C0F-A56F-BE1B12EB6064}" type="parTrans" cxnId="{E02208B7-4CD6-47BB-B413-6830454EEE51}">
      <dgm:prSet/>
      <dgm:spPr/>
      <dgm:t>
        <a:bodyPr/>
        <a:lstStyle/>
        <a:p>
          <a:endParaRPr lang="en-US" sz="2000"/>
        </a:p>
      </dgm:t>
    </dgm:pt>
    <dgm:pt modelId="{305EF735-175D-4409-A620-75C8BEBA9A6C}" type="sibTrans" cxnId="{E02208B7-4CD6-47BB-B413-6830454EEE51}">
      <dgm:prSet/>
      <dgm:spPr/>
      <dgm:t>
        <a:bodyPr/>
        <a:lstStyle/>
        <a:p>
          <a:endParaRPr lang="en-US" sz="2000"/>
        </a:p>
      </dgm:t>
    </dgm:pt>
    <dgm:pt modelId="{5DD08FD5-BB19-4CD3-BF59-A34C1B6A4673}" type="pres">
      <dgm:prSet presAssocID="{122AF33A-A311-42E3-8B56-52B12FBA797C}" presName="Name0" presStyleCnt="0">
        <dgm:presLayoutVars>
          <dgm:dir/>
          <dgm:resizeHandles val="exact"/>
        </dgm:presLayoutVars>
      </dgm:prSet>
      <dgm:spPr/>
    </dgm:pt>
    <dgm:pt modelId="{CDFBF24C-1194-42BA-AB19-3B9903EE0B42}" type="pres">
      <dgm:prSet presAssocID="{122AF33A-A311-42E3-8B56-52B12FBA797C}" presName="fgShape" presStyleLbl="fgShp" presStyleIdx="0" presStyleCnt="1"/>
      <dgm:spPr/>
    </dgm:pt>
    <dgm:pt modelId="{2DEFDAF3-7DD9-42ED-B299-470E4D83347B}" type="pres">
      <dgm:prSet presAssocID="{122AF33A-A311-42E3-8B56-52B12FBA797C}" presName="linComp" presStyleCnt="0"/>
      <dgm:spPr/>
    </dgm:pt>
    <dgm:pt modelId="{85EEBACD-A7C7-4E85-80E5-BDC2F5F57F2E}" type="pres">
      <dgm:prSet presAssocID="{F2BF6BFD-248B-4F79-AF58-F0B9A234F4BC}" presName="compNode" presStyleCnt="0"/>
      <dgm:spPr/>
    </dgm:pt>
    <dgm:pt modelId="{A15CD524-BE3D-4CB5-8F3F-B9F2F00CCC6B}" type="pres">
      <dgm:prSet presAssocID="{F2BF6BFD-248B-4F79-AF58-F0B9A234F4BC}" presName="bkgdShape" presStyleLbl="node1" presStyleIdx="0" presStyleCnt="4"/>
      <dgm:spPr/>
    </dgm:pt>
    <dgm:pt modelId="{8C1B8E73-E4C6-4FF6-A2A8-73679387280F}" type="pres">
      <dgm:prSet presAssocID="{F2BF6BFD-248B-4F79-AF58-F0B9A234F4BC}" presName="nodeTx" presStyleLbl="node1" presStyleIdx="0" presStyleCnt="4">
        <dgm:presLayoutVars>
          <dgm:bulletEnabled val="1"/>
        </dgm:presLayoutVars>
      </dgm:prSet>
      <dgm:spPr/>
    </dgm:pt>
    <dgm:pt modelId="{FB30F9F1-E085-4083-BA21-689E2BFB831C}" type="pres">
      <dgm:prSet presAssocID="{F2BF6BFD-248B-4F79-AF58-F0B9A234F4BC}" presName="invisiNode" presStyleLbl="node1" presStyleIdx="0" presStyleCnt="4"/>
      <dgm:spPr/>
    </dgm:pt>
    <dgm:pt modelId="{03E1F4A9-2444-4D53-8FBE-EDBF3EDC73EE}" type="pres">
      <dgm:prSet presAssocID="{F2BF6BFD-248B-4F79-AF58-F0B9A234F4BC}" presName="imagNode" presStyleLbl="fgImgPlace1" presStyleIdx="0" presStyleCnt="4"/>
      <dgm:spPr>
        <a:blipFill rotWithShape="1">
          <a:blip xmlns:r="http://schemas.openxmlformats.org/officeDocument/2006/relationships" r:embed="rId1"/>
          <a:srcRect/>
          <a:stretch>
            <a:fillRect l="-39000" r="-39000"/>
          </a:stretch>
        </a:blipFill>
      </dgm:spPr>
    </dgm:pt>
    <dgm:pt modelId="{CA6A7BBA-89CA-4AF3-82FA-A924599E3B8C}" type="pres">
      <dgm:prSet presAssocID="{089364BD-39E5-42B7-89F2-7C62081C11F0}" presName="sibTrans" presStyleLbl="sibTrans2D1" presStyleIdx="0" presStyleCnt="0"/>
      <dgm:spPr/>
    </dgm:pt>
    <dgm:pt modelId="{C1EE0926-B86F-4D3D-ABF6-07B9352A809B}" type="pres">
      <dgm:prSet presAssocID="{CF7E4F25-4B6A-4974-8836-106E8B6A42AB}" presName="compNode" presStyleCnt="0"/>
      <dgm:spPr/>
    </dgm:pt>
    <dgm:pt modelId="{7B874199-2E8F-41BB-8062-F888C9F08451}" type="pres">
      <dgm:prSet presAssocID="{CF7E4F25-4B6A-4974-8836-106E8B6A42AB}" presName="bkgdShape" presStyleLbl="node1" presStyleIdx="1" presStyleCnt="4"/>
      <dgm:spPr/>
    </dgm:pt>
    <dgm:pt modelId="{F0B6A86E-EBAA-4191-A96B-85A1CDA709D4}" type="pres">
      <dgm:prSet presAssocID="{CF7E4F25-4B6A-4974-8836-106E8B6A42AB}" presName="nodeTx" presStyleLbl="node1" presStyleIdx="1" presStyleCnt="4">
        <dgm:presLayoutVars>
          <dgm:bulletEnabled val="1"/>
        </dgm:presLayoutVars>
      </dgm:prSet>
      <dgm:spPr/>
    </dgm:pt>
    <dgm:pt modelId="{370F81C4-35C3-4C5C-86AA-898AA716BEDE}" type="pres">
      <dgm:prSet presAssocID="{CF7E4F25-4B6A-4974-8836-106E8B6A42AB}" presName="invisiNode" presStyleLbl="node1" presStyleIdx="1" presStyleCnt="4"/>
      <dgm:spPr/>
    </dgm:pt>
    <dgm:pt modelId="{6857368A-0570-46E8-A5F0-F9760D763DFA}" type="pres">
      <dgm:prSet presAssocID="{CF7E4F25-4B6A-4974-8836-106E8B6A42AB}" presName="imagNode" presStyleLbl="fgImgPlace1" presStyleIdx="1" presStyleCnt="4"/>
      <dgm:spPr>
        <a:blipFill rotWithShape="1">
          <a:blip xmlns:r="http://schemas.openxmlformats.org/officeDocument/2006/relationships" r:embed="rId2"/>
          <a:srcRect/>
          <a:stretch>
            <a:fillRect l="-46000" r="-46000"/>
          </a:stretch>
        </a:blipFill>
      </dgm:spPr>
    </dgm:pt>
    <dgm:pt modelId="{D62D355D-0BA7-4A2D-A775-3729C3C03BCA}" type="pres">
      <dgm:prSet presAssocID="{269F076B-5975-494A-B77F-2D60262AF462}" presName="sibTrans" presStyleLbl="sibTrans2D1" presStyleIdx="0" presStyleCnt="0"/>
      <dgm:spPr/>
    </dgm:pt>
    <dgm:pt modelId="{922D1059-A05B-415F-9ABE-1D773E9FA54A}" type="pres">
      <dgm:prSet presAssocID="{6FCE4F85-4978-4036-9FB4-EFB123ECAB16}" presName="compNode" presStyleCnt="0"/>
      <dgm:spPr/>
    </dgm:pt>
    <dgm:pt modelId="{0B37CA77-8669-4CF4-95AE-7A415B0DD04B}" type="pres">
      <dgm:prSet presAssocID="{6FCE4F85-4978-4036-9FB4-EFB123ECAB16}" presName="bkgdShape" presStyleLbl="node1" presStyleIdx="2" presStyleCnt="4"/>
      <dgm:spPr/>
    </dgm:pt>
    <dgm:pt modelId="{AC97591C-7FB4-4F6C-8AE1-55B4B266DC68}" type="pres">
      <dgm:prSet presAssocID="{6FCE4F85-4978-4036-9FB4-EFB123ECAB16}" presName="nodeTx" presStyleLbl="node1" presStyleIdx="2" presStyleCnt="4">
        <dgm:presLayoutVars>
          <dgm:bulletEnabled val="1"/>
        </dgm:presLayoutVars>
      </dgm:prSet>
      <dgm:spPr/>
    </dgm:pt>
    <dgm:pt modelId="{80B0DE89-D64A-42EC-B234-2171AE8A411C}" type="pres">
      <dgm:prSet presAssocID="{6FCE4F85-4978-4036-9FB4-EFB123ECAB16}" presName="invisiNode" presStyleLbl="node1" presStyleIdx="2" presStyleCnt="4"/>
      <dgm:spPr/>
    </dgm:pt>
    <dgm:pt modelId="{2413FAA8-0A1C-4A61-82F0-A0B416E9EBF8}" type="pres">
      <dgm:prSet presAssocID="{6FCE4F85-4978-4036-9FB4-EFB123ECAB16}" presName="imagNode" presStyleLbl="fgImgPlace1" presStyleIdx="2" presStyleCnt="4"/>
      <dgm:spPr>
        <a:blipFill rotWithShape="1">
          <a:blip xmlns:r="http://schemas.openxmlformats.org/officeDocument/2006/relationships" r:embed="rId3"/>
          <a:srcRect/>
          <a:stretch>
            <a:fillRect l="-45000" r="-45000"/>
          </a:stretch>
        </a:blipFill>
      </dgm:spPr>
    </dgm:pt>
    <dgm:pt modelId="{A4646ED1-7841-40A3-BA3F-036E401B02A4}" type="pres">
      <dgm:prSet presAssocID="{F686080F-5995-41C3-B3A1-0937C75F6BF0}" presName="sibTrans" presStyleLbl="sibTrans2D1" presStyleIdx="0" presStyleCnt="0"/>
      <dgm:spPr/>
    </dgm:pt>
    <dgm:pt modelId="{23A0588A-386F-4262-BB30-B843B55A5701}" type="pres">
      <dgm:prSet presAssocID="{96CC0CC9-BB9D-4AA1-A274-E236D6046DE5}" presName="compNode" presStyleCnt="0"/>
      <dgm:spPr/>
    </dgm:pt>
    <dgm:pt modelId="{E3C9567B-570C-4581-88EB-C041140DA2A5}" type="pres">
      <dgm:prSet presAssocID="{96CC0CC9-BB9D-4AA1-A274-E236D6046DE5}" presName="bkgdShape" presStyleLbl="node1" presStyleIdx="3" presStyleCnt="4"/>
      <dgm:spPr/>
    </dgm:pt>
    <dgm:pt modelId="{E874D864-F25C-40A3-A715-F4A6460BFBE4}" type="pres">
      <dgm:prSet presAssocID="{96CC0CC9-BB9D-4AA1-A274-E236D6046DE5}" presName="nodeTx" presStyleLbl="node1" presStyleIdx="3" presStyleCnt="4">
        <dgm:presLayoutVars>
          <dgm:bulletEnabled val="1"/>
        </dgm:presLayoutVars>
      </dgm:prSet>
      <dgm:spPr/>
    </dgm:pt>
    <dgm:pt modelId="{36B8A091-E39D-4A5C-A13C-40DF68FF2C2D}" type="pres">
      <dgm:prSet presAssocID="{96CC0CC9-BB9D-4AA1-A274-E236D6046DE5}" presName="invisiNode" presStyleLbl="node1" presStyleIdx="3" presStyleCnt="4"/>
      <dgm:spPr/>
    </dgm:pt>
    <dgm:pt modelId="{0FA9CE9B-AEF0-4AF5-B47A-15AF8F82180E}" type="pres">
      <dgm:prSet presAssocID="{96CC0CC9-BB9D-4AA1-A274-E236D6046DE5}" presName="imagNode" presStyleLbl="fgImgPlace1" presStyleIdx="3" presStyleCnt="4"/>
      <dgm:spPr>
        <a:blipFill rotWithShape="1">
          <a:blip xmlns:r="http://schemas.openxmlformats.org/officeDocument/2006/relationships" r:embed="rId4"/>
          <a:srcRect/>
          <a:stretch>
            <a:fillRect l="-25000" r="-25000"/>
          </a:stretch>
        </a:blipFill>
      </dgm:spPr>
    </dgm:pt>
  </dgm:ptLst>
  <dgm:cxnLst>
    <dgm:cxn modelId="{9B792D00-8E84-440B-AD0B-7FD539FFCB21}" type="presOf" srcId="{F2BF6BFD-248B-4F79-AF58-F0B9A234F4BC}" destId="{A15CD524-BE3D-4CB5-8F3F-B9F2F00CCC6B}" srcOrd="0" destOrd="0" presId="urn:microsoft.com/office/officeart/2005/8/layout/hList7"/>
    <dgm:cxn modelId="{A24ED128-895C-4D23-8750-686A0CFA2A4E}" type="presOf" srcId="{122AF33A-A311-42E3-8B56-52B12FBA797C}" destId="{5DD08FD5-BB19-4CD3-BF59-A34C1B6A4673}" srcOrd="0" destOrd="0" presId="urn:microsoft.com/office/officeart/2005/8/layout/hList7"/>
    <dgm:cxn modelId="{E7059C32-8E4F-4F8C-8B7E-5610A3E9DD01}" srcId="{122AF33A-A311-42E3-8B56-52B12FBA797C}" destId="{6FCE4F85-4978-4036-9FB4-EFB123ECAB16}" srcOrd="2" destOrd="0" parTransId="{48EC1E80-7A33-4DA0-958C-32D4F5D7FDF0}" sibTransId="{F686080F-5995-41C3-B3A1-0937C75F6BF0}"/>
    <dgm:cxn modelId="{B7E8C24E-8F83-4E81-86AD-814C51FBA632}" type="presOf" srcId="{96CC0CC9-BB9D-4AA1-A274-E236D6046DE5}" destId="{E874D864-F25C-40A3-A715-F4A6460BFBE4}" srcOrd="1" destOrd="0" presId="urn:microsoft.com/office/officeart/2005/8/layout/hList7"/>
    <dgm:cxn modelId="{717E0B71-F8D9-4731-B20B-8533CA81EB74}" type="presOf" srcId="{6FCE4F85-4978-4036-9FB4-EFB123ECAB16}" destId="{AC97591C-7FB4-4F6C-8AE1-55B4B266DC68}" srcOrd="1" destOrd="0" presId="urn:microsoft.com/office/officeart/2005/8/layout/hList7"/>
    <dgm:cxn modelId="{B13B5252-277E-4ABC-B62F-E39FB9B7BBDD}" type="presOf" srcId="{CF7E4F25-4B6A-4974-8836-106E8B6A42AB}" destId="{F0B6A86E-EBAA-4191-A96B-85A1CDA709D4}" srcOrd="1" destOrd="0" presId="urn:microsoft.com/office/officeart/2005/8/layout/hList7"/>
    <dgm:cxn modelId="{09E4AE7D-1A68-442B-971D-9A42E4CB6B76}" srcId="{122AF33A-A311-42E3-8B56-52B12FBA797C}" destId="{F2BF6BFD-248B-4F79-AF58-F0B9A234F4BC}" srcOrd="0" destOrd="0" parTransId="{71408775-F5FB-4EF8-B8D7-759B91B41F6A}" sibTransId="{089364BD-39E5-42B7-89F2-7C62081C11F0}"/>
    <dgm:cxn modelId="{E02208B7-4CD6-47BB-B413-6830454EEE51}" srcId="{122AF33A-A311-42E3-8B56-52B12FBA797C}" destId="{96CC0CC9-BB9D-4AA1-A274-E236D6046DE5}" srcOrd="3" destOrd="0" parTransId="{71A22950-BA05-4C0F-A56F-BE1B12EB6064}" sibTransId="{305EF735-175D-4409-A620-75C8BEBA9A6C}"/>
    <dgm:cxn modelId="{D6CA7FBC-E531-4183-B64D-DDD94E9685CF}" type="presOf" srcId="{269F076B-5975-494A-B77F-2D60262AF462}" destId="{D62D355D-0BA7-4A2D-A775-3729C3C03BCA}" srcOrd="0" destOrd="0" presId="urn:microsoft.com/office/officeart/2005/8/layout/hList7"/>
    <dgm:cxn modelId="{93A7BFC1-F506-410C-A8E0-8B2AC6D0121B}" type="presOf" srcId="{CF7E4F25-4B6A-4974-8836-106E8B6A42AB}" destId="{7B874199-2E8F-41BB-8062-F888C9F08451}" srcOrd="0" destOrd="0" presId="urn:microsoft.com/office/officeart/2005/8/layout/hList7"/>
    <dgm:cxn modelId="{94593DCF-AF96-4D33-BCA5-679DB2BC5D1D}" type="presOf" srcId="{F2BF6BFD-248B-4F79-AF58-F0B9A234F4BC}" destId="{8C1B8E73-E4C6-4FF6-A2A8-73679387280F}" srcOrd="1" destOrd="0" presId="urn:microsoft.com/office/officeart/2005/8/layout/hList7"/>
    <dgm:cxn modelId="{E08F6DDB-7D8F-4F98-82EB-2CCC6ADC3E6E}" type="presOf" srcId="{6FCE4F85-4978-4036-9FB4-EFB123ECAB16}" destId="{0B37CA77-8669-4CF4-95AE-7A415B0DD04B}" srcOrd="0" destOrd="0" presId="urn:microsoft.com/office/officeart/2005/8/layout/hList7"/>
    <dgm:cxn modelId="{369778DF-6A57-48BF-BE7D-74A1E281FD3B}" type="presOf" srcId="{089364BD-39E5-42B7-89F2-7C62081C11F0}" destId="{CA6A7BBA-89CA-4AF3-82FA-A924599E3B8C}" srcOrd="0" destOrd="0" presId="urn:microsoft.com/office/officeart/2005/8/layout/hList7"/>
    <dgm:cxn modelId="{1BB5CAE4-A7D4-4A2A-8479-972050C5C587}" type="presOf" srcId="{F686080F-5995-41C3-B3A1-0937C75F6BF0}" destId="{A4646ED1-7841-40A3-BA3F-036E401B02A4}" srcOrd="0" destOrd="0" presId="urn:microsoft.com/office/officeart/2005/8/layout/hList7"/>
    <dgm:cxn modelId="{F75880E7-9413-4604-B925-F44562F1D2C6}" type="presOf" srcId="{96CC0CC9-BB9D-4AA1-A274-E236D6046DE5}" destId="{E3C9567B-570C-4581-88EB-C041140DA2A5}" srcOrd="0" destOrd="0" presId="urn:microsoft.com/office/officeart/2005/8/layout/hList7"/>
    <dgm:cxn modelId="{4B2E0FFF-9394-44F5-85B3-9DE112964D7D}" srcId="{122AF33A-A311-42E3-8B56-52B12FBA797C}" destId="{CF7E4F25-4B6A-4974-8836-106E8B6A42AB}" srcOrd="1" destOrd="0" parTransId="{F950C6FC-D069-4B5C-AC69-54597799B27A}" sibTransId="{269F076B-5975-494A-B77F-2D60262AF462}"/>
    <dgm:cxn modelId="{D91D3237-CE93-47A4-A03B-227F0B209156}" type="presParOf" srcId="{5DD08FD5-BB19-4CD3-BF59-A34C1B6A4673}" destId="{CDFBF24C-1194-42BA-AB19-3B9903EE0B42}" srcOrd="0" destOrd="0" presId="urn:microsoft.com/office/officeart/2005/8/layout/hList7"/>
    <dgm:cxn modelId="{E9D62050-D39E-4F6A-836E-326F140F226E}" type="presParOf" srcId="{5DD08FD5-BB19-4CD3-BF59-A34C1B6A4673}" destId="{2DEFDAF3-7DD9-42ED-B299-470E4D83347B}" srcOrd="1" destOrd="0" presId="urn:microsoft.com/office/officeart/2005/8/layout/hList7"/>
    <dgm:cxn modelId="{5BA41217-E7DE-4A3C-AA23-9BFA8BDE9B00}" type="presParOf" srcId="{2DEFDAF3-7DD9-42ED-B299-470E4D83347B}" destId="{85EEBACD-A7C7-4E85-80E5-BDC2F5F57F2E}" srcOrd="0" destOrd="0" presId="urn:microsoft.com/office/officeart/2005/8/layout/hList7"/>
    <dgm:cxn modelId="{7B4D5963-107E-4D17-BA23-B618050B4F2C}" type="presParOf" srcId="{85EEBACD-A7C7-4E85-80E5-BDC2F5F57F2E}" destId="{A15CD524-BE3D-4CB5-8F3F-B9F2F00CCC6B}" srcOrd="0" destOrd="0" presId="urn:microsoft.com/office/officeart/2005/8/layout/hList7"/>
    <dgm:cxn modelId="{1DCDE6B9-8F75-494D-A813-56ABC0C01133}" type="presParOf" srcId="{85EEBACD-A7C7-4E85-80E5-BDC2F5F57F2E}" destId="{8C1B8E73-E4C6-4FF6-A2A8-73679387280F}" srcOrd="1" destOrd="0" presId="urn:microsoft.com/office/officeart/2005/8/layout/hList7"/>
    <dgm:cxn modelId="{2A89A145-CD65-4821-846C-8EC26CD72B6F}" type="presParOf" srcId="{85EEBACD-A7C7-4E85-80E5-BDC2F5F57F2E}" destId="{FB30F9F1-E085-4083-BA21-689E2BFB831C}" srcOrd="2" destOrd="0" presId="urn:microsoft.com/office/officeart/2005/8/layout/hList7"/>
    <dgm:cxn modelId="{80FD08A6-FAE8-4611-A822-C8B9BD91A506}" type="presParOf" srcId="{85EEBACD-A7C7-4E85-80E5-BDC2F5F57F2E}" destId="{03E1F4A9-2444-4D53-8FBE-EDBF3EDC73EE}" srcOrd="3" destOrd="0" presId="urn:microsoft.com/office/officeart/2005/8/layout/hList7"/>
    <dgm:cxn modelId="{938EEC71-2880-4A24-84BA-B7FA0C8F7776}" type="presParOf" srcId="{2DEFDAF3-7DD9-42ED-B299-470E4D83347B}" destId="{CA6A7BBA-89CA-4AF3-82FA-A924599E3B8C}" srcOrd="1" destOrd="0" presId="urn:microsoft.com/office/officeart/2005/8/layout/hList7"/>
    <dgm:cxn modelId="{967AE8CB-9D8A-4BFA-826E-99CF0E3B0CC8}" type="presParOf" srcId="{2DEFDAF3-7DD9-42ED-B299-470E4D83347B}" destId="{C1EE0926-B86F-4D3D-ABF6-07B9352A809B}" srcOrd="2" destOrd="0" presId="urn:microsoft.com/office/officeart/2005/8/layout/hList7"/>
    <dgm:cxn modelId="{91A12BDA-C4F4-4473-9E78-41E1C44CFC73}" type="presParOf" srcId="{C1EE0926-B86F-4D3D-ABF6-07B9352A809B}" destId="{7B874199-2E8F-41BB-8062-F888C9F08451}" srcOrd="0" destOrd="0" presId="urn:microsoft.com/office/officeart/2005/8/layout/hList7"/>
    <dgm:cxn modelId="{5D85DB22-4944-451F-B7BB-FEE9387C8E1F}" type="presParOf" srcId="{C1EE0926-B86F-4D3D-ABF6-07B9352A809B}" destId="{F0B6A86E-EBAA-4191-A96B-85A1CDA709D4}" srcOrd="1" destOrd="0" presId="urn:microsoft.com/office/officeart/2005/8/layout/hList7"/>
    <dgm:cxn modelId="{7C165C37-CEF5-4728-A1E0-87AC12AE9789}" type="presParOf" srcId="{C1EE0926-B86F-4D3D-ABF6-07B9352A809B}" destId="{370F81C4-35C3-4C5C-86AA-898AA716BEDE}" srcOrd="2" destOrd="0" presId="urn:microsoft.com/office/officeart/2005/8/layout/hList7"/>
    <dgm:cxn modelId="{7829D109-178C-41F6-9CBB-DA78703295BE}" type="presParOf" srcId="{C1EE0926-B86F-4D3D-ABF6-07B9352A809B}" destId="{6857368A-0570-46E8-A5F0-F9760D763DFA}" srcOrd="3" destOrd="0" presId="urn:microsoft.com/office/officeart/2005/8/layout/hList7"/>
    <dgm:cxn modelId="{B8CEE2ED-4553-4DA0-AEA7-1627EC887B34}" type="presParOf" srcId="{2DEFDAF3-7DD9-42ED-B299-470E4D83347B}" destId="{D62D355D-0BA7-4A2D-A775-3729C3C03BCA}" srcOrd="3" destOrd="0" presId="urn:microsoft.com/office/officeart/2005/8/layout/hList7"/>
    <dgm:cxn modelId="{3D29540E-8E47-4732-812B-F6851AD525DD}" type="presParOf" srcId="{2DEFDAF3-7DD9-42ED-B299-470E4D83347B}" destId="{922D1059-A05B-415F-9ABE-1D773E9FA54A}" srcOrd="4" destOrd="0" presId="urn:microsoft.com/office/officeart/2005/8/layout/hList7"/>
    <dgm:cxn modelId="{732E0B8C-1BEF-4934-8A73-5414090FEED0}" type="presParOf" srcId="{922D1059-A05B-415F-9ABE-1D773E9FA54A}" destId="{0B37CA77-8669-4CF4-95AE-7A415B0DD04B}" srcOrd="0" destOrd="0" presId="urn:microsoft.com/office/officeart/2005/8/layout/hList7"/>
    <dgm:cxn modelId="{0F71E650-B183-41C0-82AB-F140A32C581B}" type="presParOf" srcId="{922D1059-A05B-415F-9ABE-1D773E9FA54A}" destId="{AC97591C-7FB4-4F6C-8AE1-55B4B266DC68}" srcOrd="1" destOrd="0" presId="urn:microsoft.com/office/officeart/2005/8/layout/hList7"/>
    <dgm:cxn modelId="{2200EA56-A741-4502-BDF6-E443CE72F20B}" type="presParOf" srcId="{922D1059-A05B-415F-9ABE-1D773E9FA54A}" destId="{80B0DE89-D64A-42EC-B234-2171AE8A411C}" srcOrd="2" destOrd="0" presId="urn:microsoft.com/office/officeart/2005/8/layout/hList7"/>
    <dgm:cxn modelId="{58EDFA54-F711-49DB-AC86-1009AC41ED7E}" type="presParOf" srcId="{922D1059-A05B-415F-9ABE-1D773E9FA54A}" destId="{2413FAA8-0A1C-4A61-82F0-A0B416E9EBF8}" srcOrd="3" destOrd="0" presId="urn:microsoft.com/office/officeart/2005/8/layout/hList7"/>
    <dgm:cxn modelId="{C2A9B900-C9B3-4004-960A-861E818A1F95}" type="presParOf" srcId="{2DEFDAF3-7DD9-42ED-B299-470E4D83347B}" destId="{A4646ED1-7841-40A3-BA3F-036E401B02A4}" srcOrd="5" destOrd="0" presId="urn:microsoft.com/office/officeart/2005/8/layout/hList7"/>
    <dgm:cxn modelId="{6C5E6FE4-A847-4B8A-8140-588BA3262B48}" type="presParOf" srcId="{2DEFDAF3-7DD9-42ED-B299-470E4D83347B}" destId="{23A0588A-386F-4262-BB30-B843B55A5701}" srcOrd="6" destOrd="0" presId="urn:microsoft.com/office/officeart/2005/8/layout/hList7"/>
    <dgm:cxn modelId="{7DBD8B51-F57D-4044-B149-74D6DFADC0CF}" type="presParOf" srcId="{23A0588A-386F-4262-BB30-B843B55A5701}" destId="{E3C9567B-570C-4581-88EB-C041140DA2A5}" srcOrd="0" destOrd="0" presId="urn:microsoft.com/office/officeart/2005/8/layout/hList7"/>
    <dgm:cxn modelId="{9C487585-57F8-4326-AF82-F880DDC04977}" type="presParOf" srcId="{23A0588A-386F-4262-BB30-B843B55A5701}" destId="{E874D864-F25C-40A3-A715-F4A6460BFBE4}" srcOrd="1" destOrd="0" presId="urn:microsoft.com/office/officeart/2005/8/layout/hList7"/>
    <dgm:cxn modelId="{26124C05-6B05-4279-B893-F27FEAFE6CE3}" type="presParOf" srcId="{23A0588A-386F-4262-BB30-B843B55A5701}" destId="{36B8A091-E39D-4A5C-A13C-40DF68FF2C2D}" srcOrd="2" destOrd="0" presId="urn:microsoft.com/office/officeart/2005/8/layout/hList7"/>
    <dgm:cxn modelId="{C3B9679A-9EE8-440B-838A-396E85AB16A8}" type="presParOf" srcId="{23A0588A-386F-4262-BB30-B843B55A5701}" destId="{0FA9CE9B-AEF0-4AF5-B47A-15AF8F82180E}"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6B07870-911E-4DC6-B3BC-72C5AD5A88DC}" type="doc">
      <dgm:prSet loTypeId="urn:microsoft.com/office/officeart/2005/8/layout/default" loCatId="list" qsTypeId="urn:microsoft.com/office/officeart/2005/8/quickstyle/3d1" qsCatId="3D" csTypeId="urn:microsoft.com/office/officeart/2005/8/colors/accent0_3" csCatId="mainScheme" phldr="1"/>
      <dgm:spPr/>
      <dgm:t>
        <a:bodyPr/>
        <a:lstStyle/>
        <a:p>
          <a:endParaRPr lang="en-US"/>
        </a:p>
      </dgm:t>
    </dgm:pt>
    <dgm:pt modelId="{E4FD9577-49F1-444D-992E-0CAA379FC330}">
      <dgm:prSet phldrT="[Text]" phldr="0"/>
      <dgm:spPr/>
      <dgm:t>
        <a:bodyPr/>
        <a:lstStyle/>
        <a:p>
          <a:r>
            <a:rPr lang="en-US" b="1" dirty="0">
              <a:latin typeface="Calibri Light" panose="020F0302020204030204"/>
            </a:rPr>
            <a:t>180K-200K Transition Annually</a:t>
          </a:r>
          <a:endParaRPr lang="en-US" b="1" dirty="0"/>
        </a:p>
      </dgm:t>
    </dgm:pt>
    <dgm:pt modelId="{E42A2CEB-DCEA-4C7A-A054-A08ECB606997}" type="parTrans" cxnId="{55D539AF-4453-4032-9AEB-124D3D71989A}">
      <dgm:prSet/>
      <dgm:spPr/>
      <dgm:t>
        <a:bodyPr/>
        <a:lstStyle/>
        <a:p>
          <a:endParaRPr lang="en-US"/>
        </a:p>
      </dgm:t>
    </dgm:pt>
    <dgm:pt modelId="{92C3BEE7-1958-4C06-9A1A-F3078F6F8CB4}" type="sibTrans" cxnId="{55D539AF-4453-4032-9AEB-124D3D71989A}">
      <dgm:prSet/>
      <dgm:spPr/>
      <dgm:t>
        <a:bodyPr/>
        <a:lstStyle/>
        <a:p>
          <a:endParaRPr lang="en-US"/>
        </a:p>
      </dgm:t>
    </dgm:pt>
    <dgm:pt modelId="{736E991F-A37C-4BC7-94B1-6BDBCA84ED78}">
      <dgm:prSet phldrT="[Text]" phldr="0"/>
      <dgm:spPr/>
      <dgm:t>
        <a:bodyPr/>
        <a:lstStyle/>
        <a:p>
          <a:pPr rtl="0"/>
          <a:r>
            <a:rPr lang="en-US" b="1" dirty="0">
              <a:latin typeface="Calibri Light" panose="020F0302020204030204"/>
            </a:rPr>
            <a:t> 45% of the Veteran workforce are GWII Veterans</a:t>
          </a:r>
          <a:endParaRPr lang="en-US" b="1" dirty="0"/>
        </a:p>
      </dgm:t>
    </dgm:pt>
    <dgm:pt modelId="{552132BC-9FFE-4D18-B597-3D238E4664EA}" type="parTrans" cxnId="{48158BED-0126-47B0-8653-D1BC669C1880}">
      <dgm:prSet/>
      <dgm:spPr/>
      <dgm:t>
        <a:bodyPr/>
        <a:lstStyle/>
        <a:p>
          <a:endParaRPr lang="en-US"/>
        </a:p>
      </dgm:t>
    </dgm:pt>
    <dgm:pt modelId="{92E2DABA-1F6F-4406-921E-4BE5D73F190A}" type="sibTrans" cxnId="{48158BED-0126-47B0-8653-D1BC669C1880}">
      <dgm:prSet/>
      <dgm:spPr/>
      <dgm:t>
        <a:bodyPr/>
        <a:lstStyle/>
        <a:p>
          <a:endParaRPr lang="en-US"/>
        </a:p>
      </dgm:t>
    </dgm:pt>
    <dgm:pt modelId="{CF3C5D31-7FE3-4DA3-BD74-F6E56242F992}">
      <dgm:prSet phldr="0"/>
      <dgm:spPr/>
      <dgm:t>
        <a:bodyPr/>
        <a:lstStyle/>
        <a:p>
          <a:pPr rtl="0"/>
          <a:r>
            <a:rPr lang="en-US" b="1" dirty="0">
              <a:latin typeface="Calibri Light" panose="020F0302020204030204"/>
            </a:rPr>
            <a:t>18M Veterans</a:t>
          </a:r>
        </a:p>
      </dgm:t>
    </dgm:pt>
    <dgm:pt modelId="{FD6E8CB3-73B6-4666-ADCB-D29508E6FA3B}" type="parTrans" cxnId="{2CB4ABFC-6869-4E03-BDBE-571874C36818}">
      <dgm:prSet/>
      <dgm:spPr/>
      <dgm:t>
        <a:bodyPr/>
        <a:lstStyle/>
        <a:p>
          <a:endParaRPr lang="en-US"/>
        </a:p>
      </dgm:t>
    </dgm:pt>
    <dgm:pt modelId="{CBAFB13B-E741-4B57-BC9B-190A9308E406}" type="sibTrans" cxnId="{2CB4ABFC-6869-4E03-BDBE-571874C36818}">
      <dgm:prSet/>
      <dgm:spPr/>
      <dgm:t>
        <a:bodyPr/>
        <a:lstStyle/>
        <a:p>
          <a:endParaRPr lang="en-US"/>
        </a:p>
      </dgm:t>
    </dgm:pt>
    <dgm:pt modelId="{913E6D62-C922-44A2-8EAD-F0F38AE6D36A}">
      <dgm:prSet phldr="0"/>
      <dgm:spPr/>
      <dgm:t>
        <a:bodyPr/>
        <a:lstStyle/>
        <a:p>
          <a:pPr rtl="0"/>
          <a:r>
            <a:rPr lang="en-US" b="1" dirty="0"/>
            <a:t>48% (8.6M) in </a:t>
          </a:r>
          <a:r>
            <a:rPr lang="en-US" b="1" dirty="0">
              <a:latin typeface="Calibri Light" panose="020F0302020204030204"/>
            </a:rPr>
            <a:t>Workforce</a:t>
          </a:r>
        </a:p>
      </dgm:t>
    </dgm:pt>
    <dgm:pt modelId="{FDF96702-8B1A-4F8E-9709-82DD1F808234}" type="parTrans" cxnId="{759C06BC-E908-459E-B748-E16560C89DFC}">
      <dgm:prSet/>
      <dgm:spPr/>
      <dgm:t>
        <a:bodyPr/>
        <a:lstStyle/>
        <a:p>
          <a:endParaRPr lang="en-US"/>
        </a:p>
      </dgm:t>
    </dgm:pt>
    <dgm:pt modelId="{AC04EF50-7B86-4AEE-BE47-CA0E538762C4}" type="sibTrans" cxnId="{759C06BC-E908-459E-B748-E16560C89DFC}">
      <dgm:prSet/>
      <dgm:spPr/>
      <dgm:t>
        <a:bodyPr/>
        <a:lstStyle/>
        <a:p>
          <a:endParaRPr lang="en-US"/>
        </a:p>
      </dgm:t>
    </dgm:pt>
    <dgm:pt modelId="{54BDA2C2-FBE7-426D-9F56-83742D04ADA5}">
      <dgm:prSet phldr="0"/>
      <dgm:spPr/>
      <dgm:t>
        <a:bodyPr/>
        <a:lstStyle/>
        <a:p>
          <a:pPr rtl="0"/>
          <a:r>
            <a:rPr lang="en-US" b="1" dirty="0"/>
            <a:t>5.5% of US Workforce</a:t>
          </a:r>
        </a:p>
      </dgm:t>
    </dgm:pt>
    <dgm:pt modelId="{054B35D4-D738-42A5-B0D9-B1030E7A1BD5}" type="parTrans" cxnId="{3D5C8C94-29F2-40E2-A855-79EF0D47E0BB}">
      <dgm:prSet/>
      <dgm:spPr/>
      <dgm:t>
        <a:bodyPr/>
        <a:lstStyle/>
        <a:p>
          <a:endParaRPr lang="en-US"/>
        </a:p>
      </dgm:t>
    </dgm:pt>
    <dgm:pt modelId="{06EB4334-8896-444E-BC0E-7511A2332EE7}" type="sibTrans" cxnId="{3D5C8C94-29F2-40E2-A855-79EF0D47E0BB}">
      <dgm:prSet/>
      <dgm:spPr/>
      <dgm:t>
        <a:bodyPr/>
        <a:lstStyle/>
        <a:p>
          <a:endParaRPr lang="en-US"/>
        </a:p>
      </dgm:t>
    </dgm:pt>
    <dgm:pt modelId="{8E35C1F0-6620-4582-80D9-D184F03778B3}">
      <dgm:prSet phldr="0"/>
      <dgm:spPr>
        <a:solidFill>
          <a:schemeClr val="tx2"/>
        </a:solidFill>
      </dgm:spPr>
      <dgm:t>
        <a:bodyPr/>
        <a:lstStyle/>
        <a:p>
          <a:pPr rtl="0"/>
          <a:r>
            <a:rPr lang="en-US" b="1" dirty="0"/>
            <a:t> </a:t>
          </a:r>
          <a:r>
            <a:rPr lang="en-US" b="1" dirty="0">
              <a:latin typeface="Calibri Light" panose="020F0302020204030204"/>
            </a:rPr>
            <a:t>63% are 45 yrs. or Older</a:t>
          </a:r>
        </a:p>
      </dgm:t>
    </dgm:pt>
    <dgm:pt modelId="{D31A4649-DFB0-4793-BF09-602EA5F79E78}" type="parTrans" cxnId="{90CCED97-FD6D-4C59-ADCA-EE3EFA75D7D1}">
      <dgm:prSet/>
      <dgm:spPr/>
      <dgm:t>
        <a:bodyPr/>
        <a:lstStyle/>
        <a:p>
          <a:endParaRPr lang="en-US"/>
        </a:p>
      </dgm:t>
    </dgm:pt>
    <dgm:pt modelId="{C5AEEA9C-3E34-4C3C-9395-3277470F5BFB}" type="sibTrans" cxnId="{90CCED97-FD6D-4C59-ADCA-EE3EFA75D7D1}">
      <dgm:prSet/>
      <dgm:spPr/>
      <dgm:t>
        <a:bodyPr/>
        <a:lstStyle/>
        <a:p>
          <a:endParaRPr lang="en-US"/>
        </a:p>
      </dgm:t>
    </dgm:pt>
    <dgm:pt modelId="{626160AD-30BF-4E60-8FE1-481E9E33D549}">
      <dgm:prSet phldr="0"/>
      <dgm:spPr>
        <a:solidFill>
          <a:schemeClr val="tx2"/>
        </a:solidFill>
      </dgm:spPr>
      <dgm:t>
        <a:bodyPr/>
        <a:lstStyle/>
        <a:p>
          <a:r>
            <a:rPr lang="en-US" b="1" dirty="0">
              <a:latin typeface="Calibri Light" panose="020F0302020204030204"/>
            </a:rPr>
            <a:t>18-24 Yr. Group = 2.3% Workforce</a:t>
          </a:r>
          <a:endParaRPr lang="en-US" b="1" dirty="0"/>
        </a:p>
      </dgm:t>
    </dgm:pt>
    <dgm:pt modelId="{69A69A46-6C03-4874-89E3-0D52BC202D30}" type="parTrans" cxnId="{E9941D6A-4AB5-4119-8603-217B59661CAF}">
      <dgm:prSet/>
      <dgm:spPr/>
      <dgm:t>
        <a:bodyPr/>
        <a:lstStyle/>
        <a:p>
          <a:endParaRPr lang="en-US"/>
        </a:p>
      </dgm:t>
    </dgm:pt>
    <dgm:pt modelId="{74CA5F07-A50D-4D5E-8BDA-787A9B975AA9}" type="sibTrans" cxnId="{E9941D6A-4AB5-4119-8603-217B59661CAF}">
      <dgm:prSet/>
      <dgm:spPr/>
      <dgm:t>
        <a:bodyPr/>
        <a:lstStyle/>
        <a:p>
          <a:endParaRPr lang="en-US"/>
        </a:p>
      </dgm:t>
    </dgm:pt>
    <dgm:pt modelId="{EECF789E-9477-41D6-860D-0728AC591286}">
      <dgm:prSet phldr="0"/>
      <dgm:spPr/>
      <dgm:t>
        <a:bodyPr/>
        <a:lstStyle/>
        <a:p>
          <a:r>
            <a:rPr lang="en-US" b="1">
              <a:latin typeface="Calibri Light" panose="020F0302020204030204"/>
            </a:rPr>
            <a:t>Women: 51 </a:t>
          </a:r>
          <a:endParaRPr lang="en-US"/>
        </a:p>
      </dgm:t>
    </dgm:pt>
    <dgm:pt modelId="{AD1D73EA-9962-4192-8CC4-0AE28B177D6D}" type="parTrans" cxnId="{98207B3F-5878-40F4-A3E3-06C4257EEAE2}">
      <dgm:prSet/>
      <dgm:spPr/>
      <dgm:t>
        <a:bodyPr/>
        <a:lstStyle/>
        <a:p>
          <a:endParaRPr lang="en-US"/>
        </a:p>
      </dgm:t>
    </dgm:pt>
    <dgm:pt modelId="{97D2D822-B72B-41C6-A4A1-2F562A7034A9}" type="sibTrans" cxnId="{98207B3F-5878-40F4-A3E3-06C4257EEAE2}">
      <dgm:prSet/>
      <dgm:spPr/>
      <dgm:t>
        <a:bodyPr/>
        <a:lstStyle/>
        <a:p>
          <a:endParaRPr lang="en-US"/>
        </a:p>
      </dgm:t>
    </dgm:pt>
    <dgm:pt modelId="{1182124A-9214-4BD2-93D2-85B7593A2599}">
      <dgm:prSet phldr="0"/>
      <dgm:spPr/>
      <dgm:t>
        <a:bodyPr/>
        <a:lstStyle/>
        <a:p>
          <a:pPr rtl="0"/>
          <a:r>
            <a:rPr lang="en-US" b="1">
              <a:latin typeface="Calibri Light" panose="020F0302020204030204"/>
            </a:rPr>
            <a:t>Men: 65 </a:t>
          </a:r>
        </a:p>
      </dgm:t>
    </dgm:pt>
    <dgm:pt modelId="{F1928850-BE5E-4D32-9629-FE479102D8FB}" type="parTrans" cxnId="{32C95C7E-9BF3-4B9F-8812-5CBB7FDB51BA}">
      <dgm:prSet/>
      <dgm:spPr/>
      <dgm:t>
        <a:bodyPr/>
        <a:lstStyle/>
        <a:p>
          <a:endParaRPr lang="en-US"/>
        </a:p>
      </dgm:t>
    </dgm:pt>
    <dgm:pt modelId="{CABE83FC-4C5D-41C4-AB0B-9A8E8439E04A}" type="sibTrans" cxnId="{32C95C7E-9BF3-4B9F-8812-5CBB7FDB51BA}">
      <dgm:prSet/>
      <dgm:spPr/>
      <dgm:t>
        <a:bodyPr/>
        <a:lstStyle/>
        <a:p>
          <a:endParaRPr lang="en-US"/>
        </a:p>
      </dgm:t>
    </dgm:pt>
    <dgm:pt modelId="{E11599D6-A8F1-42B3-8A85-96277F11C4F1}">
      <dgm:prSet phldr="0"/>
      <dgm:spPr/>
      <dgm:t>
        <a:bodyPr/>
        <a:lstStyle/>
        <a:p>
          <a:pPr rtl="0"/>
          <a:r>
            <a:rPr lang="en-US" b="0"/>
            <a:t>Median Age: 64</a:t>
          </a:r>
        </a:p>
      </dgm:t>
    </dgm:pt>
    <dgm:pt modelId="{6A895FD2-226C-4FBD-B258-863D0B38EE70}" type="parTrans" cxnId="{32549FAC-7540-4162-BE88-DB59CC6C4019}">
      <dgm:prSet/>
      <dgm:spPr/>
      <dgm:t>
        <a:bodyPr/>
        <a:lstStyle/>
        <a:p>
          <a:endParaRPr lang="en-US"/>
        </a:p>
      </dgm:t>
    </dgm:pt>
    <dgm:pt modelId="{62457E33-4C53-4439-91FA-6A7D7A77DC24}" type="sibTrans" cxnId="{32549FAC-7540-4162-BE88-DB59CC6C4019}">
      <dgm:prSet/>
      <dgm:spPr/>
      <dgm:t>
        <a:bodyPr/>
        <a:lstStyle/>
        <a:p>
          <a:endParaRPr lang="en-US"/>
        </a:p>
      </dgm:t>
    </dgm:pt>
    <dgm:pt modelId="{13CA3E18-87C1-4D8A-8365-5586461C809F}" type="pres">
      <dgm:prSet presAssocID="{A6B07870-911E-4DC6-B3BC-72C5AD5A88DC}" presName="diagram" presStyleCnt="0">
        <dgm:presLayoutVars>
          <dgm:dir/>
          <dgm:resizeHandles val="exact"/>
        </dgm:presLayoutVars>
      </dgm:prSet>
      <dgm:spPr/>
    </dgm:pt>
    <dgm:pt modelId="{636631D3-431E-40BC-AB1C-28C8CF1BA56E}" type="pres">
      <dgm:prSet presAssocID="{CF3C5D31-7FE3-4DA3-BD74-F6E56242F992}" presName="node" presStyleLbl="node1" presStyleIdx="0" presStyleCnt="8">
        <dgm:presLayoutVars>
          <dgm:bulletEnabled val="1"/>
        </dgm:presLayoutVars>
      </dgm:prSet>
      <dgm:spPr/>
    </dgm:pt>
    <dgm:pt modelId="{F1317AD4-3C2D-4501-A668-940489F47C93}" type="pres">
      <dgm:prSet presAssocID="{CBAFB13B-E741-4B57-BC9B-190A9308E406}" presName="sibTrans" presStyleCnt="0"/>
      <dgm:spPr/>
    </dgm:pt>
    <dgm:pt modelId="{57D6C0BF-C6C2-41DB-BDD4-04B3F4101B4A}" type="pres">
      <dgm:prSet presAssocID="{913E6D62-C922-44A2-8EAD-F0F38AE6D36A}" presName="node" presStyleLbl="node1" presStyleIdx="1" presStyleCnt="8">
        <dgm:presLayoutVars>
          <dgm:bulletEnabled val="1"/>
        </dgm:presLayoutVars>
      </dgm:prSet>
      <dgm:spPr/>
    </dgm:pt>
    <dgm:pt modelId="{CA25B9E1-D0B9-45A4-8302-73930E3518CD}" type="pres">
      <dgm:prSet presAssocID="{AC04EF50-7B86-4AEE-BE47-CA0E538762C4}" presName="sibTrans" presStyleCnt="0"/>
      <dgm:spPr/>
    </dgm:pt>
    <dgm:pt modelId="{3562F6F0-5FD9-4E5E-9A84-3FE1DB677FA8}" type="pres">
      <dgm:prSet presAssocID="{8E35C1F0-6620-4582-80D9-D184F03778B3}" presName="node" presStyleLbl="node1" presStyleIdx="2" presStyleCnt="8">
        <dgm:presLayoutVars>
          <dgm:bulletEnabled val="1"/>
        </dgm:presLayoutVars>
      </dgm:prSet>
      <dgm:spPr/>
    </dgm:pt>
    <dgm:pt modelId="{83DC2651-FD0B-4E6B-B2AE-C46B618D9A5F}" type="pres">
      <dgm:prSet presAssocID="{C5AEEA9C-3E34-4C3C-9395-3277470F5BFB}" presName="sibTrans" presStyleCnt="0"/>
      <dgm:spPr/>
    </dgm:pt>
    <dgm:pt modelId="{C6FCA4C1-2E0C-4F8C-AB96-B05D53B73B76}" type="pres">
      <dgm:prSet presAssocID="{626160AD-30BF-4E60-8FE1-481E9E33D549}" presName="node" presStyleLbl="node1" presStyleIdx="3" presStyleCnt="8">
        <dgm:presLayoutVars>
          <dgm:bulletEnabled val="1"/>
        </dgm:presLayoutVars>
      </dgm:prSet>
      <dgm:spPr/>
    </dgm:pt>
    <dgm:pt modelId="{4EEA54ED-1C0D-426D-9390-2DD3C65E5F01}" type="pres">
      <dgm:prSet presAssocID="{74CA5F07-A50D-4D5E-8BDA-787A9B975AA9}" presName="sibTrans" presStyleCnt="0"/>
      <dgm:spPr/>
    </dgm:pt>
    <dgm:pt modelId="{B6FF9153-C407-4929-9963-56F3E2C7CAFC}" type="pres">
      <dgm:prSet presAssocID="{E4FD9577-49F1-444D-992E-0CAA379FC330}" presName="node" presStyleLbl="node1" presStyleIdx="4" presStyleCnt="8">
        <dgm:presLayoutVars>
          <dgm:bulletEnabled val="1"/>
        </dgm:presLayoutVars>
      </dgm:prSet>
      <dgm:spPr/>
    </dgm:pt>
    <dgm:pt modelId="{BB836F12-3923-490C-8A3C-50ADBD05BA14}" type="pres">
      <dgm:prSet presAssocID="{92C3BEE7-1958-4C06-9A1A-F3078F6F8CB4}" presName="sibTrans" presStyleCnt="0"/>
      <dgm:spPr/>
    </dgm:pt>
    <dgm:pt modelId="{225C2B6A-33F4-4036-9A63-E87189BB13BA}" type="pres">
      <dgm:prSet presAssocID="{736E991F-A37C-4BC7-94B1-6BDBCA84ED78}" presName="node" presStyleLbl="node1" presStyleIdx="5" presStyleCnt="8">
        <dgm:presLayoutVars>
          <dgm:bulletEnabled val="1"/>
        </dgm:presLayoutVars>
      </dgm:prSet>
      <dgm:spPr/>
    </dgm:pt>
    <dgm:pt modelId="{380E242E-C849-4DB2-952E-65B41B215A42}" type="pres">
      <dgm:prSet presAssocID="{92E2DABA-1F6F-4406-921E-4BE5D73F190A}" presName="sibTrans" presStyleCnt="0"/>
      <dgm:spPr/>
    </dgm:pt>
    <dgm:pt modelId="{C137A1DF-8AC6-49D4-9F9F-AD1BF4A07E62}" type="pres">
      <dgm:prSet presAssocID="{54BDA2C2-FBE7-426D-9F56-83742D04ADA5}" presName="node" presStyleLbl="node1" presStyleIdx="6" presStyleCnt="8">
        <dgm:presLayoutVars>
          <dgm:bulletEnabled val="1"/>
        </dgm:presLayoutVars>
      </dgm:prSet>
      <dgm:spPr/>
    </dgm:pt>
    <dgm:pt modelId="{B702FDD9-D76D-417D-B832-E2B8F0CDC407}" type="pres">
      <dgm:prSet presAssocID="{06EB4334-8896-444E-BC0E-7511A2332EE7}" presName="sibTrans" presStyleCnt="0"/>
      <dgm:spPr/>
    </dgm:pt>
    <dgm:pt modelId="{6B644CC4-2721-4028-B6FC-BFFB263254E9}" type="pres">
      <dgm:prSet presAssocID="{E11599D6-A8F1-42B3-8A85-96277F11C4F1}" presName="node" presStyleLbl="node1" presStyleIdx="7" presStyleCnt="8">
        <dgm:presLayoutVars>
          <dgm:bulletEnabled val="1"/>
        </dgm:presLayoutVars>
      </dgm:prSet>
      <dgm:spPr/>
    </dgm:pt>
  </dgm:ptLst>
  <dgm:cxnLst>
    <dgm:cxn modelId="{98207B3F-5878-40F4-A3E3-06C4257EEAE2}" srcId="{E11599D6-A8F1-42B3-8A85-96277F11C4F1}" destId="{EECF789E-9477-41D6-860D-0728AC591286}" srcOrd="0" destOrd="0" parTransId="{AD1D73EA-9962-4192-8CC4-0AE28B177D6D}" sibTransId="{97D2D822-B72B-41C6-A4A1-2F562A7034A9}"/>
    <dgm:cxn modelId="{BAB2365E-8563-4445-A118-0DE9AF3E76D1}" type="presOf" srcId="{626160AD-30BF-4E60-8FE1-481E9E33D549}" destId="{C6FCA4C1-2E0C-4F8C-AB96-B05D53B73B76}" srcOrd="0" destOrd="0" presId="urn:microsoft.com/office/officeart/2005/8/layout/default"/>
    <dgm:cxn modelId="{E9941D6A-4AB5-4119-8603-217B59661CAF}" srcId="{A6B07870-911E-4DC6-B3BC-72C5AD5A88DC}" destId="{626160AD-30BF-4E60-8FE1-481E9E33D549}" srcOrd="3" destOrd="0" parTransId="{69A69A46-6C03-4874-89E3-0D52BC202D30}" sibTransId="{74CA5F07-A50D-4D5E-8BDA-787A9B975AA9}"/>
    <dgm:cxn modelId="{268CB051-8E93-4285-BFF8-76C2223E549C}" type="presOf" srcId="{E4FD9577-49F1-444D-992E-0CAA379FC330}" destId="{B6FF9153-C407-4929-9963-56F3E2C7CAFC}" srcOrd="0" destOrd="0" presId="urn:microsoft.com/office/officeart/2005/8/layout/default"/>
    <dgm:cxn modelId="{B94B0473-CCC8-4F88-BDB0-BF5506CA7723}" type="presOf" srcId="{913E6D62-C922-44A2-8EAD-F0F38AE6D36A}" destId="{57D6C0BF-C6C2-41DB-BDD4-04B3F4101B4A}" srcOrd="0" destOrd="0" presId="urn:microsoft.com/office/officeart/2005/8/layout/default"/>
    <dgm:cxn modelId="{63F9E955-252A-44AC-88B2-957AB53BC03D}" type="presOf" srcId="{CF3C5D31-7FE3-4DA3-BD74-F6E56242F992}" destId="{636631D3-431E-40BC-AB1C-28C8CF1BA56E}" srcOrd="0" destOrd="0" presId="urn:microsoft.com/office/officeart/2005/8/layout/default"/>
    <dgm:cxn modelId="{285A3378-00B7-4D37-8ECA-F14284EBF0DE}" type="presOf" srcId="{EECF789E-9477-41D6-860D-0728AC591286}" destId="{6B644CC4-2721-4028-B6FC-BFFB263254E9}" srcOrd="0" destOrd="1" presId="urn:microsoft.com/office/officeart/2005/8/layout/default"/>
    <dgm:cxn modelId="{32C95C7E-9BF3-4B9F-8812-5CBB7FDB51BA}" srcId="{E11599D6-A8F1-42B3-8A85-96277F11C4F1}" destId="{1182124A-9214-4BD2-93D2-85B7593A2599}" srcOrd="1" destOrd="0" parTransId="{F1928850-BE5E-4D32-9629-FE479102D8FB}" sibTransId="{CABE83FC-4C5D-41C4-AB0B-9A8E8439E04A}"/>
    <dgm:cxn modelId="{C321D18D-09D5-42A7-B8D7-83F8C50C51F5}" type="presOf" srcId="{1182124A-9214-4BD2-93D2-85B7593A2599}" destId="{6B644CC4-2721-4028-B6FC-BFFB263254E9}" srcOrd="0" destOrd="2" presId="urn:microsoft.com/office/officeart/2005/8/layout/default"/>
    <dgm:cxn modelId="{3D5C8C94-29F2-40E2-A855-79EF0D47E0BB}" srcId="{A6B07870-911E-4DC6-B3BC-72C5AD5A88DC}" destId="{54BDA2C2-FBE7-426D-9F56-83742D04ADA5}" srcOrd="6" destOrd="0" parTransId="{054B35D4-D738-42A5-B0D9-B1030E7A1BD5}" sibTransId="{06EB4334-8896-444E-BC0E-7511A2332EE7}"/>
    <dgm:cxn modelId="{90CCED97-FD6D-4C59-ADCA-EE3EFA75D7D1}" srcId="{A6B07870-911E-4DC6-B3BC-72C5AD5A88DC}" destId="{8E35C1F0-6620-4582-80D9-D184F03778B3}" srcOrd="2" destOrd="0" parTransId="{D31A4649-DFB0-4793-BF09-602EA5F79E78}" sibTransId="{C5AEEA9C-3E34-4C3C-9395-3277470F5BFB}"/>
    <dgm:cxn modelId="{BB8FAD9F-041A-486D-831F-3972AFAF8749}" type="presOf" srcId="{A6B07870-911E-4DC6-B3BC-72C5AD5A88DC}" destId="{13CA3E18-87C1-4D8A-8365-5586461C809F}" srcOrd="0" destOrd="0" presId="urn:microsoft.com/office/officeart/2005/8/layout/default"/>
    <dgm:cxn modelId="{32549FAC-7540-4162-BE88-DB59CC6C4019}" srcId="{A6B07870-911E-4DC6-B3BC-72C5AD5A88DC}" destId="{E11599D6-A8F1-42B3-8A85-96277F11C4F1}" srcOrd="7" destOrd="0" parTransId="{6A895FD2-226C-4FBD-B258-863D0B38EE70}" sibTransId="{62457E33-4C53-4439-91FA-6A7D7A77DC24}"/>
    <dgm:cxn modelId="{55D539AF-4453-4032-9AEB-124D3D71989A}" srcId="{A6B07870-911E-4DC6-B3BC-72C5AD5A88DC}" destId="{E4FD9577-49F1-444D-992E-0CAA379FC330}" srcOrd="4" destOrd="0" parTransId="{E42A2CEB-DCEA-4C7A-A054-A08ECB606997}" sibTransId="{92C3BEE7-1958-4C06-9A1A-F3078F6F8CB4}"/>
    <dgm:cxn modelId="{759C06BC-E908-459E-B748-E16560C89DFC}" srcId="{A6B07870-911E-4DC6-B3BC-72C5AD5A88DC}" destId="{913E6D62-C922-44A2-8EAD-F0F38AE6D36A}" srcOrd="1" destOrd="0" parTransId="{FDF96702-8B1A-4F8E-9709-82DD1F808234}" sibTransId="{AC04EF50-7B86-4AEE-BE47-CA0E538762C4}"/>
    <dgm:cxn modelId="{B0914FC8-9478-43F7-93A4-4F1FBD5754C4}" type="presOf" srcId="{54BDA2C2-FBE7-426D-9F56-83742D04ADA5}" destId="{C137A1DF-8AC6-49D4-9F9F-AD1BF4A07E62}" srcOrd="0" destOrd="0" presId="urn:microsoft.com/office/officeart/2005/8/layout/default"/>
    <dgm:cxn modelId="{C7CBD7D0-9A59-4CF3-B712-113BC98C897B}" type="presOf" srcId="{736E991F-A37C-4BC7-94B1-6BDBCA84ED78}" destId="{225C2B6A-33F4-4036-9A63-E87189BB13BA}" srcOrd="0" destOrd="0" presId="urn:microsoft.com/office/officeart/2005/8/layout/default"/>
    <dgm:cxn modelId="{90035BD2-C4DA-4407-845F-F47EDB16D249}" type="presOf" srcId="{8E35C1F0-6620-4582-80D9-D184F03778B3}" destId="{3562F6F0-5FD9-4E5E-9A84-3FE1DB677FA8}" srcOrd="0" destOrd="0" presId="urn:microsoft.com/office/officeart/2005/8/layout/default"/>
    <dgm:cxn modelId="{48158BED-0126-47B0-8653-D1BC669C1880}" srcId="{A6B07870-911E-4DC6-B3BC-72C5AD5A88DC}" destId="{736E991F-A37C-4BC7-94B1-6BDBCA84ED78}" srcOrd="5" destOrd="0" parTransId="{552132BC-9FFE-4D18-B597-3D238E4664EA}" sibTransId="{92E2DABA-1F6F-4406-921E-4BE5D73F190A}"/>
    <dgm:cxn modelId="{2CB4ABFC-6869-4E03-BDBE-571874C36818}" srcId="{A6B07870-911E-4DC6-B3BC-72C5AD5A88DC}" destId="{CF3C5D31-7FE3-4DA3-BD74-F6E56242F992}" srcOrd="0" destOrd="0" parTransId="{FD6E8CB3-73B6-4666-ADCB-D29508E6FA3B}" sibTransId="{CBAFB13B-E741-4B57-BC9B-190A9308E406}"/>
    <dgm:cxn modelId="{3CE206FD-74B3-41E4-8918-F330A9ED671F}" type="presOf" srcId="{E11599D6-A8F1-42B3-8A85-96277F11C4F1}" destId="{6B644CC4-2721-4028-B6FC-BFFB263254E9}" srcOrd="0" destOrd="0" presId="urn:microsoft.com/office/officeart/2005/8/layout/default"/>
    <dgm:cxn modelId="{903A0BE3-81DA-4A3C-9250-169059F888D1}" type="presParOf" srcId="{13CA3E18-87C1-4D8A-8365-5586461C809F}" destId="{636631D3-431E-40BC-AB1C-28C8CF1BA56E}" srcOrd="0" destOrd="0" presId="urn:microsoft.com/office/officeart/2005/8/layout/default"/>
    <dgm:cxn modelId="{346D2FE0-4A6B-47AA-9CD4-07E2E7272A9E}" type="presParOf" srcId="{13CA3E18-87C1-4D8A-8365-5586461C809F}" destId="{F1317AD4-3C2D-4501-A668-940489F47C93}" srcOrd="1" destOrd="0" presId="urn:microsoft.com/office/officeart/2005/8/layout/default"/>
    <dgm:cxn modelId="{39D0608D-0C39-44F3-955D-0CB6DFA51C57}" type="presParOf" srcId="{13CA3E18-87C1-4D8A-8365-5586461C809F}" destId="{57D6C0BF-C6C2-41DB-BDD4-04B3F4101B4A}" srcOrd="2" destOrd="0" presId="urn:microsoft.com/office/officeart/2005/8/layout/default"/>
    <dgm:cxn modelId="{9060A5F8-C269-4BC2-BA68-C34BFD3E4E33}" type="presParOf" srcId="{13CA3E18-87C1-4D8A-8365-5586461C809F}" destId="{CA25B9E1-D0B9-45A4-8302-73930E3518CD}" srcOrd="3" destOrd="0" presId="urn:microsoft.com/office/officeart/2005/8/layout/default"/>
    <dgm:cxn modelId="{653026DD-A8C3-486D-982C-A300C05895A5}" type="presParOf" srcId="{13CA3E18-87C1-4D8A-8365-5586461C809F}" destId="{3562F6F0-5FD9-4E5E-9A84-3FE1DB677FA8}" srcOrd="4" destOrd="0" presId="urn:microsoft.com/office/officeart/2005/8/layout/default"/>
    <dgm:cxn modelId="{476C926E-C9F3-47D4-B40A-9BD9A23A85CB}" type="presParOf" srcId="{13CA3E18-87C1-4D8A-8365-5586461C809F}" destId="{83DC2651-FD0B-4E6B-B2AE-C46B618D9A5F}" srcOrd="5" destOrd="0" presId="urn:microsoft.com/office/officeart/2005/8/layout/default"/>
    <dgm:cxn modelId="{57E6F228-0AF6-4F06-809A-E4FB588D2F73}" type="presParOf" srcId="{13CA3E18-87C1-4D8A-8365-5586461C809F}" destId="{C6FCA4C1-2E0C-4F8C-AB96-B05D53B73B76}" srcOrd="6" destOrd="0" presId="urn:microsoft.com/office/officeart/2005/8/layout/default"/>
    <dgm:cxn modelId="{58DBA3AD-2B90-442D-9AFA-3361DB1BD209}" type="presParOf" srcId="{13CA3E18-87C1-4D8A-8365-5586461C809F}" destId="{4EEA54ED-1C0D-426D-9390-2DD3C65E5F01}" srcOrd="7" destOrd="0" presId="urn:microsoft.com/office/officeart/2005/8/layout/default"/>
    <dgm:cxn modelId="{3D696C6F-7555-44CA-A5F4-DE0B475F224F}" type="presParOf" srcId="{13CA3E18-87C1-4D8A-8365-5586461C809F}" destId="{B6FF9153-C407-4929-9963-56F3E2C7CAFC}" srcOrd="8" destOrd="0" presId="urn:microsoft.com/office/officeart/2005/8/layout/default"/>
    <dgm:cxn modelId="{243518B7-56D7-4036-ADC0-09FBC68B4E9C}" type="presParOf" srcId="{13CA3E18-87C1-4D8A-8365-5586461C809F}" destId="{BB836F12-3923-490C-8A3C-50ADBD05BA14}" srcOrd="9" destOrd="0" presId="urn:microsoft.com/office/officeart/2005/8/layout/default"/>
    <dgm:cxn modelId="{060FE0B7-B980-4FC6-AE1E-C050C46F9668}" type="presParOf" srcId="{13CA3E18-87C1-4D8A-8365-5586461C809F}" destId="{225C2B6A-33F4-4036-9A63-E87189BB13BA}" srcOrd="10" destOrd="0" presId="urn:microsoft.com/office/officeart/2005/8/layout/default"/>
    <dgm:cxn modelId="{F75B27E0-2FAD-465F-81E6-2B18DC10626D}" type="presParOf" srcId="{13CA3E18-87C1-4D8A-8365-5586461C809F}" destId="{380E242E-C849-4DB2-952E-65B41B215A42}" srcOrd="11" destOrd="0" presId="urn:microsoft.com/office/officeart/2005/8/layout/default"/>
    <dgm:cxn modelId="{0CE51D59-99CA-4CE8-BCA9-0EF628110177}" type="presParOf" srcId="{13CA3E18-87C1-4D8A-8365-5586461C809F}" destId="{C137A1DF-8AC6-49D4-9F9F-AD1BF4A07E62}" srcOrd="12" destOrd="0" presId="urn:microsoft.com/office/officeart/2005/8/layout/default"/>
    <dgm:cxn modelId="{DEE2D183-5825-406B-8A66-FC7CBA907C2B}" type="presParOf" srcId="{13CA3E18-87C1-4D8A-8365-5586461C809F}" destId="{B702FDD9-D76D-417D-B832-E2B8F0CDC407}" srcOrd="13" destOrd="0" presId="urn:microsoft.com/office/officeart/2005/8/layout/default"/>
    <dgm:cxn modelId="{043BEAE3-8006-4E1A-ACFC-2F606F3462EC}" type="presParOf" srcId="{13CA3E18-87C1-4D8A-8365-5586461C809F}" destId="{6B644CC4-2721-4028-B6FC-BFFB263254E9}"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6B92676-50F6-4053-9919-EFAFA1B73777}" type="doc">
      <dgm:prSet loTypeId="urn:microsoft.com/office/officeart/2005/8/layout/vList4" loCatId="list" qsTypeId="urn:microsoft.com/office/officeart/2005/8/quickstyle/3d1" qsCatId="3D" csTypeId="urn:microsoft.com/office/officeart/2005/8/colors/accent0_3" csCatId="mainScheme" phldr="1"/>
      <dgm:spPr/>
    </dgm:pt>
    <dgm:pt modelId="{4F6F92AB-D3E9-4CF5-ABC9-0138C6181927}">
      <dgm:prSet phldrT="[Text]" custT="1"/>
      <dgm:spPr/>
      <dgm:t>
        <a:bodyPr/>
        <a:lstStyle/>
        <a:p>
          <a:r>
            <a:rPr lang="en-US" sz="4000">
              <a:latin typeface="Franklin Gothic Medium" panose="020B0603020102020204" pitchFamily="34" charset="0"/>
            </a:rPr>
            <a:t>Lead / Follow </a:t>
          </a:r>
        </a:p>
      </dgm:t>
    </dgm:pt>
    <dgm:pt modelId="{6D77E09F-A64E-4AA1-AFE0-3B4C3148F888}" type="parTrans" cxnId="{FE423ABC-E99E-4D84-B7DA-E5C3397D3EB5}">
      <dgm:prSet/>
      <dgm:spPr/>
      <dgm:t>
        <a:bodyPr/>
        <a:lstStyle/>
        <a:p>
          <a:endParaRPr lang="en-US" sz="3600">
            <a:latin typeface="Franklin Gothic Medium" panose="020B0603020102020204" pitchFamily="34" charset="0"/>
          </a:endParaRPr>
        </a:p>
      </dgm:t>
    </dgm:pt>
    <dgm:pt modelId="{A0DF128C-0562-4D80-98B6-03095721E8F6}" type="sibTrans" cxnId="{FE423ABC-E99E-4D84-B7DA-E5C3397D3EB5}">
      <dgm:prSet/>
      <dgm:spPr/>
      <dgm:t>
        <a:bodyPr/>
        <a:lstStyle/>
        <a:p>
          <a:endParaRPr lang="en-US" sz="3600">
            <a:latin typeface="Franklin Gothic Medium" panose="020B0603020102020204" pitchFamily="34" charset="0"/>
          </a:endParaRPr>
        </a:p>
      </dgm:t>
    </dgm:pt>
    <dgm:pt modelId="{8C227E19-78DE-454F-AFB6-CBD04E113F22}">
      <dgm:prSet phldrT="[Text]" custT="1"/>
      <dgm:spPr/>
      <dgm:t>
        <a:bodyPr/>
        <a:lstStyle/>
        <a:p>
          <a:r>
            <a:rPr lang="en-US" sz="4000">
              <a:latin typeface="Franklin Gothic Medium" panose="020B0603020102020204" pitchFamily="34" charset="0"/>
            </a:rPr>
            <a:t>Mission Oriented</a:t>
          </a:r>
        </a:p>
      </dgm:t>
    </dgm:pt>
    <dgm:pt modelId="{0359A844-F262-4624-A4DB-F7B4AC84E596}" type="parTrans" cxnId="{4FFBDFEB-F2FD-40FF-86AF-17045785DC98}">
      <dgm:prSet/>
      <dgm:spPr/>
      <dgm:t>
        <a:bodyPr/>
        <a:lstStyle/>
        <a:p>
          <a:endParaRPr lang="en-US" sz="3600">
            <a:latin typeface="Franklin Gothic Medium" panose="020B0603020102020204" pitchFamily="34" charset="0"/>
          </a:endParaRPr>
        </a:p>
      </dgm:t>
    </dgm:pt>
    <dgm:pt modelId="{24114AC9-E832-49A1-A470-9724FC13569D}" type="sibTrans" cxnId="{4FFBDFEB-F2FD-40FF-86AF-17045785DC98}">
      <dgm:prSet/>
      <dgm:spPr/>
      <dgm:t>
        <a:bodyPr/>
        <a:lstStyle/>
        <a:p>
          <a:endParaRPr lang="en-US" sz="3600">
            <a:latin typeface="Franklin Gothic Medium" panose="020B0603020102020204" pitchFamily="34" charset="0"/>
          </a:endParaRPr>
        </a:p>
      </dgm:t>
    </dgm:pt>
    <dgm:pt modelId="{93A8ADD7-FD08-422B-902C-F62B6385E250}">
      <dgm:prSet phldrT="[Text]" custT="1"/>
      <dgm:spPr/>
      <dgm:t>
        <a:bodyPr/>
        <a:lstStyle/>
        <a:p>
          <a:r>
            <a:rPr lang="en-US" sz="4000">
              <a:latin typeface="Franklin Gothic Medium" panose="020B0603020102020204" pitchFamily="34" charset="0"/>
            </a:rPr>
            <a:t>Versatile</a:t>
          </a:r>
        </a:p>
      </dgm:t>
    </dgm:pt>
    <dgm:pt modelId="{63AB31D1-5EA3-4A88-AD6E-8811E38CB0C0}" type="parTrans" cxnId="{A4BB6C9D-61AD-42BC-A8D1-2DABBA5ECEA3}">
      <dgm:prSet/>
      <dgm:spPr/>
      <dgm:t>
        <a:bodyPr/>
        <a:lstStyle/>
        <a:p>
          <a:endParaRPr lang="en-US" sz="3600">
            <a:latin typeface="Franklin Gothic Medium" panose="020B0603020102020204" pitchFamily="34" charset="0"/>
          </a:endParaRPr>
        </a:p>
      </dgm:t>
    </dgm:pt>
    <dgm:pt modelId="{0196E05A-639B-486E-8288-4AF112E01C54}" type="sibTrans" cxnId="{A4BB6C9D-61AD-42BC-A8D1-2DABBA5ECEA3}">
      <dgm:prSet/>
      <dgm:spPr/>
      <dgm:t>
        <a:bodyPr/>
        <a:lstStyle/>
        <a:p>
          <a:endParaRPr lang="en-US" sz="3600">
            <a:latin typeface="Franklin Gothic Medium" panose="020B0603020102020204" pitchFamily="34" charset="0"/>
          </a:endParaRPr>
        </a:p>
      </dgm:t>
    </dgm:pt>
    <dgm:pt modelId="{91828585-1635-4A50-825C-502C665F953A}">
      <dgm:prSet phldrT="[Text]" custT="1"/>
      <dgm:spPr/>
      <dgm:t>
        <a:bodyPr/>
        <a:lstStyle/>
        <a:p>
          <a:r>
            <a:rPr lang="en-US" sz="4000">
              <a:latin typeface="Franklin Gothic Medium" panose="020B0603020102020204" pitchFamily="34" charset="0"/>
            </a:rPr>
            <a:t>Work Ethic</a:t>
          </a:r>
        </a:p>
      </dgm:t>
    </dgm:pt>
    <dgm:pt modelId="{BF64DAF5-DFDF-424B-8466-7B29BA45856A}" type="parTrans" cxnId="{78848871-BE74-4A7A-8F7C-DBA5099C47A8}">
      <dgm:prSet/>
      <dgm:spPr/>
      <dgm:t>
        <a:bodyPr/>
        <a:lstStyle/>
        <a:p>
          <a:endParaRPr lang="en-US" sz="3600">
            <a:latin typeface="Franklin Gothic Medium" panose="020B0603020102020204" pitchFamily="34" charset="0"/>
          </a:endParaRPr>
        </a:p>
      </dgm:t>
    </dgm:pt>
    <dgm:pt modelId="{6D58B7A8-D50B-479F-85AC-5EEB5828D5DA}" type="sibTrans" cxnId="{78848871-BE74-4A7A-8F7C-DBA5099C47A8}">
      <dgm:prSet/>
      <dgm:spPr/>
      <dgm:t>
        <a:bodyPr/>
        <a:lstStyle/>
        <a:p>
          <a:endParaRPr lang="en-US" sz="3600">
            <a:latin typeface="Franklin Gothic Medium" panose="020B0603020102020204" pitchFamily="34" charset="0"/>
          </a:endParaRPr>
        </a:p>
      </dgm:t>
    </dgm:pt>
    <dgm:pt modelId="{3647A1FE-DEC5-42DA-BB30-4A9872A31DE8}">
      <dgm:prSet phldrT="[Text]" custT="1"/>
      <dgm:spPr/>
      <dgm:t>
        <a:bodyPr/>
        <a:lstStyle/>
        <a:p>
          <a:pPr rtl="0"/>
          <a:r>
            <a:rPr lang="en-US" sz="4000">
              <a:latin typeface="Franklin Gothic Medium" panose="020B0603020102020204" pitchFamily="34" charset="0"/>
            </a:rPr>
            <a:t>Loyalty </a:t>
          </a:r>
        </a:p>
      </dgm:t>
    </dgm:pt>
    <dgm:pt modelId="{82A8ECB4-3709-4EE2-A7A5-69E41209A6FD}" type="parTrans" cxnId="{926FB983-AFCA-420E-8FEC-97097DDDB34B}">
      <dgm:prSet/>
      <dgm:spPr/>
      <dgm:t>
        <a:bodyPr/>
        <a:lstStyle/>
        <a:p>
          <a:endParaRPr lang="en-US" sz="3600">
            <a:latin typeface="Franklin Gothic Medium" panose="020B0603020102020204" pitchFamily="34" charset="0"/>
          </a:endParaRPr>
        </a:p>
      </dgm:t>
    </dgm:pt>
    <dgm:pt modelId="{93499B62-A441-4741-A841-9995865CF232}" type="sibTrans" cxnId="{926FB983-AFCA-420E-8FEC-97097DDDB34B}">
      <dgm:prSet/>
      <dgm:spPr/>
      <dgm:t>
        <a:bodyPr/>
        <a:lstStyle/>
        <a:p>
          <a:endParaRPr lang="en-US" sz="3600">
            <a:latin typeface="Franklin Gothic Medium" panose="020B0603020102020204" pitchFamily="34" charset="0"/>
          </a:endParaRPr>
        </a:p>
      </dgm:t>
    </dgm:pt>
    <dgm:pt modelId="{6EA56771-B22B-46FF-9305-15C64CB9C8E0}">
      <dgm:prSet phldrT="[Text]" custT="1"/>
      <dgm:spPr/>
      <dgm:t>
        <a:bodyPr/>
        <a:lstStyle/>
        <a:p>
          <a:r>
            <a:rPr lang="en-US" sz="4000">
              <a:latin typeface="Franklin Gothic Medium" panose="020B0603020102020204" pitchFamily="34" charset="0"/>
            </a:rPr>
            <a:t>Technical Skills</a:t>
          </a:r>
        </a:p>
      </dgm:t>
    </dgm:pt>
    <dgm:pt modelId="{E26A031A-3D13-4DFF-9B0A-68A3F5E609B1}" type="parTrans" cxnId="{2E516773-7414-48DD-9BAC-C6A40661AAA7}">
      <dgm:prSet/>
      <dgm:spPr/>
      <dgm:t>
        <a:bodyPr/>
        <a:lstStyle/>
        <a:p>
          <a:endParaRPr lang="en-US" sz="3600">
            <a:latin typeface="Franklin Gothic Medium" panose="020B0603020102020204" pitchFamily="34" charset="0"/>
          </a:endParaRPr>
        </a:p>
      </dgm:t>
    </dgm:pt>
    <dgm:pt modelId="{6DAF59D4-CAB1-4711-AA5D-11BA604A21D3}" type="sibTrans" cxnId="{2E516773-7414-48DD-9BAC-C6A40661AAA7}">
      <dgm:prSet/>
      <dgm:spPr/>
      <dgm:t>
        <a:bodyPr/>
        <a:lstStyle/>
        <a:p>
          <a:endParaRPr lang="en-US" sz="3600">
            <a:latin typeface="Franklin Gothic Medium" panose="020B0603020102020204" pitchFamily="34" charset="0"/>
          </a:endParaRPr>
        </a:p>
      </dgm:t>
    </dgm:pt>
    <dgm:pt modelId="{042914AA-BDE9-4698-A52B-927BA2D0BA91}">
      <dgm:prSet phldrT="[Text]" custT="1"/>
      <dgm:spPr/>
      <dgm:t>
        <a:bodyPr/>
        <a:lstStyle/>
        <a:p>
          <a:r>
            <a:rPr lang="en-US" sz="4000">
              <a:latin typeface="Franklin Gothic Medium" panose="020B0603020102020204" pitchFamily="34" charset="0"/>
            </a:rPr>
            <a:t>Diverse Backgrounds</a:t>
          </a:r>
        </a:p>
      </dgm:t>
    </dgm:pt>
    <dgm:pt modelId="{0F67C2E2-B43D-4EA8-A575-D3AD1CD00F07}" type="parTrans" cxnId="{7CA508A0-0865-4BED-9616-1F8C0413A04B}">
      <dgm:prSet/>
      <dgm:spPr/>
      <dgm:t>
        <a:bodyPr/>
        <a:lstStyle/>
        <a:p>
          <a:endParaRPr lang="en-US" sz="3600">
            <a:latin typeface="Franklin Gothic Medium" panose="020B0603020102020204" pitchFamily="34" charset="0"/>
          </a:endParaRPr>
        </a:p>
      </dgm:t>
    </dgm:pt>
    <dgm:pt modelId="{59696E87-BCCE-4C1D-9374-93F3AA99DF47}" type="sibTrans" cxnId="{7CA508A0-0865-4BED-9616-1F8C0413A04B}">
      <dgm:prSet/>
      <dgm:spPr/>
      <dgm:t>
        <a:bodyPr/>
        <a:lstStyle/>
        <a:p>
          <a:endParaRPr lang="en-US" sz="3600">
            <a:latin typeface="Franklin Gothic Medium" panose="020B0603020102020204" pitchFamily="34" charset="0"/>
          </a:endParaRPr>
        </a:p>
      </dgm:t>
    </dgm:pt>
    <dgm:pt modelId="{7A0C0B83-E9DB-4AB8-A024-0B1280C10754}" type="pres">
      <dgm:prSet presAssocID="{A6B92676-50F6-4053-9919-EFAFA1B73777}" presName="linear" presStyleCnt="0">
        <dgm:presLayoutVars>
          <dgm:dir/>
          <dgm:resizeHandles val="exact"/>
        </dgm:presLayoutVars>
      </dgm:prSet>
      <dgm:spPr/>
    </dgm:pt>
    <dgm:pt modelId="{4E5C2247-B3DA-4B59-9591-384B4B0F0B0C}" type="pres">
      <dgm:prSet presAssocID="{4F6F92AB-D3E9-4CF5-ABC9-0138C6181927}" presName="comp" presStyleCnt="0"/>
      <dgm:spPr/>
    </dgm:pt>
    <dgm:pt modelId="{A5533902-CEBB-403D-A9D5-9E351D1B3501}" type="pres">
      <dgm:prSet presAssocID="{4F6F92AB-D3E9-4CF5-ABC9-0138C6181927}" presName="box" presStyleLbl="node1" presStyleIdx="0" presStyleCnt="7" custLinFactNeighborX="1201" custLinFactNeighborY="-7905"/>
      <dgm:spPr/>
    </dgm:pt>
    <dgm:pt modelId="{F2C583B2-3830-4528-97F1-C9B5ABA3BF77}" type="pres">
      <dgm:prSet presAssocID="{4F6F92AB-D3E9-4CF5-ABC9-0138C6181927}" presName="img"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t="-53000" b="-53000"/>
          </a:stretch>
        </a:blipFill>
      </dgm:spPr>
    </dgm:pt>
    <dgm:pt modelId="{217F301B-9768-42D5-84EB-E5B4DFDF6BEC}" type="pres">
      <dgm:prSet presAssocID="{4F6F92AB-D3E9-4CF5-ABC9-0138C6181927}" presName="text" presStyleLbl="node1" presStyleIdx="0" presStyleCnt="7">
        <dgm:presLayoutVars>
          <dgm:bulletEnabled val="1"/>
        </dgm:presLayoutVars>
      </dgm:prSet>
      <dgm:spPr/>
    </dgm:pt>
    <dgm:pt modelId="{E1C12AEB-E08B-4894-A976-18A958679482}" type="pres">
      <dgm:prSet presAssocID="{A0DF128C-0562-4D80-98B6-03095721E8F6}" presName="spacer" presStyleCnt="0"/>
      <dgm:spPr/>
    </dgm:pt>
    <dgm:pt modelId="{7B105BF6-75CF-4ADC-BF85-FEA248E89227}" type="pres">
      <dgm:prSet presAssocID="{8C227E19-78DE-454F-AFB6-CBD04E113F22}" presName="comp" presStyleCnt="0"/>
      <dgm:spPr/>
    </dgm:pt>
    <dgm:pt modelId="{C3A9849D-7E91-41FB-A22B-1A509BA3F015}" type="pres">
      <dgm:prSet presAssocID="{8C227E19-78DE-454F-AFB6-CBD04E113F22}" presName="box" presStyleLbl="node1" presStyleIdx="1" presStyleCnt="7"/>
      <dgm:spPr/>
    </dgm:pt>
    <dgm:pt modelId="{452D19C7-2BBA-4077-96CD-A0AB5B05672C}" type="pres">
      <dgm:prSet presAssocID="{8C227E19-78DE-454F-AFB6-CBD04E113F22}" presName="img"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dgm:spPr>
    </dgm:pt>
    <dgm:pt modelId="{8DA07807-0447-494F-BF17-CFAE829365BC}" type="pres">
      <dgm:prSet presAssocID="{8C227E19-78DE-454F-AFB6-CBD04E113F22}" presName="text" presStyleLbl="node1" presStyleIdx="1" presStyleCnt="7">
        <dgm:presLayoutVars>
          <dgm:bulletEnabled val="1"/>
        </dgm:presLayoutVars>
      </dgm:prSet>
      <dgm:spPr/>
    </dgm:pt>
    <dgm:pt modelId="{FDC4600D-8B86-407E-84D8-F27899B2FB24}" type="pres">
      <dgm:prSet presAssocID="{24114AC9-E832-49A1-A470-9724FC13569D}" presName="spacer" presStyleCnt="0"/>
      <dgm:spPr/>
    </dgm:pt>
    <dgm:pt modelId="{FD5F2FF8-35C9-45A3-9A86-B3ECEFD3EB47}" type="pres">
      <dgm:prSet presAssocID="{93A8ADD7-FD08-422B-902C-F62B6385E250}" presName="comp" presStyleCnt="0"/>
      <dgm:spPr/>
    </dgm:pt>
    <dgm:pt modelId="{798ABB94-143E-454C-A81B-6B714D522320}" type="pres">
      <dgm:prSet presAssocID="{93A8ADD7-FD08-422B-902C-F62B6385E250}" presName="box" presStyleLbl="node1" presStyleIdx="2" presStyleCnt="7"/>
      <dgm:spPr/>
    </dgm:pt>
    <dgm:pt modelId="{87D66A0E-44FB-4D5E-A9A9-2C5C6C6C3294}" type="pres">
      <dgm:prSet presAssocID="{93A8ADD7-FD08-422B-902C-F62B6385E250}" presName="img"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t="-36000" b="-36000"/>
          </a:stretch>
        </a:blipFill>
      </dgm:spPr>
    </dgm:pt>
    <dgm:pt modelId="{57ED3CDD-B802-4AD6-B219-9ED5FEA6EA6A}" type="pres">
      <dgm:prSet presAssocID="{93A8ADD7-FD08-422B-902C-F62B6385E250}" presName="text" presStyleLbl="node1" presStyleIdx="2" presStyleCnt="7">
        <dgm:presLayoutVars>
          <dgm:bulletEnabled val="1"/>
        </dgm:presLayoutVars>
      </dgm:prSet>
      <dgm:spPr/>
    </dgm:pt>
    <dgm:pt modelId="{D97217B5-F295-4E82-9582-AA8010C7443B}" type="pres">
      <dgm:prSet presAssocID="{0196E05A-639B-486E-8288-4AF112E01C54}" presName="spacer" presStyleCnt="0"/>
      <dgm:spPr/>
    </dgm:pt>
    <dgm:pt modelId="{29EAA377-9906-4BEE-B955-23FC55B8FD40}" type="pres">
      <dgm:prSet presAssocID="{042914AA-BDE9-4698-A52B-927BA2D0BA91}" presName="comp" presStyleCnt="0"/>
      <dgm:spPr/>
    </dgm:pt>
    <dgm:pt modelId="{C61F238F-190A-4B3B-9092-5F0E50634691}" type="pres">
      <dgm:prSet presAssocID="{042914AA-BDE9-4698-A52B-927BA2D0BA91}" presName="box" presStyleLbl="node1" presStyleIdx="3" presStyleCnt="7"/>
      <dgm:spPr/>
    </dgm:pt>
    <dgm:pt modelId="{FC0995DA-5BCB-4521-BFFF-8E49EE86533C}" type="pres">
      <dgm:prSet presAssocID="{042914AA-BDE9-4698-A52B-927BA2D0BA91}" presName="img" presStyleLbl="fgImgPlace1" presStyleIdx="3" presStyleCnt="7" custScaleY="101253" custLinFactNeighborY="1768"/>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2000" b="-32000"/>
          </a:stretch>
        </a:blipFill>
      </dgm:spPr>
    </dgm:pt>
    <dgm:pt modelId="{F594BE5F-94F7-4336-ABD8-8737F212B3D4}" type="pres">
      <dgm:prSet presAssocID="{042914AA-BDE9-4698-A52B-927BA2D0BA91}" presName="text" presStyleLbl="node1" presStyleIdx="3" presStyleCnt="7">
        <dgm:presLayoutVars>
          <dgm:bulletEnabled val="1"/>
        </dgm:presLayoutVars>
      </dgm:prSet>
      <dgm:spPr/>
    </dgm:pt>
    <dgm:pt modelId="{F3458EDE-E12C-4342-85A1-1AEC966B1B83}" type="pres">
      <dgm:prSet presAssocID="{59696E87-BCCE-4C1D-9374-93F3AA99DF47}" presName="spacer" presStyleCnt="0"/>
      <dgm:spPr/>
    </dgm:pt>
    <dgm:pt modelId="{91561C91-40C9-42DF-9B17-5E75A75F456C}" type="pres">
      <dgm:prSet presAssocID="{91828585-1635-4A50-825C-502C665F953A}" presName="comp" presStyleCnt="0"/>
      <dgm:spPr/>
    </dgm:pt>
    <dgm:pt modelId="{4E353FE0-9A84-4821-AA16-754289EDD78E}" type="pres">
      <dgm:prSet presAssocID="{91828585-1635-4A50-825C-502C665F953A}" presName="box" presStyleLbl="node1" presStyleIdx="4" presStyleCnt="7"/>
      <dgm:spPr/>
    </dgm:pt>
    <dgm:pt modelId="{D92A1385-B0B9-437F-9CDA-7B2C06650F89}" type="pres">
      <dgm:prSet presAssocID="{91828585-1635-4A50-825C-502C665F953A}" presName="img" presStyleLbl="fgImgPlac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61000" b="-61000"/>
          </a:stretch>
        </a:blipFill>
      </dgm:spPr>
    </dgm:pt>
    <dgm:pt modelId="{35481996-C1C8-4D9C-B271-62A297EE98DE}" type="pres">
      <dgm:prSet presAssocID="{91828585-1635-4A50-825C-502C665F953A}" presName="text" presStyleLbl="node1" presStyleIdx="4" presStyleCnt="7">
        <dgm:presLayoutVars>
          <dgm:bulletEnabled val="1"/>
        </dgm:presLayoutVars>
      </dgm:prSet>
      <dgm:spPr/>
    </dgm:pt>
    <dgm:pt modelId="{6928F400-1BE6-48C9-819C-7E3041136717}" type="pres">
      <dgm:prSet presAssocID="{6D58B7A8-D50B-479F-85AC-5EEB5828D5DA}" presName="spacer" presStyleCnt="0"/>
      <dgm:spPr/>
    </dgm:pt>
    <dgm:pt modelId="{A6A0651B-E3D9-4075-BC0D-918BDE84901E}" type="pres">
      <dgm:prSet presAssocID="{3647A1FE-DEC5-42DA-BB30-4A9872A31DE8}" presName="comp" presStyleCnt="0"/>
      <dgm:spPr/>
    </dgm:pt>
    <dgm:pt modelId="{E31AF7D7-643D-41B0-A209-945C95F08F27}" type="pres">
      <dgm:prSet presAssocID="{3647A1FE-DEC5-42DA-BB30-4A9872A31DE8}" presName="box" presStyleLbl="node1" presStyleIdx="5" presStyleCnt="7"/>
      <dgm:spPr/>
    </dgm:pt>
    <dgm:pt modelId="{09AD6C3A-695B-48E6-840B-CC2329E094E2}" type="pres">
      <dgm:prSet presAssocID="{3647A1FE-DEC5-42DA-BB30-4A9872A31DE8}" presName="img"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34000" b="-34000"/>
          </a:stretch>
        </a:blipFill>
      </dgm:spPr>
    </dgm:pt>
    <dgm:pt modelId="{E5DA081E-CBDC-4B7E-9A1F-EF8EBB284D18}" type="pres">
      <dgm:prSet presAssocID="{3647A1FE-DEC5-42DA-BB30-4A9872A31DE8}" presName="text" presStyleLbl="node1" presStyleIdx="5" presStyleCnt="7">
        <dgm:presLayoutVars>
          <dgm:bulletEnabled val="1"/>
        </dgm:presLayoutVars>
      </dgm:prSet>
      <dgm:spPr/>
    </dgm:pt>
    <dgm:pt modelId="{EC7EE46E-A213-4687-9A29-2E14206A5F85}" type="pres">
      <dgm:prSet presAssocID="{93499B62-A441-4741-A841-9995865CF232}" presName="spacer" presStyleCnt="0"/>
      <dgm:spPr/>
    </dgm:pt>
    <dgm:pt modelId="{20827C13-372C-44E0-B6F9-E28DE10BE30B}" type="pres">
      <dgm:prSet presAssocID="{6EA56771-B22B-46FF-9305-15C64CB9C8E0}" presName="comp" presStyleCnt="0"/>
      <dgm:spPr/>
    </dgm:pt>
    <dgm:pt modelId="{5B4EF557-E600-41EC-BA28-46174C494AE0}" type="pres">
      <dgm:prSet presAssocID="{6EA56771-B22B-46FF-9305-15C64CB9C8E0}" presName="box" presStyleLbl="node1" presStyleIdx="6" presStyleCnt="7"/>
      <dgm:spPr/>
    </dgm:pt>
    <dgm:pt modelId="{B072B7B6-2861-4D04-81AC-703A08BD8BF5}" type="pres">
      <dgm:prSet presAssocID="{6EA56771-B22B-46FF-9305-15C64CB9C8E0}" presName="img" presStyleLbl="fgImgPlace1" presStyleIdx="6" presStyleCnt="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t="-74000" b="-74000"/>
          </a:stretch>
        </a:blipFill>
      </dgm:spPr>
      <dgm:extLst>
        <a:ext uri="{E40237B7-FDA0-4F09-8148-C483321AD2D9}">
          <dgm14:cNvPr xmlns:dgm14="http://schemas.microsoft.com/office/drawing/2010/diagram" id="0" name="" descr="Digital financial graphs"/>
        </a:ext>
      </dgm:extLst>
    </dgm:pt>
    <dgm:pt modelId="{0D474414-C172-4754-8CEC-26F4C6B8D2BB}" type="pres">
      <dgm:prSet presAssocID="{6EA56771-B22B-46FF-9305-15C64CB9C8E0}" presName="text" presStyleLbl="node1" presStyleIdx="6" presStyleCnt="7">
        <dgm:presLayoutVars>
          <dgm:bulletEnabled val="1"/>
        </dgm:presLayoutVars>
      </dgm:prSet>
      <dgm:spPr/>
    </dgm:pt>
  </dgm:ptLst>
  <dgm:cxnLst>
    <dgm:cxn modelId="{A482E01E-A1D0-4340-9106-FED687AF82D6}" type="presOf" srcId="{93A8ADD7-FD08-422B-902C-F62B6385E250}" destId="{57ED3CDD-B802-4AD6-B219-9ED5FEA6EA6A}" srcOrd="1" destOrd="0" presId="urn:microsoft.com/office/officeart/2005/8/layout/vList4"/>
    <dgm:cxn modelId="{E3A5AC33-59E4-4E6A-A86B-53AFE65ED4F8}" type="presOf" srcId="{042914AA-BDE9-4698-A52B-927BA2D0BA91}" destId="{F594BE5F-94F7-4336-ABD8-8737F212B3D4}" srcOrd="1" destOrd="0" presId="urn:microsoft.com/office/officeart/2005/8/layout/vList4"/>
    <dgm:cxn modelId="{B5BDAF3D-F8F2-41E6-B673-D731BE85AEC8}" type="presOf" srcId="{3647A1FE-DEC5-42DA-BB30-4A9872A31DE8}" destId="{E31AF7D7-643D-41B0-A209-945C95F08F27}" srcOrd="0" destOrd="0" presId="urn:microsoft.com/office/officeart/2005/8/layout/vList4"/>
    <dgm:cxn modelId="{0284A13E-37C8-46FE-BC66-852AEE93B448}" type="presOf" srcId="{91828585-1635-4A50-825C-502C665F953A}" destId="{35481996-C1C8-4D9C-B271-62A297EE98DE}" srcOrd="1" destOrd="0" presId="urn:microsoft.com/office/officeart/2005/8/layout/vList4"/>
    <dgm:cxn modelId="{D1D3025C-BB04-487F-ADC8-E6CE9BA46391}" type="presOf" srcId="{93A8ADD7-FD08-422B-902C-F62B6385E250}" destId="{798ABB94-143E-454C-A81B-6B714D522320}" srcOrd="0" destOrd="0" presId="urn:microsoft.com/office/officeart/2005/8/layout/vList4"/>
    <dgm:cxn modelId="{5324D645-FE2F-4208-9643-909A75559857}" type="presOf" srcId="{8C227E19-78DE-454F-AFB6-CBD04E113F22}" destId="{8DA07807-0447-494F-BF17-CFAE829365BC}" srcOrd="1" destOrd="0" presId="urn:microsoft.com/office/officeart/2005/8/layout/vList4"/>
    <dgm:cxn modelId="{C7CB054D-6432-40CA-9CDE-E58D522D6C25}" type="presOf" srcId="{6EA56771-B22B-46FF-9305-15C64CB9C8E0}" destId="{5B4EF557-E600-41EC-BA28-46174C494AE0}" srcOrd="0" destOrd="0" presId="urn:microsoft.com/office/officeart/2005/8/layout/vList4"/>
    <dgm:cxn modelId="{78848871-BE74-4A7A-8F7C-DBA5099C47A8}" srcId="{A6B92676-50F6-4053-9919-EFAFA1B73777}" destId="{91828585-1635-4A50-825C-502C665F953A}" srcOrd="4" destOrd="0" parTransId="{BF64DAF5-DFDF-424B-8466-7B29BA45856A}" sibTransId="{6D58B7A8-D50B-479F-85AC-5EEB5828D5DA}"/>
    <dgm:cxn modelId="{2E516773-7414-48DD-9BAC-C6A40661AAA7}" srcId="{A6B92676-50F6-4053-9919-EFAFA1B73777}" destId="{6EA56771-B22B-46FF-9305-15C64CB9C8E0}" srcOrd="6" destOrd="0" parTransId="{E26A031A-3D13-4DFF-9B0A-68A3F5E609B1}" sibTransId="{6DAF59D4-CAB1-4711-AA5D-11BA604A21D3}"/>
    <dgm:cxn modelId="{42102157-0C66-449A-8E3A-50FD40E718DF}" type="presOf" srcId="{A6B92676-50F6-4053-9919-EFAFA1B73777}" destId="{7A0C0B83-E9DB-4AB8-A024-0B1280C10754}" srcOrd="0" destOrd="0" presId="urn:microsoft.com/office/officeart/2005/8/layout/vList4"/>
    <dgm:cxn modelId="{926FB983-AFCA-420E-8FEC-97097DDDB34B}" srcId="{A6B92676-50F6-4053-9919-EFAFA1B73777}" destId="{3647A1FE-DEC5-42DA-BB30-4A9872A31DE8}" srcOrd="5" destOrd="0" parTransId="{82A8ECB4-3709-4EE2-A7A5-69E41209A6FD}" sibTransId="{93499B62-A441-4741-A841-9995865CF232}"/>
    <dgm:cxn modelId="{81B1D78F-F1E3-47F7-85B5-AC622F7ABAD6}" type="presOf" srcId="{3647A1FE-DEC5-42DA-BB30-4A9872A31DE8}" destId="{E5DA081E-CBDC-4B7E-9A1F-EF8EBB284D18}" srcOrd="1" destOrd="0" presId="urn:microsoft.com/office/officeart/2005/8/layout/vList4"/>
    <dgm:cxn modelId="{B290269C-5A3F-4456-9873-24DD1C8EED7F}" type="presOf" srcId="{91828585-1635-4A50-825C-502C665F953A}" destId="{4E353FE0-9A84-4821-AA16-754289EDD78E}" srcOrd="0" destOrd="0" presId="urn:microsoft.com/office/officeart/2005/8/layout/vList4"/>
    <dgm:cxn modelId="{A4BB6C9D-61AD-42BC-A8D1-2DABBA5ECEA3}" srcId="{A6B92676-50F6-4053-9919-EFAFA1B73777}" destId="{93A8ADD7-FD08-422B-902C-F62B6385E250}" srcOrd="2" destOrd="0" parTransId="{63AB31D1-5EA3-4A88-AD6E-8811E38CB0C0}" sibTransId="{0196E05A-639B-486E-8288-4AF112E01C54}"/>
    <dgm:cxn modelId="{7CA508A0-0865-4BED-9616-1F8C0413A04B}" srcId="{A6B92676-50F6-4053-9919-EFAFA1B73777}" destId="{042914AA-BDE9-4698-A52B-927BA2D0BA91}" srcOrd="3" destOrd="0" parTransId="{0F67C2E2-B43D-4EA8-A575-D3AD1CD00F07}" sibTransId="{59696E87-BCCE-4C1D-9374-93F3AA99DF47}"/>
    <dgm:cxn modelId="{353169AF-E2EB-414B-90FC-8E16B9AB5BE4}" type="presOf" srcId="{8C227E19-78DE-454F-AFB6-CBD04E113F22}" destId="{C3A9849D-7E91-41FB-A22B-1A509BA3F015}" srcOrd="0" destOrd="0" presId="urn:microsoft.com/office/officeart/2005/8/layout/vList4"/>
    <dgm:cxn modelId="{FE423ABC-E99E-4D84-B7DA-E5C3397D3EB5}" srcId="{A6B92676-50F6-4053-9919-EFAFA1B73777}" destId="{4F6F92AB-D3E9-4CF5-ABC9-0138C6181927}" srcOrd="0" destOrd="0" parTransId="{6D77E09F-A64E-4AA1-AFE0-3B4C3148F888}" sibTransId="{A0DF128C-0562-4D80-98B6-03095721E8F6}"/>
    <dgm:cxn modelId="{8CEDD2D2-EA1F-40B4-A432-BC296426239F}" type="presOf" srcId="{042914AA-BDE9-4698-A52B-927BA2D0BA91}" destId="{C61F238F-190A-4B3B-9092-5F0E50634691}" srcOrd="0" destOrd="0" presId="urn:microsoft.com/office/officeart/2005/8/layout/vList4"/>
    <dgm:cxn modelId="{6F3616DA-4EAD-42CB-B764-81A19E0A7551}" type="presOf" srcId="{6EA56771-B22B-46FF-9305-15C64CB9C8E0}" destId="{0D474414-C172-4754-8CEC-26F4C6B8D2BB}" srcOrd="1" destOrd="0" presId="urn:microsoft.com/office/officeart/2005/8/layout/vList4"/>
    <dgm:cxn modelId="{6385FADD-BFAE-4381-B033-2EE7D4F3240F}" type="presOf" srcId="{4F6F92AB-D3E9-4CF5-ABC9-0138C6181927}" destId="{217F301B-9768-42D5-84EB-E5B4DFDF6BEC}" srcOrd="1" destOrd="0" presId="urn:microsoft.com/office/officeart/2005/8/layout/vList4"/>
    <dgm:cxn modelId="{4FFBDFEB-F2FD-40FF-86AF-17045785DC98}" srcId="{A6B92676-50F6-4053-9919-EFAFA1B73777}" destId="{8C227E19-78DE-454F-AFB6-CBD04E113F22}" srcOrd="1" destOrd="0" parTransId="{0359A844-F262-4624-A4DB-F7B4AC84E596}" sibTransId="{24114AC9-E832-49A1-A470-9724FC13569D}"/>
    <dgm:cxn modelId="{ADFE2FF3-F39C-4010-9086-0DE60A797773}" type="presOf" srcId="{4F6F92AB-D3E9-4CF5-ABC9-0138C6181927}" destId="{A5533902-CEBB-403D-A9D5-9E351D1B3501}" srcOrd="0" destOrd="0" presId="urn:microsoft.com/office/officeart/2005/8/layout/vList4"/>
    <dgm:cxn modelId="{320914D2-1AD8-4015-BFBE-9102B31255F3}" type="presParOf" srcId="{7A0C0B83-E9DB-4AB8-A024-0B1280C10754}" destId="{4E5C2247-B3DA-4B59-9591-384B4B0F0B0C}" srcOrd="0" destOrd="0" presId="urn:microsoft.com/office/officeart/2005/8/layout/vList4"/>
    <dgm:cxn modelId="{2809920F-7A45-4FF4-99B7-65A5C2B4D308}" type="presParOf" srcId="{4E5C2247-B3DA-4B59-9591-384B4B0F0B0C}" destId="{A5533902-CEBB-403D-A9D5-9E351D1B3501}" srcOrd="0" destOrd="0" presId="urn:microsoft.com/office/officeart/2005/8/layout/vList4"/>
    <dgm:cxn modelId="{028A26C0-B6DF-4859-8EA0-22BA46C0C54B}" type="presParOf" srcId="{4E5C2247-B3DA-4B59-9591-384B4B0F0B0C}" destId="{F2C583B2-3830-4528-97F1-C9B5ABA3BF77}" srcOrd="1" destOrd="0" presId="urn:microsoft.com/office/officeart/2005/8/layout/vList4"/>
    <dgm:cxn modelId="{58BCFB43-AAA5-4D53-AA3A-54DB492E00AA}" type="presParOf" srcId="{4E5C2247-B3DA-4B59-9591-384B4B0F0B0C}" destId="{217F301B-9768-42D5-84EB-E5B4DFDF6BEC}" srcOrd="2" destOrd="0" presId="urn:microsoft.com/office/officeart/2005/8/layout/vList4"/>
    <dgm:cxn modelId="{AA2FFA06-13A2-423F-9894-5813FC064A4A}" type="presParOf" srcId="{7A0C0B83-E9DB-4AB8-A024-0B1280C10754}" destId="{E1C12AEB-E08B-4894-A976-18A958679482}" srcOrd="1" destOrd="0" presId="urn:microsoft.com/office/officeart/2005/8/layout/vList4"/>
    <dgm:cxn modelId="{E2A64424-95B4-47AA-9004-65E844721E13}" type="presParOf" srcId="{7A0C0B83-E9DB-4AB8-A024-0B1280C10754}" destId="{7B105BF6-75CF-4ADC-BF85-FEA248E89227}" srcOrd="2" destOrd="0" presId="urn:microsoft.com/office/officeart/2005/8/layout/vList4"/>
    <dgm:cxn modelId="{F886F15A-DA1C-4739-9605-1D36F28C7622}" type="presParOf" srcId="{7B105BF6-75CF-4ADC-BF85-FEA248E89227}" destId="{C3A9849D-7E91-41FB-A22B-1A509BA3F015}" srcOrd="0" destOrd="0" presId="urn:microsoft.com/office/officeart/2005/8/layout/vList4"/>
    <dgm:cxn modelId="{C42686DF-3F14-4539-AC6E-1181CA352DAE}" type="presParOf" srcId="{7B105BF6-75CF-4ADC-BF85-FEA248E89227}" destId="{452D19C7-2BBA-4077-96CD-A0AB5B05672C}" srcOrd="1" destOrd="0" presId="urn:microsoft.com/office/officeart/2005/8/layout/vList4"/>
    <dgm:cxn modelId="{AE65579A-FE1F-4872-8FAC-EA999437B02E}" type="presParOf" srcId="{7B105BF6-75CF-4ADC-BF85-FEA248E89227}" destId="{8DA07807-0447-494F-BF17-CFAE829365BC}" srcOrd="2" destOrd="0" presId="urn:microsoft.com/office/officeart/2005/8/layout/vList4"/>
    <dgm:cxn modelId="{F340FA34-6822-435C-8423-A73CF63CCEB0}" type="presParOf" srcId="{7A0C0B83-E9DB-4AB8-A024-0B1280C10754}" destId="{FDC4600D-8B86-407E-84D8-F27899B2FB24}" srcOrd="3" destOrd="0" presId="urn:microsoft.com/office/officeart/2005/8/layout/vList4"/>
    <dgm:cxn modelId="{D484A6FF-2F39-4C00-9D34-D13BEC95DE12}" type="presParOf" srcId="{7A0C0B83-E9DB-4AB8-A024-0B1280C10754}" destId="{FD5F2FF8-35C9-45A3-9A86-B3ECEFD3EB47}" srcOrd="4" destOrd="0" presId="urn:microsoft.com/office/officeart/2005/8/layout/vList4"/>
    <dgm:cxn modelId="{3BE4B0DC-E615-4059-A84A-E972AB3477B2}" type="presParOf" srcId="{FD5F2FF8-35C9-45A3-9A86-B3ECEFD3EB47}" destId="{798ABB94-143E-454C-A81B-6B714D522320}" srcOrd="0" destOrd="0" presId="urn:microsoft.com/office/officeart/2005/8/layout/vList4"/>
    <dgm:cxn modelId="{296C1C81-AEB6-4A71-93A6-ED13ED021A26}" type="presParOf" srcId="{FD5F2FF8-35C9-45A3-9A86-B3ECEFD3EB47}" destId="{87D66A0E-44FB-4D5E-A9A9-2C5C6C6C3294}" srcOrd="1" destOrd="0" presId="urn:microsoft.com/office/officeart/2005/8/layout/vList4"/>
    <dgm:cxn modelId="{31C0543D-CEE6-4F8B-87E6-639E7313520E}" type="presParOf" srcId="{FD5F2FF8-35C9-45A3-9A86-B3ECEFD3EB47}" destId="{57ED3CDD-B802-4AD6-B219-9ED5FEA6EA6A}" srcOrd="2" destOrd="0" presId="urn:microsoft.com/office/officeart/2005/8/layout/vList4"/>
    <dgm:cxn modelId="{C9CF6C15-76BA-43FC-BC99-9318240FB7BC}" type="presParOf" srcId="{7A0C0B83-E9DB-4AB8-A024-0B1280C10754}" destId="{D97217B5-F295-4E82-9582-AA8010C7443B}" srcOrd="5" destOrd="0" presId="urn:microsoft.com/office/officeart/2005/8/layout/vList4"/>
    <dgm:cxn modelId="{8A87AFA0-ADB2-46D8-8266-35B1283C136D}" type="presParOf" srcId="{7A0C0B83-E9DB-4AB8-A024-0B1280C10754}" destId="{29EAA377-9906-4BEE-B955-23FC55B8FD40}" srcOrd="6" destOrd="0" presId="urn:microsoft.com/office/officeart/2005/8/layout/vList4"/>
    <dgm:cxn modelId="{4A669E56-EC92-4348-98AC-41E72E27C61D}" type="presParOf" srcId="{29EAA377-9906-4BEE-B955-23FC55B8FD40}" destId="{C61F238F-190A-4B3B-9092-5F0E50634691}" srcOrd="0" destOrd="0" presId="urn:microsoft.com/office/officeart/2005/8/layout/vList4"/>
    <dgm:cxn modelId="{9FDB10C4-A951-4733-A013-40581CEF4DA3}" type="presParOf" srcId="{29EAA377-9906-4BEE-B955-23FC55B8FD40}" destId="{FC0995DA-5BCB-4521-BFFF-8E49EE86533C}" srcOrd="1" destOrd="0" presId="urn:microsoft.com/office/officeart/2005/8/layout/vList4"/>
    <dgm:cxn modelId="{67F6BF8E-C104-46E8-A3FE-AB16E59A6AF0}" type="presParOf" srcId="{29EAA377-9906-4BEE-B955-23FC55B8FD40}" destId="{F594BE5F-94F7-4336-ABD8-8737F212B3D4}" srcOrd="2" destOrd="0" presId="urn:microsoft.com/office/officeart/2005/8/layout/vList4"/>
    <dgm:cxn modelId="{277C01F9-67E2-4D49-836A-01FD95CED9BD}" type="presParOf" srcId="{7A0C0B83-E9DB-4AB8-A024-0B1280C10754}" destId="{F3458EDE-E12C-4342-85A1-1AEC966B1B83}" srcOrd="7" destOrd="0" presId="urn:microsoft.com/office/officeart/2005/8/layout/vList4"/>
    <dgm:cxn modelId="{4B8D7E79-CBA8-4785-9898-0B6C6575D4F6}" type="presParOf" srcId="{7A0C0B83-E9DB-4AB8-A024-0B1280C10754}" destId="{91561C91-40C9-42DF-9B17-5E75A75F456C}" srcOrd="8" destOrd="0" presId="urn:microsoft.com/office/officeart/2005/8/layout/vList4"/>
    <dgm:cxn modelId="{73C50008-8F23-4AC8-A6A6-EC466BF8C2D5}" type="presParOf" srcId="{91561C91-40C9-42DF-9B17-5E75A75F456C}" destId="{4E353FE0-9A84-4821-AA16-754289EDD78E}" srcOrd="0" destOrd="0" presId="urn:microsoft.com/office/officeart/2005/8/layout/vList4"/>
    <dgm:cxn modelId="{8879F92F-B802-4926-B893-692D9CB74635}" type="presParOf" srcId="{91561C91-40C9-42DF-9B17-5E75A75F456C}" destId="{D92A1385-B0B9-437F-9CDA-7B2C06650F89}" srcOrd="1" destOrd="0" presId="urn:microsoft.com/office/officeart/2005/8/layout/vList4"/>
    <dgm:cxn modelId="{AC2F91D3-4064-4535-9354-34FEEA66623A}" type="presParOf" srcId="{91561C91-40C9-42DF-9B17-5E75A75F456C}" destId="{35481996-C1C8-4D9C-B271-62A297EE98DE}" srcOrd="2" destOrd="0" presId="urn:microsoft.com/office/officeart/2005/8/layout/vList4"/>
    <dgm:cxn modelId="{37B79556-E0D4-45DA-87EB-616D4F23A6C9}" type="presParOf" srcId="{7A0C0B83-E9DB-4AB8-A024-0B1280C10754}" destId="{6928F400-1BE6-48C9-819C-7E3041136717}" srcOrd="9" destOrd="0" presId="urn:microsoft.com/office/officeart/2005/8/layout/vList4"/>
    <dgm:cxn modelId="{087FF3EA-00D5-4430-9691-2D2E9D97FF8C}" type="presParOf" srcId="{7A0C0B83-E9DB-4AB8-A024-0B1280C10754}" destId="{A6A0651B-E3D9-4075-BC0D-918BDE84901E}" srcOrd="10" destOrd="0" presId="urn:microsoft.com/office/officeart/2005/8/layout/vList4"/>
    <dgm:cxn modelId="{A579DD28-90C8-4E30-960A-00055F18D365}" type="presParOf" srcId="{A6A0651B-E3D9-4075-BC0D-918BDE84901E}" destId="{E31AF7D7-643D-41B0-A209-945C95F08F27}" srcOrd="0" destOrd="0" presId="urn:microsoft.com/office/officeart/2005/8/layout/vList4"/>
    <dgm:cxn modelId="{099BD8E3-94DE-43ED-BC8B-D26748CB81F8}" type="presParOf" srcId="{A6A0651B-E3D9-4075-BC0D-918BDE84901E}" destId="{09AD6C3A-695B-48E6-840B-CC2329E094E2}" srcOrd="1" destOrd="0" presId="urn:microsoft.com/office/officeart/2005/8/layout/vList4"/>
    <dgm:cxn modelId="{C52D5D19-57ED-4F44-A118-E5C7162B0CF7}" type="presParOf" srcId="{A6A0651B-E3D9-4075-BC0D-918BDE84901E}" destId="{E5DA081E-CBDC-4B7E-9A1F-EF8EBB284D18}" srcOrd="2" destOrd="0" presId="urn:microsoft.com/office/officeart/2005/8/layout/vList4"/>
    <dgm:cxn modelId="{823BE3E5-BE5F-42C0-83F1-03FD8AF2EE5C}" type="presParOf" srcId="{7A0C0B83-E9DB-4AB8-A024-0B1280C10754}" destId="{EC7EE46E-A213-4687-9A29-2E14206A5F85}" srcOrd="11" destOrd="0" presId="urn:microsoft.com/office/officeart/2005/8/layout/vList4"/>
    <dgm:cxn modelId="{80B7DFB5-0E4B-4098-9806-94DF9D019D91}" type="presParOf" srcId="{7A0C0B83-E9DB-4AB8-A024-0B1280C10754}" destId="{20827C13-372C-44E0-B6F9-E28DE10BE30B}" srcOrd="12" destOrd="0" presId="urn:microsoft.com/office/officeart/2005/8/layout/vList4"/>
    <dgm:cxn modelId="{37AFF3B0-152C-47B6-AB90-BE98A96BB521}" type="presParOf" srcId="{20827C13-372C-44E0-B6F9-E28DE10BE30B}" destId="{5B4EF557-E600-41EC-BA28-46174C494AE0}" srcOrd="0" destOrd="0" presId="urn:microsoft.com/office/officeart/2005/8/layout/vList4"/>
    <dgm:cxn modelId="{2B0D4783-36E2-4459-93E5-AD5A7AFEA5B4}" type="presParOf" srcId="{20827C13-372C-44E0-B6F9-E28DE10BE30B}" destId="{B072B7B6-2861-4D04-81AC-703A08BD8BF5}" srcOrd="1" destOrd="0" presId="urn:microsoft.com/office/officeart/2005/8/layout/vList4"/>
    <dgm:cxn modelId="{0929F31C-6581-4ACC-9A0B-C5E5D55806B3}" type="presParOf" srcId="{20827C13-372C-44E0-B6F9-E28DE10BE30B}" destId="{0D474414-C172-4754-8CEC-26F4C6B8D2B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5B30EB9-249C-4BF2-9F6A-DFF70396471E}" type="doc">
      <dgm:prSet loTypeId="urn:microsoft.com/office/officeart/2005/8/layout/vList5" loCatId="list" qsTypeId="urn:microsoft.com/office/officeart/2005/8/quickstyle/3d1" qsCatId="3D" csTypeId="urn:microsoft.com/office/officeart/2005/8/colors/accent0_3" csCatId="mainScheme" phldr="1"/>
      <dgm:spPr/>
      <dgm:t>
        <a:bodyPr/>
        <a:lstStyle/>
        <a:p>
          <a:endParaRPr lang="en-US"/>
        </a:p>
      </dgm:t>
    </dgm:pt>
    <dgm:pt modelId="{49877080-65ED-4CED-8103-0D8F40401F3A}">
      <dgm:prSet custT="1"/>
      <dgm:spPr/>
      <dgm:t>
        <a:bodyPr/>
        <a:lstStyle/>
        <a:p>
          <a:r>
            <a:rPr lang="en-US" sz="3600" b="1">
              <a:latin typeface="Franklin Gothic Book" panose="020B0503020102020204" pitchFamily="34" charset="0"/>
            </a:rPr>
            <a:t>Some of Our Nation’s Best and Brightest </a:t>
          </a:r>
          <a:r>
            <a:rPr lang="en-US" sz="3600" b="1" u="sng">
              <a:latin typeface="Franklin Gothic Book" panose="020B0503020102020204" pitchFamily="34" charset="0"/>
            </a:rPr>
            <a:t>Choose</a:t>
          </a:r>
          <a:r>
            <a:rPr lang="en-US" sz="3600" b="1">
              <a:latin typeface="Franklin Gothic Book" panose="020B0503020102020204" pitchFamily="34" charset="0"/>
            </a:rPr>
            <a:t> to Serve</a:t>
          </a:r>
          <a:endParaRPr lang="en-US" sz="3600">
            <a:latin typeface="Franklin Gothic Book" panose="020B0503020102020204" pitchFamily="34" charset="0"/>
          </a:endParaRPr>
        </a:p>
      </dgm:t>
    </dgm:pt>
    <dgm:pt modelId="{5CCFF18E-9B6B-4318-922A-D208A0B7BFEF}" type="parTrans" cxnId="{E224F66E-CBB8-4959-B335-5AEFC251C3E4}">
      <dgm:prSet/>
      <dgm:spPr/>
      <dgm:t>
        <a:bodyPr/>
        <a:lstStyle/>
        <a:p>
          <a:endParaRPr lang="en-US" sz="1600">
            <a:latin typeface="Franklin Gothic Book" panose="020B0503020102020204" pitchFamily="34" charset="0"/>
          </a:endParaRPr>
        </a:p>
      </dgm:t>
    </dgm:pt>
    <dgm:pt modelId="{6D36B34B-5979-4FCE-B818-0664B13139DB}" type="sibTrans" cxnId="{E224F66E-CBB8-4959-B335-5AEFC251C3E4}">
      <dgm:prSet/>
      <dgm:spPr/>
      <dgm:t>
        <a:bodyPr/>
        <a:lstStyle/>
        <a:p>
          <a:endParaRPr lang="en-US" sz="1600">
            <a:latin typeface="Franklin Gothic Book" panose="020B0503020102020204" pitchFamily="34" charset="0"/>
          </a:endParaRPr>
        </a:p>
      </dgm:t>
    </dgm:pt>
    <dgm:pt modelId="{E797B680-96E0-4268-9818-C573FA80642F}">
      <dgm:prSet custT="1"/>
      <dgm:spPr/>
      <dgm:t>
        <a:bodyPr/>
        <a:lstStyle/>
        <a:p>
          <a:pPr rtl="0"/>
          <a:r>
            <a:rPr lang="en-US" sz="1600" b="0" i="0" baseline="0">
              <a:latin typeface="Franklin Gothic Book" panose="020B0503020102020204" pitchFamily="34" charset="0"/>
            </a:rPr>
            <a:t>Veterans and their families</a:t>
          </a:r>
          <a:r>
            <a:rPr lang="en-US" sz="1600">
              <a:latin typeface="Franklin Gothic Book" panose="020B0503020102020204" pitchFamily="34" charset="0"/>
            </a:rPr>
            <a:t> have a </a:t>
          </a:r>
          <a:r>
            <a:rPr lang="en-US" sz="1600" b="1" i="0" baseline="0">
              <a:latin typeface="Franklin Gothic Book" panose="020B0503020102020204" pitchFamily="34" charset="0"/>
            </a:rPr>
            <a:t>higher standard of living than non-veterans over the past 40 years </a:t>
          </a:r>
          <a:r>
            <a:rPr lang="en-US" sz="1600" b="0" i="0" baseline="0">
              <a:latin typeface="Franklin Gothic Book" panose="020B0503020102020204" pitchFamily="34" charset="0"/>
            </a:rPr>
            <a:t>- 17% in 2019. (*Pew Research Center) </a:t>
          </a:r>
          <a:br>
            <a:rPr lang="en-US">
              <a:latin typeface="Franklin Gothic Book" panose="020B0503020102020204" pitchFamily="34" charset="0"/>
            </a:rPr>
          </a:br>
          <a:br>
            <a:rPr lang="en-US">
              <a:latin typeface="Franklin Gothic Book" panose="020B0503020102020204" pitchFamily="34" charset="0"/>
            </a:rPr>
          </a:br>
          <a:r>
            <a:rPr lang="en-US">
              <a:latin typeface="Franklin Gothic Book" panose="020B0503020102020204" pitchFamily="34" charset="0"/>
            </a:rPr>
            <a:t>Additional Research: Syracuse University’s Institute for Veterans and Military Families (IVMF) </a:t>
          </a:r>
          <a:r>
            <a:rPr lang="en-US" u="sng">
              <a:latin typeface="Franklin Gothic Book" panose="020B0503020102020204" pitchFamily="34" charset="0"/>
              <a:hlinkClick xmlns:r="http://schemas.openxmlformats.org/officeDocument/2006/relationships" r:id="rId1"/>
            </a:rPr>
            <a:t>The Business Case for Hiring A Veteran: Beyond the Clichés</a:t>
          </a:r>
          <a:endParaRPr lang="en-US" sz="1600">
            <a:latin typeface="Franklin Gothic Book" panose="020B0503020102020204" pitchFamily="34" charset="0"/>
          </a:endParaRPr>
        </a:p>
      </dgm:t>
    </dgm:pt>
    <dgm:pt modelId="{E6F70FA1-14F1-4196-8003-3BE1B474E666}" type="parTrans" cxnId="{909BD73D-3609-4D73-B853-00463321DCC6}">
      <dgm:prSet/>
      <dgm:spPr/>
      <dgm:t>
        <a:bodyPr/>
        <a:lstStyle/>
        <a:p>
          <a:endParaRPr lang="en-US" sz="1600">
            <a:latin typeface="Franklin Gothic Book" panose="020B0503020102020204" pitchFamily="34" charset="0"/>
          </a:endParaRPr>
        </a:p>
      </dgm:t>
    </dgm:pt>
    <dgm:pt modelId="{119EBDED-8443-429C-AA47-3261A3DCF89E}" type="sibTrans" cxnId="{909BD73D-3609-4D73-B853-00463321DCC6}">
      <dgm:prSet/>
      <dgm:spPr/>
      <dgm:t>
        <a:bodyPr/>
        <a:lstStyle/>
        <a:p>
          <a:endParaRPr lang="en-US" sz="1600">
            <a:latin typeface="Franklin Gothic Book" panose="020B0503020102020204" pitchFamily="34" charset="0"/>
          </a:endParaRPr>
        </a:p>
      </dgm:t>
    </dgm:pt>
    <dgm:pt modelId="{39B51E8D-2A9C-4211-8F15-E0482CCF0CE0}">
      <dgm:prSet custT="1"/>
      <dgm:spPr/>
      <dgm:t>
        <a:bodyPr/>
        <a:lstStyle/>
        <a:p>
          <a:r>
            <a:rPr lang="en-US" sz="1600" b="1" i="0" baseline="0">
              <a:latin typeface="Franklin Gothic Book" panose="020B0503020102020204" pitchFamily="34" charset="0"/>
            </a:rPr>
            <a:t>Veterans are </a:t>
          </a:r>
          <a:r>
            <a:rPr lang="en-US" sz="1600" b="1" i="0" u="sng" baseline="0">
              <a:latin typeface="Franklin Gothic Book" panose="020B0503020102020204" pitchFamily="34" charset="0"/>
            </a:rPr>
            <a:t>more productive </a:t>
          </a:r>
          <a:r>
            <a:rPr lang="en-US" sz="1600" b="0" i="0" baseline="0">
              <a:latin typeface="Franklin Gothic Book" panose="020B0503020102020204" pitchFamily="34" charset="0"/>
            </a:rPr>
            <a:t>and have </a:t>
          </a:r>
          <a:r>
            <a:rPr lang="en-US" sz="1600" b="1" i="0" u="sng" baseline="0">
              <a:latin typeface="Franklin Gothic Book" panose="020B0503020102020204" pitchFamily="34" charset="0"/>
            </a:rPr>
            <a:t>higher retention </a:t>
          </a:r>
          <a:r>
            <a:rPr lang="en-US" sz="1600" b="0" i="0" baseline="0">
              <a:latin typeface="Franklin Gothic Book" panose="020B0503020102020204" pitchFamily="34" charset="0"/>
            </a:rPr>
            <a:t>rates</a:t>
          </a:r>
          <a:endParaRPr lang="en-US" sz="1600">
            <a:latin typeface="Franklin Gothic Book" panose="020B0503020102020204" pitchFamily="34" charset="0"/>
          </a:endParaRPr>
        </a:p>
      </dgm:t>
    </dgm:pt>
    <dgm:pt modelId="{AF56F5F7-74DC-4D82-92E4-FD61431EC60C}" type="parTrans" cxnId="{9D97C1A2-8377-4D58-B357-E4748CBB4B63}">
      <dgm:prSet/>
      <dgm:spPr/>
      <dgm:t>
        <a:bodyPr/>
        <a:lstStyle/>
        <a:p>
          <a:endParaRPr lang="en-US" sz="1600">
            <a:latin typeface="Franklin Gothic Book" panose="020B0503020102020204" pitchFamily="34" charset="0"/>
          </a:endParaRPr>
        </a:p>
      </dgm:t>
    </dgm:pt>
    <dgm:pt modelId="{1E3A743D-11E1-40CB-B4E8-1379D2EE5DE5}" type="sibTrans" cxnId="{9D97C1A2-8377-4D58-B357-E4748CBB4B63}">
      <dgm:prSet/>
      <dgm:spPr/>
      <dgm:t>
        <a:bodyPr/>
        <a:lstStyle/>
        <a:p>
          <a:endParaRPr lang="en-US" sz="1600">
            <a:latin typeface="Franklin Gothic Book" panose="020B0503020102020204" pitchFamily="34" charset="0"/>
          </a:endParaRPr>
        </a:p>
      </dgm:t>
    </dgm:pt>
    <dgm:pt modelId="{B0607B06-2214-4DA8-892A-A4219C442C10}">
      <dgm:prSet custT="1"/>
      <dgm:spPr/>
      <dgm:t>
        <a:bodyPr/>
        <a:lstStyle/>
        <a:p>
          <a:pPr rtl="0"/>
          <a:r>
            <a:rPr lang="en-US" sz="1600" b="1" i="0" baseline="0">
              <a:latin typeface="Franklin Gothic Book" panose="020B0503020102020204" pitchFamily="34" charset="0"/>
            </a:rPr>
            <a:t>Veterans have lower unemployment rates </a:t>
          </a:r>
          <a:r>
            <a:rPr lang="en-US" sz="1600" b="0" i="0" baseline="0">
              <a:latin typeface="Franklin Gothic Book" panose="020B0503020102020204" pitchFamily="34" charset="0"/>
            </a:rPr>
            <a:t>and </a:t>
          </a:r>
          <a:r>
            <a:rPr lang="en-US" sz="1600" b="1" i="0" baseline="0">
              <a:latin typeface="Franklin Gothic Book" panose="020B0503020102020204" pitchFamily="34" charset="0"/>
            </a:rPr>
            <a:t>higher labor participation rates </a:t>
          </a:r>
          <a:r>
            <a:rPr lang="en-US" sz="1600" b="0" i="0" baseline="0">
              <a:latin typeface="Franklin Gothic Book" panose="020B0503020102020204" pitchFamily="34" charset="0"/>
            </a:rPr>
            <a:t>than their non-veteran peers (*BLS) </a:t>
          </a:r>
          <a:endParaRPr lang="en-US" sz="1600">
            <a:latin typeface="Franklin Gothic Book" panose="020B0503020102020204" pitchFamily="34" charset="0"/>
          </a:endParaRPr>
        </a:p>
      </dgm:t>
    </dgm:pt>
    <dgm:pt modelId="{5AF59831-BA4E-419C-8174-4A8CEFDA3C79}" type="parTrans" cxnId="{1F9B8F22-1E5D-4212-B204-F36DE23BF111}">
      <dgm:prSet/>
      <dgm:spPr/>
      <dgm:t>
        <a:bodyPr/>
        <a:lstStyle/>
        <a:p>
          <a:endParaRPr lang="en-US" sz="1600">
            <a:latin typeface="Franklin Gothic Book" panose="020B0503020102020204" pitchFamily="34" charset="0"/>
          </a:endParaRPr>
        </a:p>
      </dgm:t>
    </dgm:pt>
    <dgm:pt modelId="{C943F023-D37E-4171-B8DA-0466847618B4}" type="sibTrans" cxnId="{1F9B8F22-1E5D-4212-B204-F36DE23BF111}">
      <dgm:prSet/>
      <dgm:spPr/>
      <dgm:t>
        <a:bodyPr/>
        <a:lstStyle/>
        <a:p>
          <a:endParaRPr lang="en-US" sz="1600">
            <a:latin typeface="Franklin Gothic Book" panose="020B0503020102020204" pitchFamily="34" charset="0"/>
          </a:endParaRPr>
        </a:p>
      </dgm:t>
    </dgm:pt>
    <dgm:pt modelId="{55402F2F-A67D-49D0-92DE-7E1DA96ED90E}">
      <dgm:prSet custT="1"/>
      <dgm:spPr/>
      <dgm:t>
        <a:bodyPr/>
        <a:lstStyle/>
        <a:p>
          <a:pPr rtl="0"/>
          <a:r>
            <a:rPr lang="en-US" sz="1600" b="1" i="0" baseline="0">
              <a:latin typeface="Franklin Gothic Book" panose="020B0503020102020204" pitchFamily="34" charset="0"/>
            </a:rPr>
            <a:t>Only 23% of 17–24 year-olds Qualify for Military Service </a:t>
          </a:r>
          <a:r>
            <a:rPr lang="en-US" sz="1600" b="0" i="0" baseline="0">
              <a:latin typeface="Franklin Gothic Book" panose="020B0503020102020204" pitchFamily="34" charset="0"/>
            </a:rPr>
            <a:t>(*DoD)</a:t>
          </a:r>
          <a:br>
            <a:rPr lang="en-US" sz="1600" b="0" i="0" baseline="0">
              <a:latin typeface="Franklin Gothic Book" panose="020B0503020102020204" pitchFamily="34" charset="0"/>
            </a:rPr>
          </a:br>
          <a:br>
            <a:rPr lang="en-US" sz="1600" b="0" i="0" baseline="0">
              <a:latin typeface="Franklin Gothic Book" panose="020B0503020102020204" pitchFamily="34" charset="0"/>
            </a:rPr>
          </a:br>
          <a:r>
            <a:rPr lang="en-US" sz="1600" b="0" i="0" baseline="0">
              <a:latin typeface="Franklin Gothic Book" panose="020B0503020102020204" pitchFamily="34" charset="0"/>
            </a:rPr>
            <a:t>Studies show:</a:t>
          </a:r>
          <a:endParaRPr lang="en-US" sz="1800" b="1">
            <a:latin typeface="Franklin Gothic Book" panose="020B0503020102020204" pitchFamily="34" charset="0"/>
          </a:endParaRPr>
        </a:p>
      </dgm:t>
    </dgm:pt>
    <dgm:pt modelId="{0F3DDF81-D067-42F9-8961-EA08712EF41B}" type="parTrans" cxnId="{59B686A8-8E29-4E6D-9D88-2F264F4547DB}">
      <dgm:prSet/>
      <dgm:spPr/>
      <dgm:t>
        <a:bodyPr/>
        <a:lstStyle/>
        <a:p>
          <a:endParaRPr lang="en-US">
            <a:latin typeface="Franklin Gothic Book" panose="020B0503020102020204" pitchFamily="34" charset="0"/>
          </a:endParaRPr>
        </a:p>
      </dgm:t>
    </dgm:pt>
    <dgm:pt modelId="{B86A4B33-CAA8-495D-AD46-7D6E720A400A}" type="sibTrans" cxnId="{59B686A8-8E29-4E6D-9D88-2F264F4547DB}">
      <dgm:prSet/>
      <dgm:spPr/>
      <dgm:t>
        <a:bodyPr/>
        <a:lstStyle/>
        <a:p>
          <a:endParaRPr lang="en-US">
            <a:latin typeface="Franklin Gothic Book" panose="020B0503020102020204" pitchFamily="34" charset="0"/>
          </a:endParaRPr>
        </a:p>
      </dgm:t>
    </dgm:pt>
    <dgm:pt modelId="{A167B0B6-634F-4D0D-8043-E3BAC5575699}">
      <dgm:prSet phldr="0"/>
      <dgm:spPr/>
      <dgm:t>
        <a:bodyPr/>
        <a:lstStyle/>
        <a:p>
          <a:endParaRPr lang="en-US">
            <a:latin typeface="Franklin Gothic Book" panose="020B0503020102020204" pitchFamily="34" charset="0"/>
          </a:endParaRPr>
        </a:p>
      </dgm:t>
    </dgm:pt>
    <dgm:pt modelId="{4ACC174C-2691-4DB1-B0E5-80EE87ED15A5}" type="parTrans" cxnId="{7F634E34-1211-4B02-8038-0112E5C5C462}">
      <dgm:prSet/>
      <dgm:spPr/>
      <dgm:t>
        <a:bodyPr/>
        <a:lstStyle/>
        <a:p>
          <a:endParaRPr lang="en-US">
            <a:latin typeface="Franklin Gothic Book" panose="020B0503020102020204" pitchFamily="34" charset="0"/>
          </a:endParaRPr>
        </a:p>
      </dgm:t>
    </dgm:pt>
    <dgm:pt modelId="{D6A72170-BA7B-4D25-938D-7DBAA5146D3C}" type="sibTrans" cxnId="{7F634E34-1211-4B02-8038-0112E5C5C462}">
      <dgm:prSet/>
      <dgm:spPr/>
      <dgm:t>
        <a:bodyPr/>
        <a:lstStyle/>
        <a:p>
          <a:endParaRPr lang="en-US">
            <a:latin typeface="Franklin Gothic Book" panose="020B0503020102020204" pitchFamily="34" charset="0"/>
          </a:endParaRPr>
        </a:p>
      </dgm:t>
    </dgm:pt>
    <dgm:pt modelId="{F54E7F07-5201-44EB-995A-1C1B17CD0864}" type="pres">
      <dgm:prSet presAssocID="{35B30EB9-249C-4BF2-9F6A-DFF70396471E}" presName="Name0" presStyleCnt="0">
        <dgm:presLayoutVars>
          <dgm:dir/>
          <dgm:animLvl val="lvl"/>
          <dgm:resizeHandles val="exact"/>
        </dgm:presLayoutVars>
      </dgm:prSet>
      <dgm:spPr/>
    </dgm:pt>
    <dgm:pt modelId="{A57CD138-14E4-4DF3-ACB0-8CC32B989CD4}" type="pres">
      <dgm:prSet presAssocID="{49877080-65ED-4CED-8103-0D8F40401F3A}" presName="linNode" presStyleCnt="0"/>
      <dgm:spPr/>
    </dgm:pt>
    <dgm:pt modelId="{22CAB8AF-A4A8-41CF-9D3C-2CC5964C4255}" type="pres">
      <dgm:prSet presAssocID="{49877080-65ED-4CED-8103-0D8F40401F3A}" presName="parentText" presStyleLbl="node1" presStyleIdx="0" presStyleCnt="1" custScaleY="67444" custLinFactNeighborX="-3405" custLinFactNeighborY="202">
        <dgm:presLayoutVars>
          <dgm:chMax val="1"/>
          <dgm:bulletEnabled val="1"/>
        </dgm:presLayoutVars>
      </dgm:prSet>
      <dgm:spPr/>
    </dgm:pt>
    <dgm:pt modelId="{D8B3E7A4-4F10-4A5D-922E-8511A087350A}" type="pres">
      <dgm:prSet presAssocID="{49877080-65ED-4CED-8103-0D8F40401F3A}" presName="descendantText" presStyleLbl="alignAccFollowNode1" presStyleIdx="0" presStyleCnt="1" custScaleY="77302">
        <dgm:presLayoutVars>
          <dgm:bulletEnabled val="1"/>
        </dgm:presLayoutVars>
      </dgm:prSet>
      <dgm:spPr/>
    </dgm:pt>
  </dgm:ptLst>
  <dgm:cxnLst>
    <dgm:cxn modelId="{DB93980C-821A-4562-B41C-B7721F6B84E4}" type="presOf" srcId="{35B30EB9-249C-4BF2-9F6A-DFF70396471E}" destId="{F54E7F07-5201-44EB-995A-1C1B17CD0864}" srcOrd="0" destOrd="0" presId="urn:microsoft.com/office/officeart/2005/8/layout/vList5"/>
    <dgm:cxn modelId="{1F9B8F22-1E5D-4212-B204-F36DE23BF111}" srcId="{55402F2F-A67D-49D0-92DE-7E1DA96ED90E}" destId="{B0607B06-2214-4DA8-892A-A4219C442C10}" srcOrd="1" destOrd="0" parTransId="{5AF59831-BA4E-419C-8174-4A8CEFDA3C79}" sibTransId="{C943F023-D37E-4171-B8DA-0466847618B4}"/>
    <dgm:cxn modelId="{ED751728-E012-48D2-8931-DE131409A0B0}" type="presOf" srcId="{A167B0B6-634F-4D0D-8043-E3BAC5575699}" destId="{D8B3E7A4-4F10-4A5D-922E-8511A087350A}" srcOrd="0" destOrd="4" presId="urn:microsoft.com/office/officeart/2005/8/layout/vList5"/>
    <dgm:cxn modelId="{7F634E34-1211-4B02-8038-0112E5C5C462}" srcId="{49877080-65ED-4CED-8103-0D8F40401F3A}" destId="{A167B0B6-634F-4D0D-8043-E3BAC5575699}" srcOrd="1" destOrd="0" parTransId="{4ACC174C-2691-4DB1-B0E5-80EE87ED15A5}" sibTransId="{D6A72170-BA7B-4D25-938D-7DBAA5146D3C}"/>
    <dgm:cxn modelId="{909BD73D-3609-4D73-B853-00463321DCC6}" srcId="{55402F2F-A67D-49D0-92DE-7E1DA96ED90E}" destId="{E797B680-96E0-4268-9818-C573FA80642F}" srcOrd="2" destOrd="0" parTransId="{E6F70FA1-14F1-4196-8003-3BE1B474E666}" sibTransId="{119EBDED-8443-429C-AA47-3261A3DCF89E}"/>
    <dgm:cxn modelId="{FDE1F460-37B8-4FCB-BF29-6CA4F9DB15A5}" type="presOf" srcId="{49877080-65ED-4CED-8103-0D8F40401F3A}" destId="{22CAB8AF-A4A8-41CF-9D3C-2CC5964C4255}" srcOrd="0" destOrd="0" presId="urn:microsoft.com/office/officeart/2005/8/layout/vList5"/>
    <dgm:cxn modelId="{63C86762-41EE-4233-9A2F-CE5E81D428CF}" type="presOf" srcId="{E797B680-96E0-4268-9818-C573FA80642F}" destId="{D8B3E7A4-4F10-4A5D-922E-8511A087350A}" srcOrd="0" destOrd="3" presId="urn:microsoft.com/office/officeart/2005/8/layout/vList5"/>
    <dgm:cxn modelId="{E224F66E-CBB8-4959-B335-5AEFC251C3E4}" srcId="{35B30EB9-249C-4BF2-9F6A-DFF70396471E}" destId="{49877080-65ED-4CED-8103-0D8F40401F3A}" srcOrd="0" destOrd="0" parTransId="{5CCFF18E-9B6B-4318-922A-D208A0B7BFEF}" sibTransId="{6D36B34B-5979-4FCE-B818-0664B13139DB}"/>
    <dgm:cxn modelId="{F15AFC51-0F47-4188-AB22-56119E6A6D98}" type="presOf" srcId="{B0607B06-2214-4DA8-892A-A4219C442C10}" destId="{D8B3E7A4-4F10-4A5D-922E-8511A087350A}" srcOrd="0" destOrd="2" presId="urn:microsoft.com/office/officeart/2005/8/layout/vList5"/>
    <dgm:cxn modelId="{3167B980-93FE-4336-BAB6-6EAB0BE0C5FB}" type="presOf" srcId="{39B51E8D-2A9C-4211-8F15-E0482CCF0CE0}" destId="{D8B3E7A4-4F10-4A5D-922E-8511A087350A}" srcOrd="0" destOrd="1" presId="urn:microsoft.com/office/officeart/2005/8/layout/vList5"/>
    <dgm:cxn modelId="{9D97C1A2-8377-4D58-B357-E4748CBB4B63}" srcId="{55402F2F-A67D-49D0-92DE-7E1DA96ED90E}" destId="{39B51E8D-2A9C-4211-8F15-E0482CCF0CE0}" srcOrd="0" destOrd="0" parTransId="{AF56F5F7-74DC-4D82-92E4-FD61431EC60C}" sibTransId="{1E3A743D-11E1-40CB-B4E8-1379D2EE5DE5}"/>
    <dgm:cxn modelId="{59B686A8-8E29-4E6D-9D88-2F264F4547DB}" srcId="{49877080-65ED-4CED-8103-0D8F40401F3A}" destId="{55402F2F-A67D-49D0-92DE-7E1DA96ED90E}" srcOrd="0" destOrd="0" parTransId="{0F3DDF81-D067-42F9-8961-EA08712EF41B}" sibTransId="{B86A4B33-CAA8-495D-AD46-7D6E720A400A}"/>
    <dgm:cxn modelId="{4CB651BB-CFC4-46B2-BD4A-7D5139AA5AAE}" type="presOf" srcId="{55402F2F-A67D-49D0-92DE-7E1DA96ED90E}" destId="{D8B3E7A4-4F10-4A5D-922E-8511A087350A}" srcOrd="0" destOrd="0" presId="urn:microsoft.com/office/officeart/2005/8/layout/vList5"/>
    <dgm:cxn modelId="{529A9563-6ED0-4DD1-A506-DD2CF82ACEC0}" type="presParOf" srcId="{F54E7F07-5201-44EB-995A-1C1B17CD0864}" destId="{A57CD138-14E4-4DF3-ACB0-8CC32B989CD4}" srcOrd="0" destOrd="0" presId="urn:microsoft.com/office/officeart/2005/8/layout/vList5"/>
    <dgm:cxn modelId="{66E46FA9-C6C4-4054-B985-7E9323BB9DE2}" type="presParOf" srcId="{A57CD138-14E4-4DF3-ACB0-8CC32B989CD4}" destId="{22CAB8AF-A4A8-41CF-9D3C-2CC5964C4255}" srcOrd="0" destOrd="0" presId="urn:microsoft.com/office/officeart/2005/8/layout/vList5"/>
    <dgm:cxn modelId="{E0A04BED-BF1F-4312-93C4-0402390689D5}" type="presParOf" srcId="{A57CD138-14E4-4DF3-ACB0-8CC32B989CD4}" destId="{D8B3E7A4-4F10-4A5D-922E-8511A087350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9840837-46B9-4350-921D-22FC31D05D75}"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7F6443B3-D36C-45CA-A293-F0E9D7C1767E}">
      <dgm:prSet/>
      <dgm:spPr/>
      <dgm:t>
        <a:bodyPr/>
        <a:lstStyle/>
        <a:p>
          <a:r>
            <a:rPr lang="en-US" b="1"/>
            <a:t>The key to success is building and leveraging a network of no-cost resources:</a:t>
          </a:r>
          <a:endParaRPr lang="en-US"/>
        </a:p>
      </dgm:t>
    </dgm:pt>
    <dgm:pt modelId="{928D3ED8-B5A6-47F2-9427-F6A733BFF923}" type="parTrans" cxnId="{AF341FDA-C3DF-4861-B0EA-B886D3DEE851}">
      <dgm:prSet/>
      <dgm:spPr/>
      <dgm:t>
        <a:bodyPr/>
        <a:lstStyle/>
        <a:p>
          <a:endParaRPr lang="en-US"/>
        </a:p>
      </dgm:t>
    </dgm:pt>
    <dgm:pt modelId="{C1505251-23E9-484B-9CF7-847D885D514D}" type="sibTrans" cxnId="{AF341FDA-C3DF-4861-B0EA-B886D3DEE851}">
      <dgm:prSet/>
      <dgm:spPr/>
      <dgm:t>
        <a:bodyPr/>
        <a:lstStyle/>
        <a:p>
          <a:endParaRPr lang="en-US"/>
        </a:p>
      </dgm:t>
    </dgm:pt>
    <dgm:pt modelId="{6911C373-7AF3-4F32-88F0-E8E78CE638DD}">
      <dgm:prSet custT="1"/>
      <dgm:spPr/>
      <dgm:t>
        <a:bodyPr/>
        <a:lstStyle/>
        <a:p>
          <a:r>
            <a:rPr lang="en-US" sz="2000" b="1"/>
            <a:t>State Workforce Agencies</a:t>
          </a:r>
          <a:endParaRPr lang="en-US" sz="2000"/>
        </a:p>
      </dgm:t>
    </dgm:pt>
    <dgm:pt modelId="{E81D75C7-2B19-42B0-9262-46214527B0BC}" type="parTrans" cxnId="{EC69CF9B-1696-4204-8ECE-70BF83B39537}">
      <dgm:prSet/>
      <dgm:spPr/>
      <dgm:t>
        <a:bodyPr/>
        <a:lstStyle/>
        <a:p>
          <a:endParaRPr lang="en-US"/>
        </a:p>
      </dgm:t>
    </dgm:pt>
    <dgm:pt modelId="{183F2F64-7815-4553-B3E0-DA91B9DA67C9}" type="sibTrans" cxnId="{EC69CF9B-1696-4204-8ECE-70BF83B39537}">
      <dgm:prSet/>
      <dgm:spPr/>
      <dgm:t>
        <a:bodyPr/>
        <a:lstStyle/>
        <a:p>
          <a:endParaRPr lang="en-US"/>
        </a:p>
      </dgm:t>
    </dgm:pt>
    <dgm:pt modelId="{4B9FF540-36EF-4005-8703-0ECF7DF362EF}">
      <dgm:prSet custT="1"/>
      <dgm:spPr/>
      <dgm:t>
        <a:bodyPr/>
        <a:lstStyle/>
        <a:p>
          <a:r>
            <a:rPr lang="en-US" sz="2000"/>
            <a:t>American Job Centers / </a:t>
          </a:r>
          <a:r>
            <a:rPr lang="en-US" sz="2000" err="1"/>
            <a:t>CareerOneStops</a:t>
          </a:r>
          <a:endParaRPr lang="en-US" sz="2000"/>
        </a:p>
      </dgm:t>
    </dgm:pt>
    <dgm:pt modelId="{9AB83426-D8E4-4B96-BB2E-D3040417A294}" type="parTrans" cxnId="{E5E0A561-07BF-4834-859B-B8AF6EA81696}">
      <dgm:prSet/>
      <dgm:spPr/>
      <dgm:t>
        <a:bodyPr/>
        <a:lstStyle/>
        <a:p>
          <a:endParaRPr lang="en-US"/>
        </a:p>
      </dgm:t>
    </dgm:pt>
    <dgm:pt modelId="{D6BBE6B3-3222-4693-AE1B-8446D7E444FC}" type="sibTrans" cxnId="{E5E0A561-07BF-4834-859B-B8AF6EA81696}">
      <dgm:prSet/>
      <dgm:spPr/>
      <dgm:t>
        <a:bodyPr/>
        <a:lstStyle/>
        <a:p>
          <a:endParaRPr lang="en-US"/>
        </a:p>
      </dgm:t>
    </dgm:pt>
    <dgm:pt modelId="{141EEF5B-48FB-444D-8405-907BE504D399}">
      <dgm:prSet custT="1"/>
      <dgm:spPr/>
      <dgm:t>
        <a:bodyPr/>
        <a:lstStyle/>
        <a:p>
          <a:r>
            <a:rPr lang="en-US" sz="2000" dirty="0"/>
            <a:t>State Job Banks / National Labor Exchange</a:t>
          </a:r>
        </a:p>
      </dgm:t>
    </dgm:pt>
    <dgm:pt modelId="{D296FB13-526C-481B-8FB2-103E3EE47786}" type="parTrans" cxnId="{D56A4DC6-E638-4E68-B40C-08F7BE7541AC}">
      <dgm:prSet/>
      <dgm:spPr/>
      <dgm:t>
        <a:bodyPr/>
        <a:lstStyle/>
        <a:p>
          <a:endParaRPr lang="en-US"/>
        </a:p>
      </dgm:t>
    </dgm:pt>
    <dgm:pt modelId="{83EE1B9F-DAAD-4322-8010-CFC0A03FFB2B}" type="sibTrans" cxnId="{D56A4DC6-E638-4E68-B40C-08F7BE7541AC}">
      <dgm:prSet/>
      <dgm:spPr/>
      <dgm:t>
        <a:bodyPr/>
        <a:lstStyle/>
        <a:p>
          <a:endParaRPr lang="en-US"/>
        </a:p>
      </dgm:t>
    </dgm:pt>
    <dgm:pt modelId="{59B0CC46-658B-4122-85A4-758EF180200D}">
      <dgm:prSet custT="1"/>
      <dgm:spPr/>
      <dgm:t>
        <a:bodyPr/>
        <a:lstStyle/>
        <a:p>
          <a:r>
            <a:rPr lang="en-US" sz="2000" b="1"/>
            <a:t>Federal Resources</a:t>
          </a:r>
          <a:endParaRPr lang="en-US" sz="2000"/>
        </a:p>
      </dgm:t>
    </dgm:pt>
    <dgm:pt modelId="{9DA259AA-D3D8-4749-A0EF-8F1B714F67A2}" type="parTrans" cxnId="{1762ACAC-A6C7-46F0-8B89-00C08679C1FD}">
      <dgm:prSet/>
      <dgm:spPr/>
      <dgm:t>
        <a:bodyPr/>
        <a:lstStyle/>
        <a:p>
          <a:endParaRPr lang="en-US"/>
        </a:p>
      </dgm:t>
    </dgm:pt>
    <dgm:pt modelId="{DEC7F06A-C161-44C0-B6FC-0992BADF68C4}" type="sibTrans" cxnId="{1762ACAC-A6C7-46F0-8B89-00C08679C1FD}">
      <dgm:prSet/>
      <dgm:spPr/>
      <dgm:t>
        <a:bodyPr/>
        <a:lstStyle/>
        <a:p>
          <a:endParaRPr lang="en-US"/>
        </a:p>
      </dgm:t>
    </dgm:pt>
    <dgm:pt modelId="{948CB951-5639-47A7-B4D5-9C5B18C57701}">
      <dgm:prSet custT="1"/>
      <dgm:spPr/>
      <dgm:t>
        <a:bodyPr/>
        <a:lstStyle/>
        <a:p>
          <a:r>
            <a:rPr lang="en-US" sz="2000"/>
            <a:t>Marine For Life, Soldier For Life, SkillBridge, National Guard Bureau </a:t>
          </a:r>
        </a:p>
      </dgm:t>
    </dgm:pt>
    <dgm:pt modelId="{BC004637-DF7F-4C99-AD8D-8604DF5824B7}" type="parTrans" cxnId="{67747D01-F4DF-4BA3-91F6-DF5425C2461F}">
      <dgm:prSet/>
      <dgm:spPr/>
      <dgm:t>
        <a:bodyPr/>
        <a:lstStyle/>
        <a:p>
          <a:endParaRPr lang="en-US"/>
        </a:p>
      </dgm:t>
    </dgm:pt>
    <dgm:pt modelId="{9AD3ACD1-55C6-416E-A103-6686174469AF}" type="sibTrans" cxnId="{67747D01-F4DF-4BA3-91F6-DF5425C2461F}">
      <dgm:prSet/>
      <dgm:spPr/>
      <dgm:t>
        <a:bodyPr/>
        <a:lstStyle/>
        <a:p>
          <a:endParaRPr lang="en-US"/>
        </a:p>
      </dgm:t>
    </dgm:pt>
    <dgm:pt modelId="{B0B1DAF9-5E08-4BFD-8AEA-8BC1DFF97BC4}">
      <dgm:prSet custT="1"/>
      <dgm:spPr/>
      <dgm:t>
        <a:bodyPr/>
        <a:lstStyle/>
        <a:p>
          <a:r>
            <a:rPr lang="en-US" sz="2000" b="1"/>
            <a:t>Veteran Service Organizations</a:t>
          </a:r>
          <a:endParaRPr lang="en-US" sz="2000"/>
        </a:p>
      </dgm:t>
    </dgm:pt>
    <dgm:pt modelId="{5C71CC5A-21E4-434E-86D1-508E5AC021F9}" type="parTrans" cxnId="{DC610031-729E-44AC-860F-6906367AB5FB}">
      <dgm:prSet/>
      <dgm:spPr/>
      <dgm:t>
        <a:bodyPr/>
        <a:lstStyle/>
        <a:p>
          <a:endParaRPr lang="en-US"/>
        </a:p>
      </dgm:t>
    </dgm:pt>
    <dgm:pt modelId="{45A8CE94-BBAA-41D7-A6AA-3E2B17B51CDD}" type="sibTrans" cxnId="{DC610031-729E-44AC-860F-6906367AB5FB}">
      <dgm:prSet/>
      <dgm:spPr/>
      <dgm:t>
        <a:bodyPr/>
        <a:lstStyle/>
        <a:p>
          <a:endParaRPr lang="en-US"/>
        </a:p>
      </dgm:t>
    </dgm:pt>
    <dgm:pt modelId="{82BB04D6-6710-4D15-B2DC-1263E1BF37C7}">
      <dgm:prSet custT="1"/>
      <dgm:spPr/>
      <dgm:t>
        <a:bodyPr/>
        <a:lstStyle/>
        <a:p>
          <a:r>
            <a:rPr lang="en-US" sz="2000" b="1"/>
            <a:t>US Chamber of Commerce Hiring Our Heroes Events    </a:t>
          </a:r>
          <a:endParaRPr lang="en-US" sz="2000"/>
        </a:p>
      </dgm:t>
    </dgm:pt>
    <dgm:pt modelId="{BB315AA7-16DA-4536-B552-E34A25646BFF}" type="parTrans" cxnId="{C20B0849-5F40-498C-A558-766384298A55}">
      <dgm:prSet/>
      <dgm:spPr/>
      <dgm:t>
        <a:bodyPr/>
        <a:lstStyle/>
        <a:p>
          <a:endParaRPr lang="en-US"/>
        </a:p>
      </dgm:t>
    </dgm:pt>
    <dgm:pt modelId="{B56E9CC1-3FD8-420E-A70E-21B6C652F228}" type="sibTrans" cxnId="{C20B0849-5F40-498C-A558-766384298A55}">
      <dgm:prSet/>
      <dgm:spPr/>
      <dgm:t>
        <a:bodyPr/>
        <a:lstStyle/>
        <a:p>
          <a:endParaRPr lang="en-US"/>
        </a:p>
      </dgm:t>
    </dgm:pt>
    <dgm:pt modelId="{A49C9682-7672-4E0D-B047-F7C18BB08F57}">
      <dgm:prSet custT="1"/>
      <dgm:spPr/>
      <dgm:t>
        <a:bodyPr/>
        <a:lstStyle/>
        <a:p>
          <a:r>
            <a:rPr lang="en-US" sz="2000" b="1"/>
            <a:t>Review our Employer Guide</a:t>
          </a:r>
          <a:endParaRPr lang="en-US" sz="2000"/>
        </a:p>
      </dgm:t>
    </dgm:pt>
    <dgm:pt modelId="{B0288594-1DAE-4FD3-AD9A-DB73DAA5854D}" type="parTrans" cxnId="{495701F4-CBD0-4AA7-B1C4-5A1EDF8AEBA8}">
      <dgm:prSet/>
      <dgm:spPr/>
      <dgm:t>
        <a:bodyPr/>
        <a:lstStyle/>
        <a:p>
          <a:endParaRPr lang="en-US"/>
        </a:p>
      </dgm:t>
    </dgm:pt>
    <dgm:pt modelId="{7C079B65-7DE1-49E3-9FC3-1E7AF63C519C}" type="sibTrans" cxnId="{495701F4-CBD0-4AA7-B1C4-5A1EDF8AEBA8}">
      <dgm:prSet/>
      <dgm:spPr/>
      <dgm:t>
        <a:bodyPr/>
        <a:lstStyle/>
        <a:p>
          <a:endParaRPr lang="en-US"/>
        </a:p>
      </dgm:t>
    </dgm:pt>
    <dgm:pt modelId="{1EB2C40F-7A7E-4AF2-8D09-C554D2F981F4}">
      <dgm:prSet custT="1"/>
      <dgm:spPr/>
      <dgm:t>
        <a:bodyPr/>
        <a:lstStyle/>
        <a:p>
          <a:r>
            <a:rPr lang="en-US" sz="1600" b="1">
              <a:hlinkClick xmlns:r="http://schemas.openxmlformats.org/officeDocument/2006/relationships" r:id="rId1"/>
            </a:rPr>
            <a:t>https://www.dol.gov/sites/dolgov/files/VETS/files/Employer-Guide-to-Hiring-Veterans.pdf</a:t>
          </a:r>
          <a:endParaRPr lang="en-US" sz="1600"/>
        </a:p>
      </dgm:t>
    </dgm:pt>
    <dgm:pt modelId="{045C792E-CC12-46F6-B3C9-6087DC41B16B}" type="parTrans" cxnId="{A41B64C1-91D2-4890-BDA5-F1E4675B8556}">
      <dgm:prSet/>
      <dgm:spPr/>
      <dgm:t>
        <a:bodyPr/>
        <a:lstStyle/>
        <a:p>
          <a:endParaRPr lang="en-US"/>
        </a:p>
      </dgm:t>
    </dgm:pt>
    <dgm:pt modelId="{072C2E3D-181F-4655-A4AB-FCF6A8FCD814}" type="sibTrans" cxnId="{A41B64C1-91D2-4890-BDA5-F1E4675B8556}">
      <dgm:prSet/>
      <dgm:spPr/>
      <dgm:t>
        <a:bodyPr/>
        <a:lstStyle/>
        <a:p>
          <a:endParaRPr lang="en-US"/>
        </a:p>
      </dgm:t>
    </dgm:pt>
    <dgm:pt modelId="{5B041C06-C24D-4AAF-8405-DDADB29A180C}">
      <dgm:prSet custT="1"/>
      <dgm:spPr/>
      <dgm:t>
        <a:bodyPr/>
        <a:lstStyle/>
        <a:p>
          <a:r>
            <a:rPr lang="en-US" sz="2000" b="1" dirty="0"/>
            <a:t>HIRE Vets Medallion Program (HVMP) </a:t>
          </a:r>
        </a:p>
      </dgm:t>
    </dgm:pt>
    <dgm:pt modelId="{4EA4677F-D46D-47CF-95FF-3C07A88E05B3}" type="parTrans" cxnId="{54392D5C-7C64-46B1-AF19-361DDCBA8D26}">
      <dgm:prSet/>
      <dgm:spPr/>
      <dgm:t>
        <a:bodyPr/>
        <a:lstStyle/>
        <a:p>
          <a:endParaRPr lang="en-US"/>
        </a:p>
      </dgm:t>
    </dgm:pt>
    <dgm:pt modelId="{B2FC8862-D09A-441B-A031-FED93943DE98}" type="sibTrans" cxnId="{54392D5C-7C64-46B1-AF19-361DDCBA8D26}">
      <dgm:prSet/>
      <dgm:spPr/>
      <dgm:t>
        <a:bodyPr/>
        <a:lstStyle/>
        <a:p>
          <a:endParaRPr lang="en-US"/>
        </a:p>
      </dgm:t>
    </dgm:pt>
    <dgm:pt modelId="{2503C835-A6A2-4E04-915B-2671EEE78AA4}" type="pres">
      <dgm:prSet presAssocID="{F9840837-46B9-4350-921D-22FC31D05D75}" presName="linear" presStyleCnt="0">
        <dgm:presLayoutVars>
          <dgm:animLvl val="lvl"/>
          <dgm:resizeHandles val="exact"/>
        </dgm:presLayoutVars>
      </dgm:prSet>
      <dgm:spPr/>
    </dgm:pt>
    <dgm:pt modelId="{B60767D2-7318-4F04-9F65-BFE95F313893}" type="pres">
      <dgm:prSet presAssocID="{7F6443B3-D36C-45CA-A293-F0E9D7C1767E}" presName="parentText" presStyleLbl="node1" presStyleIdx="0" presStyleCnt="1">
        <dgm:presLayoutVars>
          <dgm:chMax val="0"/>
          <dgm:bulletEnabled val="1"/>
        </dgm:presLayoutVars>
      </dgm:prSet>
      <dgm:spPr/>
    </dgm:pt>
    <dgm:pt modelId="{E65990FA-1944-4218-8879-D8CE8DD350B5}" type="pres">
      <dgm:prSet presAssocID="{7F6443B3-D36C-45CA-A293-F0E9D7C1767E}" presName="childText" presStyleLbl="revTx" presStyleIdx="0" presStyleCnt="1">
        <dgm:presLayoutVars>
          <dgm:bulletEnabled val="1"/>
        </dgm:presLayoutVars>
      </dgm:prSet>
      <dgm:spPr/>
    </dgm:pt>
  </dgm:ptLst>
  <dgm:cxnLst>
    <dgm:cxn modelId="{67747D01-F4DF-4BA3-91F6-DF5425C2461F}" srcId="{59B0CC46-658B-4122-85A4-758EF180200D}" destId="{948CB951-5639-47A7-B4D5-9C5B18C57701}" srcOrd="0" destOrd="0" parTransId="{BC004637-DF7F-4C99-AD8D-8604DF5824B7}" sibTransId="{9AD3ACD1-55C6-416E-A103-6686174469AF}"/>
    <dgm:cxn modelId="{ACE20804-F3DA-4E21-82A2-C4B3D2D3AF4E}" type="presOf" srcId="{82BB04D6-6710-4D15-B2DC-1263E1BF37C7}" destId="{E65990FA-1944-4218-8879-D8CE8DD350B5}" srcOrd="0" destOrd="7" presId="urn:microsoft.com/office/officeart/2005/8/layout/vList2"/>
    <dgm:cxn modelId="{06816B04-BF07-48E6-8E54-6AAD55240F6B}" type="presOf" srcId="{7F6443B3-D36C-45CA-A293-F0E9D7C1767E}" destId="{B60767D2-7318-4F04-9F65-BFE95F313893}" srcOrd="0" destOrd="0" presId="urn:microsoft.com/office/officeart/2005/8/layout/vList2"/>
    <dgm:cxn modelId="{44906E20-A908-44DC-988D-A7370562E263}" type="presOf" srcId="{4B9FF540-36EF-4005-8703-0ECF7DF362EF}" destId="{E65990FA-1944-4218-8879-D8CE8DD350B5}" srcOrd="0" destOrd="2" presId="urn:microsoft.com/office/officeart/2005/8/layout/vList2"/>
    <dgm:cxn modelId="{09B82324-3DAD-4E29-89C5-C7B2C1A41112}" type="presOf" srcId="{141EEF5B-48FB-444D-8405-907BE504D399}" destId="{E65990FA-1944-4218-8879-D8CE8DD350B5}" srcOrd="0" destOrd="3" presId="urn:microsoft.com/office/officeart/2005/8/layout/vList2"/>
    <dgm:cxn modelId="{E282902D-73BA-40C6-AC1A-9F2F5210AF90}" type="presOf" srcId="{948CB951-5639-47A7-B4D5-9C5B18C57701}" destId="{E65990FA-1944-4218-8879-D8CE8DD350B5}" srcOrd="0" destOrd="5" presId="urn:microsoft.com/office/officeart/2005/8/layout/vList2"/>
    <dgm:cxn modelId="{DC610031-729E-44AC-860F-6906367AB5FB}" srcId="{7F6443B3-D36C-45CA-A293-F0E9D7C1767E}" destId="{B0B1DAF9-5E08-4BFD-8AEA-8BC1DFF97BC4}" srcOrd="3" destOrd="0" parTransId="{5C71CC5A-21E4-434E-86D1-508E5AC021F9}" sibTransId="{45A8CE94-BBAA-41D7-A6AA-3E2B17B51CDD}"/>
    <dgm:cxn modelId="{54392D5C-7C64-46B1-AF19-361DDCBA8D26}" srcId="{7F6443B3-D36C-45CA-A293-F0E9D7C1767E}" destId="{5B041C06-C24D-4AAF-8405-DDADB29A180C}" srcOrd="0" destOrd="0" parTransId="{4EA4677F-D46D-47CF-95FF-3C07A88E05B3}" sibTransId="{B2FC8862-D09A-441B-A031-FED93943DE98}"/>
    <dgm:cxn modelId="{25EE6541-1906-4033-B45B-2020E2C66B34}" type="presOf" srcId="{B0B1DAF9-5E08-4BFD-8AEA-8BC1DFF97BC4}" destId="{E65990FA-1944-4218-8879-D8CE8DD350B5}" srcOrd="0" destOrd="6" presId="urn:microsoft.com/office/officeart/2005/8/layout/vList2"/>
    <dgm:cxn modelId="{E5E0A561-07BF-4834-859B-B8AF6EA81696}" srcId="{6911C373-7AF3-4F32-88F0-E8E78CE638DD}" destId="{4B9FF540-36EF-4005-8703-0ECF7DF362EF}" srcOrd="0" destOrd="0" parTransId="{9AB83426-D8E4-4B96-BB2E-D3040417A294}" sibTransId="{D6BBE6B3-3222-4693-AE1B-8446D7E444FC}"/>
    <dgm:cxn modelId="{C20B0849-5F40-498C-A558-766384298A55}" srcId="{7F6443B3-D36C-45CA-A293-F0E9D7C1767E}" destId="{82BB04D6-6710-4D15-B2DC-1263E1BF37C7}" srcOrd="4" destOrd="0" parTransId="{BB315AA7-16DA-4536-B552-E34A25646BFF}" sibTransId="{B56E9CC1-3FD8-420E-A70E-21B6C652F228}"/>
    <dgm:cxn modelId="{93EBA88A-223F-4148-AE9F-8DCCB6753E9B}" type="presOf" srcId="{A49C9682-7672-4E0D-B047-F7C18BB08F57}" destId="{E65990FA-1944-4218-8879-D8CE8DD350B5}" srcOrd="0" destOrd="8" presId="urn:microsoft.com/office/officeart/2005/8/layout/vList2"/>
    <dgm:cxn modelId="{EC69CF9B-1696-4204-8ECE-70BF83B39537}" srcId="{7F6443B3-D36C-45CA-A293-F0E9D7C1767E}" destId="{6911C373-7AF3-4F32-88F0-E8E78CE638DD}" srcOrd="1" destOrd="0" parTransId="{E81D75C7-2B19-42B0-9262-46214527B0BC}" sibTransId="{183F2F64-7815-4553-B3E0-DA91B9DA67C9}"/>
    <dgm:cxn modelId="{952A29A5-938C-4251-862D-047F8D0F6C8E}" type="presOf" srcId="{1EB2C40F-7A7E-4AF2-8D09-C554D2F981F4}" destId="{E65990FA-1944-4218-8879-D8CE8DD350B5}" srcOrd="0" destOrd="9" presId="urn:microsoft.com/office/officeart/2005/8/layout/vList2"/>
    <dgm:cxn modelId="{1762ACAC-A6C7-46F0-8B89-00C08679C1FD}" srcId="{7F6443B3-D36C-45CA-A293-F0E9D7C1767E}" destId="{59B0CC46-658B-4122-85A4-758EF180200D}" srcOrd="2" destOrd="0" parTransId="{9DA259AA-D3D8-4749-A0EF-8F1B714F67A2}" sibTransId="{DEC7F06A-C161-44C0-B6FC-0992BADF68C4}"/>
    <dgm:cxn modelId="{81E42BAD-5C25-4808-91D4-BECB42DFE70B}" type="presOf" srcId="{6911C373-7AF3-4F32-88F0-E8E78CE638DD}" destId="{E65990FA-1944-4218-8879-D8CE8DD350B5}" srcOrd="0" destOrd="1" presId="urn:microsoft.com/office/officeart/2005/8/layout/vList2"/>
    <dgm:cxn modelId="{A41B64C1-91D2-4890-BDA5-F1E4675B8556}" srcId="{A49C9682-7672-4E0D-B047-F7C18BB08F57}" destId="{1EB2C40F-7A7E-4AF2-8D09-C554D2F981F4}" srcOrd="0" destOrd="0" parTransId="{045C792E-CC12-46F6-B3C9-6087DC41B16B}" sibTransId="{072C2E3D-181F-4655-A4AB-FCF6A8FCD814}"/>
    <dgm:cxn modelId="{D56A4DC6-E638-4E68-B40C-08F7BE7541AC}" srcId="{6911C373-7AF3-4F32-88F0-E8E78CE638DD}" destId="{141EEF5B-48FB-444D-8405-907BE504D399}" srcOrd="1" destOrd="0" parTransId="{D296FB13-526C-481B-8FB2-103E3EE47786}" sibTransId="{83EE1B9F-DAAD-4322-8010-CFC0A03FFB2B}"/>
    <dgm:cxn modelId="{2183ACD4-F550-40AE-959F-9B32386345B5}" type="presOf" srcId="{59B0CC46-658B-4122-85A4-758EF180200D}" destId="{E65990FA-1944-4218-8879-D8CE8DD350B5}" srcOrd="0" destOrd="4" presId="urn:microsoft.com/office/officeart/2005/8/layout/vList2"/>
    <dgm:cxn modelId="{AF341FDA-C3DF-4861-B0EA-B886D3DEE851}" srcId="{F9840837-46B9-4350-921D-22FC31D05D75}" destId="{7F6443B3-D36C-45CA-A293-F0E9D7C1767E}" srcOrd="0" destOrd="0" parTransId="{928D3ED8-B5A6-47F2-9427-F6A733BFF923}" sibTransId="{C1505251-23E9-484B-9CF7-847D885D514D}"/>
    <dgm:cxn modelId="{7756BDE0-A590-4FBB-B4EF-30AB53ABEE9A}" type="presOf" srcId="{5B041C06-C24D-4AAF-8405-DDADB29A180C}" destId="{E65990FA-1944-4218-8879-D8CE8DD350B5}" srcOrd="0" destOrd="0" presId="urn:microsoft.com/office/officeart/2005/8/layout/vList2"/>
    <dgm:cxn modelId="{495701F4-CBD0-4AA7-B1C4-5A1EDF8AEBA8}" srcId="{7F6443B3-D36C-45CA-A293-F0E9D7C1767E}" destId="{A49C9682-7672-4E0D-B047-F7C18BB08F57}" srcOrd="5" destOrd="0" parTransId="{B0288594-1DAE-4FD3-AD9A-DB73DAA5854D}" sibTransId="{7C079B65-7DE1-49E3-9FC3-1E7AF63C519C}"/>
    <dgm:cxn modelId="{F5612BF5-6646-4F98-83D1-A05D99F0D9BA}" type="presOf" srcId="{F9840837-46B9-4350-921D-22FC31D05D75}" destId="{2503C835-A6A2-4E04-915B-2671EEE78AA4}" srcOrd="0" destOrd="0" presId="urn:microsoft.com/office/officeart/2005/8/layout/vList2"/>
    <dgm:cxn modelId="{DE015450-CCED-4739-9308-59CF7BC0FD11}" type="presParOf" srcId="{2503C835-A6A2-4E04-915B-2671EEE78AA4}" destId="{B60767D2-7318-4F04-9F65-BFE95F313893}" srcOrd="0" destOrd="0" presId="urn:microsoft.com/office/officeart/2005/8/layout/vList2"/>
    <dgm:cxn modelId="{84ED33C9-E946-4855-87CE-7033CF54C466}" type="presParOf" srcId="{2503C835-A6A2-4E04-915B-2671EEE78AA4}" destId="{E65990FA-1944-4218-8879-D8CE8DD350B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A52ADA-C925-4BF4-B66C-7B5C40B8C935}" type="doc">
      <dgm:prSet loTypeId="urn:microsoft.com/office/officeart/2005/8/layout/hList7" loCatId="list" qsTypeId="urn:microsoft.com/office/officeart/2005/8/quickstyle/3d1" qsCatId="3D" csTypeId="urn:microsoft.com/office/officeart/2005/8/colors/accent0_3" csCatId="mainScheme" phldr="1"/>
      <dgm:spPr/>
      <dgm:t>
        <a:bodyPr/>
        <a:lstStyle/>
        <a:p>
          <a:endParaRPr lang="en-US"/>
        </a:p>
      </dgm:t>
    </dgm:pt>
    <dgm:pt modelId="{4AD5B460-F6DF-4988-B6CD-6E3ACAF23CA1}">
      <dgm:prSet custT="1"/>
      <dgm:spPr/>
      <dgm:t>
        <a:bodyPr/>
        <a:lstStyle/>
        <a:p>
          <a:pPr algn="ctr"/>
          <a:r>
            <a:rPr lang="en-US" sz="2000" b="1"/>
            <a:t>DOL VETS is the lead Federal Agency in Veteran Employment</a:t>
          </a:r>
          <a:endParaRPr lang="en-US" sz="2000"/>
        </a:p>
      </dgm:t>
    </dgm:pt>
    <dgm:pt modelId="{EEAB8E0A-E671-40E0-B88A-C48B65FD2B49}" type="parTrans" cxnId="{AFDD8BD3-21FB-4154-846C-DA76006883D3}">
      <dgm:prSet/>
      <dgm:spPr/>
      <dgm:t>
        <a:bodyPr/>
        <a:lstStyle/>
        <a:p>
          <a:endParaRPr lang="en-US"/>
        </a:p>
      </dgm:t>
    </dgm:pt>
    <dgm:pt modelId="{F59CED84-C1FC-49D9-9926-4B7259DF7EC6}" type="sibTrans" cxnId="{AFDD8BD3-21FB-4154-846C-DA76006883D3}">
      <dgm:prSet/>
      <dgm:spPr/>
      <dgm:t>
        <a:bodyPr/>
        <a:lstStyle/>
        <a:p>
          <a:endParaRPr lang="en-US"/>
        </a:p>
      </dgm:t>
    </dgm:pt>
    <dgm:pt modelId="{14CCD2DF-6778-4726-9D1A-391E7926043B}">
      <dgm:prSet/>
      <dgm:spPr/>
      <dgm:t>
        <a:bodyPr/>
        <a:lstStyle/>
        <a:p>
          <a:pPr algn="l"/>
          <a:r>
            <a:rPr lang="en-US" sz="1500" b="1" dirty="0"/>
            <a:t>FY2022: 2,800+ DOL VETS staff, contractors, and grantees served 440,000+ veterans and military spouses across all Agency programs</a:t>
          </a:r>
        </a:p>
      </dgm:t>
    </dgm:pt>
    <dgm:pt modelId="{187E44D1-82AC-4A1C-8600-DC6B134030F8}" type="parTrans" cxnId="{47F4B3A6-2F15-4892-A597-F8A0F99D2B6D}">
      <dgm:prSet/>
      <dgm:spPr/>
      <dgm:t>
        <a:bodyPr/>
        <a:lstStyle/>
        <a:p>
          <a:endParaRPr lang="en-US"/>
        </a:p>
      </dgm:t>
    </dgm:pt>
    <dgm:pt modelId="{20CB06A2-0C6D-4D59-AB8D-36F2A8E3C6B4}" type="sibTrans" cxnId="{47F4B3A6-2F15-4892-A597-F8A0F99D2B6D}">
      <dgm:prSet/>
      <dgm:spPr/>
      <dgm:t>
        <a:bodyPr/>
        <a:lstStyle/>
        <a:p>
          <a:endParaRPr lang="en-US"/>
        </a:p>
      </dgm:t>
    </dgm:pt>
    <dgm:pt modelId="{E0ECD904-B2FD-427C-8AC3-210C65785A6F}">
      <dgm:prSet/>
      <dgm:spPr/>
      <dgm:t>
        <a:bodyPr/>
        <a:lstStyle/>
        <a:p>
          <a:r>
            <a:rPr lang="en-US" b="0"/>
            <a:t>VETS leverages all DOL agencies/resources on behalf of veteran employment, transitioning service members and military spouses </a:t>
          </a:r>
        </a:p>
      </dgm:t>
    </dgm:pt>
    <dgm:pt modelId="{E63165A9-5914-410A-9940-146D1C412489}" type="parTrans" cxnId="{0EB6AD6C-58C7-4875-BB11-AFE7FA3EA141}">
      <dgm:prSet/>
      <dgm:spPr/>
      <dgm:t>
        <a:bodyPr/>
        <a:lstStyle/>
        <a:p>
          <a:endParaRPr lang="en-US"/>
        </a:p>
      </dgm:t>
    </dgm:pt>
    <dgm:pt modelId="{A1D6C7FD-D8D1-4973-87DF-3B6042C47A43}" type="sibTrans" cxnId="{0EB6AD6C-58C7-4875-BB11-AFE7FA3EA141}">
      <dgm:prSet/>
      <dgm:spPr/>
      <dgm:t>
        <a:bodyPr/>
        <a:lstStyle/>
        <a:p>
          <a:endParaRPr lang="en-US"/>
        </a:p>
      </dgm:t>
    </dgm:pt>
    <dgm:pt modelId="{BF5BEE50-D4E7-4A53-98E3-CCB9D04A18BA}" type="pres">
      <dgm:prSet presAssocID="{6DA52ADA-C925-4BF4-B66C-7B5C40B8C935}" presName="Name0" presStyleCnt="0">
        <dgm:presLayoutVars>
          <dgm:dir/>
          <dgm:resizeHandles val="exact"/>
        </dgm:presLayoutVars>
      </dgm:prSet>
      <dgm:spPr/>
    </dgm:pt>
    <dgm:pt modelId="{56BF2282-BD74-4427-B77E-CA446E405FDD}" type="pres">
      <dgm:prSet presAssocID="{6DA52ADA-C925-4BF4-B66C-7B5C40B8C935}" presName="fgShape" presStyleLbl="fgShp" presStyleIdx="0" presStyleCnt="1"/>
      <dgm:spPr/>
    </dgm:pt>
    <dgm:pt modelId="{4D31AF3E-938A-473D-9275-D3565B3B4283}" type="pres">
      <dgm:prSet presAssocID="{6DA52ADA-C925-4BF4-B66C-7B5C40B8C935}" presName="linComp" presStyleCnt="0"/>
      <dgm:spPr/>
    </dgm:pt>
    <dgm:pt modelId="{887E67F4-539B-48B4-9647-F91B307FDBB1}" type="pres">
      <dgm:prSet presAssocID="{4AD5B460-F6DF-4988-B6CD-6E3ACAF23CA1}" presName="compNode" presStyleCnt="0"/>
      <dgm:spPr/>
    </dgm:pt>
    <dgm:pt modelId="{0C3BF418-9504-4BBB-8EC0-C994A7A8127E}" type="pres">
      <dgm:prSet presAssocID="{4AD5B460-F6DF-4988-B6CD-6E3ACAF23CA1}" presName="bkgdShape" presStyleLbl="node1" presStyleIdx="0" presStyleCnt="2"/>
      <dgm:spPr/>
    </dgm:pt>
    <dgm:pt modelId="{0EF9DDCA-A175-41FC-9F74-BF23E3186B9E}" type="pres">
      <dgm:prSet presAssocID="{4AD5B460-F6DF-4988-B6CD-6E3ACAF23CA1}" presName="nodeTx" presStyleLbl="node1" presStyleIdx="0" presStyleCnt="2">
        <dgm:presLayoutVars>
          <dgm:bulletEnabled val="1"/>
        </dgm:presLayoutVars>
      </dgm:prSet>
      <dgm:spPr/>
    </dgm:pt>
    <dgm:pt modelId="{D3EC71AC-8B7B-495B-B8DB-BC6B06BF4806}" type="pres">
      <dgm:prSet presAssocID="{4AD5B460-F6DF-4988-B6CD-6E3ACAF23CA1}" presName="invisiNode" presStyleLbl="node1" presStyleIdx="0" presStyleCnt="2"/>
      <dgm:spPr/>
    </dgm:pt>
    <dgm:pt modelId="{402A1B8E-82D8-4320-8DBE-BCCD5A6FA226}" type="pres">
      <dgm:prSet presAssocID="{4AD5B460-F6DF-4988-B6CD-6E3ACAF23CA1}" presName="imagNode" presStyleLbl="fgImgPlace1" presStyleIdx="0" presStyleCnt="2" custScaleX="116408" custScaleY="99979" custLinFactNeighborY="2240"/>
      <dgm:spPr>
        <a:blipFill dpi="0" rotWithShape="1">
          <a:blip xmlns:r="http://schemas.openxmlformats.org/officeDocument/2006/relationships" r:embed="rId1"/>
          <a:srcRect/>
          <a:stretch>
            <a:fillRect l="-186" t="-186" r="-186" b="-186"/>
          </a:stretch>
        </a:blipFill>
      </dgm:spPr>
    </dgm:pt>
    <dgm:pt modelId="{AE6E2587-FFB0-4A51-B79B-AEC81D281245}" type="pres">
      <dgm:prSet presAssocID="{F59CED84-C1FC-49D9-9926-4B7259DF7EC6}" presName="sibTrans" presStyleLbl="sibTrans2D1" presStyleIdx="0" presStyleCnt="0"/>
      <dgm:spPr/>
    </dgm:pt>
    <dgm:pt modelId="{FED6FEC5-1E7F-4BAC-8565-CB9114A84CCC}" type="pres">
      <dgm:prSet presAssocID="{E0ECD904-B2FD-427C-8AC3-210C65785A6F}" presName="compNode" presStyleCnt="0"/>
      <dgm:spPr/>
    </dgm:pt>
    <dgm:pt modelId="{7EFC878B-1E92-4701-ACDB-634C0D57B564}" type="pres">
      <dgm:prSet presAssocID="{E0ECD904-B2FD-427C-8AC3-210C65785A6F}" presName="bkgdShape" presStyleLbl="node1" presStyleIdx="1" presStyleCnt="2" custLinFactNeighborX="54" custLinFactNeighborY="4411"/>
      <dgm:spPr/>
    </dgm:pt>
    <dgm:pt modelId="{3FAC0C62-60CB-4C85-89D4-D17C4D3C71C2}" type="pres">
      <dgm:prSet presAssocID="{E0ECD904-B2FD-427C-8AC3-210C65785A6F}" presName="nodeTx" presStyleLbl="node1" presStyleIdx="1" presStyleCnt="2">
        <dgm:presLayoutVars>
          <dgm:bulletEnabled val="1"/>
        </dgm:presLayoutVars>
      </dgm:prSet>
      <dgm:spPr/>
    </dgm:pt>
    <dgm:pt modelId="{1A10B2CF-8038-4047-8E7B-A60B81646D53}" type="pres">
      <dgm:prSet presAssocID="{E0ECD904-B2FD-427C-8AC3-210C65785A6F}" presName="invisiNode" presStyleLbl="node1" presStyleIdx="1" presStyleCnt="2"/>
      <dgm:spPr/>
    </dgm:pt>
    <dgm:pt modelId="{CB8FE124-AFCF-4792-BE64-6B136CA7E7A8}" type="pres">
      <dgm:prSet presAssocID="{E0ECD904-B2FD-427C-8AC3-210C65785A6F}" presName="imagNode" presStyleLbl="fgImgPlace1" presStyleIdx="1" presStyleCnt="2" custScaleX="123089" custScaleY="10329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dgm:spPr>
    </dgm:pt>
  </dgm:ptLst>
  <dgm:cxnLst>
    <dgm:cxn modelId="{F348745C-4B20-45BC-90F7-A77C20E9657A}" type="presOf" srcId="{4AD5B460-F6DF-4988-B6CD-6E3ACAF23CA1}" destId="{0EF9DDCA-A175-41FC-9F74-BF23E3186B9E}" srcOrd="1" destOrd="0" presId="urn:microsoft.com/office/officeart/2005/8/layout/hList7"/>
    <dgm:cxn modelId="{0355B547-DA1D-4AAE-8435-D2A0C5444F94}" type="presOf" srcId="{4AD5B460-F6DF-4988-B6CD-6E3ACAF23CA1}" destId="{0C3BF418-9504-4BBB-8EC0-C994A7A8127E}" srcOrd="0" destOrd="0" presId="urn:microsoft.com/office/officeart/2005/8/layout/hList7"/>
    <dgm:cxn modelId="{0EB6AD6C-58C7-4875-BB11-AFE7FA3EA141}" srcId="{6DA52ADA-C925-4BF4-B66C-7B5C40B8C935}" destId="{E0ECD904-B2FD-427C-8AC3-210C65785A6F}" srcOrd="1" destOrd="0" parTransId="{E63165A9-5914-410A-9940-146D1C412489}" sibTransId="{A1D6C7FD-D8D1-4973-87DF-3B6042C47A43}"/>
    <dgm:cxn modelId="{CD54D353-9725-426B-A57F-4D91FE8A10EF}" type="presOf" srcId="{14CCD2DF-6778-4726-9D1A-391E7926043B}" destId="{0C3BF418-9504-4BBB-8EC0-C994A7A8127E}" srcOrd="0" destOrd="1" presId="urn:microsoft.com/office/officeart/2005/8/layout/hList7"/>
    <dgm:cxn modelId="{47F4B3A6-2F15-4892-A597-F8A0F99D2B6D}" srcId="{4AD5B460-F6DF-4988-B6CD-6E3ACAF23CA1}" destId="{14CCD2DF-6778-4726-9D1A-391E7926043B}" srcOrd="0" destOrd="0" parTransId="{187E44D1-82AC-4A1C-8600-DC6B134030F8}" sibTransId="{20CB06A2-0C6D-4D59-AB8D-36F2A8E3C6B4}"/>
    <dgm:cxn modelId="{DE743CBE-D2AE-4EFF-B205-435C2B2B5757}" type="presOf" srcId="{14CCD2DF-6778-4726-9D1A-391E7926043B}" destId="{0EF9DDCA-A175-41FC-9F74-BF23E3186B9E}" srcOrd="1" destOrd="1" presId="urn:microsoft.com/office/officeart/2005/8/layout/hList7"/>
    <dgm:cxn modelId="{18A3D3C2-424E-4C51-A024-28BFC58E8570}" type="presOf" srcId="{F59CED84-C1FC-49D9-9926-4B7259DF7EC6}" destId="{AE6E2587-FFB0-4A51-B79B-AEC81D281245}" srcOrd="0" destOrd="0" presId="urn:microsoft.com/office/officeart/2005/8/layout/hList7"/>
    <dgm:cxn modelId="{F8902BC5-E36E-44F2-A1EA-2BC8F0763809}" type="presOf" srcId="{6DA52ADA-C925-4BF4-B66C-7B5C40B8C935}" destId="{BF5BEE50-D4E7-4A53-98E3-CCB9D04A18BA}" srcOrd="0" destOrd="0" presId="urn:microsoft.com/office/officeart/2005/8/layout/hList7"/>
    <dgm:cxn modelId="{AFDD8BD3-21FB-4154-846C-DA76006883D3}" srcId="{6DA52ADA-C925-4BF4-B66C-7B5C40B8C935}" destId="{4AD5B460-F6DF-4988-B6CD-6E3ACAF23CA1}" srcOrd="0" destOrd="0" parTransId="{EEAB8E0A-E671-40E0-B88A-C48B65FD2B49}" sibTransId="{F59CED84-C1FC-49D9-9926-4B7259DF7EC6}"/>
    <dgm:cxn modelId="{1396C4EA-C4A0-4B3B-AFCB-9262039B136F}" type="presOf" srcId="{E0ECD904-B2FD-427C-8AC3-210C65785A6F}" destId="{7EFC878B-1E92-4701-ACDB-634C0D57B564}" srcOrd="0" destOrd="0" presId="urn:microsoft.com/office/officeart/2005/8/layout/hList7"/>
    <dgm:cxn modelId="{DF4CADFE-1E52-4B2C-A605-CD58C8AEC77E}" type="presOf" srcId="{E0ECD904-B2FD-427C-8AC3-210C65785A6F}" destId="{3FAC0C62-60CB-4C85-89D4-D17C4D3C71C2}" srcOrd="1" destOrd="0" presId="urn:microsoft.com/office/officeart/2005/8/layout/hList7"/>
    <dgm:cxn modelId="{7E6C392F-B59C-441E-8FC4-9D25A488CD85}" type="presParOf" srcId="{BF5BEE50-D4E7-4A53-98E3-CCB9D04A18BA}" destId="{56BF2282-BD74-4427-B77E-CA446E405FDD}" srcOrd="0" destOrd="0" presId="urn:microsoft.com/office/officeart/2005/8/layout/hList7"/>
    <dgm:cxn modelId="{70414805-F0F2-44E9-8973-29333F96CE6F}" type="presParOf" srcId="{BF5BEE50-D4E7-4A53-98E3-CCB9D04A18BA}" destId="{4D31AF3E-938A-473D-9275-D3565B3B4283}" srcOrd="1" destOrd="0" presId="urn:microsoft.com/office/officeart/2005/8/layout/hList7"/>
    <dgm:cxn modelId="{B6E4C265-EB5E-4D4A-A305-6EA52230B2ED}" type="presParOf" srcId="{4D31AF3E-938A-473D-9275-D3565B3B4283}" destId="{887E67F4-539B-48B4-9647-F91B307FDBB1}" srcOrd="0" destOrd="0" presId="urn:microsoft.com/office/officeart/2005/8/layout/hList7"/>
    <dgm:cxn modelId="{F56C4E2B-C992-41A6-9E4B-D75C507F1458}" type="presParOf" srcId="{887E67F4-539B-48B4-9647-F91B307FDBB1}" destId="{0C3BF418-9504-4BBB-8EC0-C994A7A8127E}" srcOrd="0" destOrd="0" presId="urn:microsoft.com/office/officeart/2005/8/layout/hList7"/>
    <dgm:cxn modelId="{81941691-CDC9-4C20-AA15-091A81B8882B}" type="presParOf" srcId="{887E67F4-539B-48B4-9647-F91B307FDBB1}" destId="{0EF9DDCA-A175-41FC-9F74-BF23E3186B9E}" srcOrd="1" destOrd="0" presId="urn:microsoft.com/office/officeart/2005/8/layout/hList7"/>
    <dgm:cxn modelId="{25F9AD3B-B68D-4242-93B2-5314975D3FC1}" type="presParOf" srcId="{887E67F4-539B-48B4-9647-F91B307FDBB1}" destId="{D3EC71AC-8B7B-495B-B8DB-BC6B06BF4806}" srcOrd="2" destOrd="0" presId="urn:microsoft.com/office/officeart/2005/8/layout/hList7"/>
    <dgm:cxn modelId="{E72F0E40-CBB0-43EB-A63B-0944CF88DFFC}" type="presParOf" srcId="{887E67F4-539B-48B4-9647-F91B307FDBB1}" destId="{402A1B8E-82D8-4320-8DBE-BCCD5A6FA226}" srcOrd="3" destOrd="0" presId="urn:microsoft.com/office/officeart/2005/8/layout/hList7"/>
    <dgm:cxn modelId="{9F8F37E3-F152-4E46-AC4B-8E24B5FB8A0C}" type="presParOf" srcId="{4D31AF3E-938A-473D-9275-D3565B3B4283}" destId="{AE6E2587-FFB0-4A51-B79B-AEC81D281245}" srcOrd="1" destOrd="0" presId="urn:microsoft.com/office/officeart/2005/8/layout/hList7"/>
    <dgm:cxn modelId="{5ABC8978-8D0E-4D01-A3E8-60AA313C4390}" type="presParOf" srcId="{4D31AF3E-938A-473D-9275-D3565B3B4283}" destId="{FED6FEC5-1E7F-4BAC-8565-CB9114A84CCC}" srcOrd="2" destOrd="0" presId="urn:microsoft.com/office/officeart/2005/8/layout/hList7"/>
    <dgm:cxn modelId="{26386001-1B0A-4145-A3D8-91E8CE15B396}" type="presParOf" srcId="{FED6FEC5-1E7F-4BAC-8565-CB9114A84CCC}" destId="{7EFC878B-1E92-4701-ACDB-634C0D57B564}" srcOrd="0" destOrd="0" presId="urn:microsoft.com/office/officeart/2005/8/layout/hList7"/>
    <dgm:cxn modelId="{EF3CDDC4-30E8-4505-B961-E28304E17744}" type="presParOf" srcId="{FED6FEC5-1E7F-4BAC-8565-CB9114A84CCC}" destId="{3FAC0C62-60CB-4C85-89D4-D17C4D3C71C2}" srcOrd="1" destOrd="0" presId="urn:microsoft.com/office/officeart/2005/8/layout/hList7"/>
    <dgm:cxn modelId="{8D42F486-3D5A-48AF-9EB3-564B1AFD769C}" type="presParOf" srcId="{FED6FEC5-1E7F-4BAC-8565-CB9114A84CCC}" destId="{1A10B2CF-8038-4047-8E7B-A60B81646D53}" srcOrd="2" destOrd="0" presId="urn:microsoft.com/office/officeart/2005/8/layout/hList7"/>
    <dgm:cxn modelId="{400605BE-1F1F-448B-A271-D98DD812F9E9}" type="presParOf" srcId="{FED6FEC5-1E7F-4BAC-8565-CB9114A84CCC}" destId="{CB8FE124-AFCF-4792-BE64-6B136CA7E7A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DBDE513-8103-4F9A-AAD0-D3301870FDAF}" type="doc">
      <dgm:prSet loTypeId="urn:microsoft.com/office/officeart/2005/8/layout/vList4" loCatId="list" qsTypeId="urn:microsoft.com/office/officeart/2005/8/quickstyle/3d1" qsCatId="3D" csTypeId="urn:microsoft.com/office/officeart/2005/8/colors/accent0_3" csCatId="mainScheme" phldr="1"/>
      <dgm:spPr/>
      <dgm:t>
        <a:bodyPr/>
        <a:lstStyle/>
        <a:p>
          <a:endParaRPr lang="en-US"/>
        </a:p>
      </dgm:t>
    </dgm:pt>
    <dgm:pt modelId="{264FF308-12B5-496E-88E8-2B6FDEA3C253}">
      <dgm:prSet custT="1"/>
      <dgm:spPr/>
      <dgm:t>
        <a:bodyPr/>
        <a:lstStyle/>
        <a:p>
          <a:r>
            <a:rPr lang="en-US" sz="1800" b="1"/>
            <a:t>The only Federal Award that Recognizes Employers Who: Hire, Retain and Support Veterans</a:t>
          </a:r>
          <a:endParaRPr lang="en-US" sz="1800"/>
        </a:p>
      </dgm:t>
    </dgm:pt>
    <dgm:pt modelId="{DA0B8CF5-B8D7-45E0-BF5D-54CB8457D75E}" type="parTrans" cxnId="{EA4CB85D-2511-4EAA-BF1D-6650CA564433}">
      <dgm:prSet/>
      <dgm:spPr/>
      <dgm:t>
        <a:bodyPr/>
        <a:lstStyle/>
        <a:p>
          <a:endParaRPr lang="en-US"/>
        </a:p>
      </dgm:t>
    </dgm:pt>
    <dgm:pt modelId="{22826F78-2FFA-4CDD-AE4D-7813CA98493E}" type="sibTrans" cxnId="{EA4CB85D-2511-4EAA-BF1D-6650CA564433}">
      <dgm:prSet/>
      <dgm:spPr/>
      <dgm:t>
        <a:bodyPr/>
        <a:lstStyle/>
        <a:p>
          <a:endParaRPr lang="en-US"/>
        </a:p>
      </dgm:t>
    </dgm:pt>
    <dgm:pt modelId="{76F451FC-A926-4CE3-8328-FADF61327C9D}">
      <dgm:prSet/>
      <dgm:spPr/>
      <dgm:t>
        <a:bodyPr/>
        <a:lstStyle/>
        <a:p>
          <a:r>
            <a:rPr lang="en-US" b="1" dirty="0"/>
            <a:t>835 employers earned the 2022 HIRE Vets Medallion Award </a:t>
          </a:r>
          <a:endParaRPr lang="en-US" dirty="0"/>
        </a:p>
      </dgm:t>
    </dgm:pt>
    <dgm:pt modelId="{687DADA0-0319-439B-912D-266BD5FFEC71}" type="parTrans" cxnId="{751947E2-504F-4E05-A1BA-DF6D308D121C}">
      <dgm:prSet/>
      <dgm:spPr/>
      <dgm:t>
        <a:bodyPr/>
        <a:lstStyle/>
        <a:p>
          <a:endParaRPr lang="en-US"/>
        </a:p>
      </dgm:t>
    </dgm:pt>
    <dgm:pt modelId="{E1166ED9-5D9A-483D-BEF7-30D15010EA9A}" type="sibTrans" cxnId="{751947E2-504F-4E05-A1BA-DF6D308D121C}">
      <dgm:prSet/>
      <dgm:spPr/>
      <dgm:t>
        <a:bodyPr/>
        <a:lstStyle/>
        <a:p>
          <a:endParaRPr lang="en-US"/>
        </a:p>
      </dgm:t>
    </dgm:pt>
    <dgm:pt modelId="{AF67D114-3187-4E9B-98FD-4C5E71107552}">
      <dgm:prSet/>
      <dgm:spPr/>
      <dgm:t>
        <a:bodyPr/>
        <a:lstStyle/>
        <a:p>
          <a:r>
            <a:rPr lang="en-US" b="1" dirty="0"/>
            <a:t>See them on the map at </a:t>
          </a:r>
          <a:r>
            <a:rPr lang="en-US" b="1" dirty="0">
              <a:hlinkClick xmlns:r="http://schemas.openxmlformats.org/officeDocument/2006/relationships" r:id="rId1">
                <a:extLst>
                  <a:ext uri="{A12FA001-AC4F-418D-AE19-62706E023703}">
                    <ahyp:hlinkClr xmlns:ahyp="http://schemas.microsoft.com/office/drawing/2018/hyperlinkcolor" val="tx"/>
                  </a:ext>
                </a:extLst>
              </a:hlinkClick>
            </a:rPr>
            <a:t>HIREVets.gov/Awardees</a:t>
          </a:r>
          <a:endParaRPr lang="en-US" dirty="0"/>
        </a:p>
      </dgm:t>
    </dgm:pt>
    <dgm:pt modelId="{E460B705-DD02-4E77-97D2-77E1ABDECF58}" type="parTrans" cxnId="{1EB0E211-6994-4B8C-AE3E-D1F926F491B2}">
      <dgm:prSet/>
      <dgm:spPr/>
      <dgm:t>
        <a:bodyPr/>
        <a:lstStyle/>
        <a:p>
          <a:endParaRPr lang="en-US"/>
        </a:p>
      </dgm:t>
    </dgm:pt>
    <dgm:pt modelId="{2735676A-C484-492D-B35E-587794005F80}" type="sibTrans" cxnId="{1EB0E211-6994-4B8C-AE3E-D1F926F491B2}">
      <dgm:prSet/>
      <dgm:spPr/>
      <dgm:t>
        <a:bodyPr/>
        <a:lstStyle/>
        <a:p>
          <a:endParaRPr lang="en-US"/>
        </a:p>
      </dgm:t>
    </dgm:pt>
    <dgm:pt modelId="{ED8B40AA-3DED-45C8-8CF3-61FD31E4BB96}">
      <dgm:prSet custT="1"/>
      <dgm:spPr/>
      <dgm:t>
        <a:bodyPr/>
        <a:lstStyle/>
        <a:p>
          <a:r>
            <a:rPr lang="en-US" sz="2400" b="1" dirty="0"/>
            <a:t>2023 Application period: January 31 – April 30, 2023</a:t>
          </a:r>
          <a:endParaRPr lang="en-US" sz="2400" dirty="0"/>
        </a:p>
      </dgm:t>
    </dgm:pt>
    <dgm:pt modelId="{A1622D96-AEE0-4FB5-ADA6-2757A906E2DB}" type="parTrans" cxnId="{FEE91282-B9DA-4E4A-9107-09D5BFD9066A}">
      <dgm:prSet/>
      <dgm:spPr/>
      <dgm:t>
        <a:bodyPr/>
        <a:lstStyle/>
        <a:p>
          <a:endParaRPr lang="en-US"/>
        </a:p>
      </dgm:t>
    </dgm:pt>
    <dgm:pt modelId="{449794A4-CBA2-492D-A4B4-E43696D7BD19}" type="sibTrans" cxnId="{FEE91282-B9DA-4E4A-9107-09D5BFD9066A}">
      <dgm:prSet/>
      <dgm:spPr/>
      <dgm:t>
        <a:bodyPr/>
        <a:lstStyle/>
        <a:p>
          <a:endParaRPr lang="en-US"/>
        </a:p>
      </dgm:t>
    </dgm:pt>
    <dgm:pt modelId="{71DEE7BE-BD5E-42B4-81C7-30BA6BF84E79}">
      <dgm:prSet/>
      <dgm:spPr/>
      <dgm:t>
        <a:bodyPr/>
        <a:lstStyle/>
        <a:p>
          <a:r>
            <a:rPr lang="en-US" b="1">
              <a:hlinkClick xmlns:r="http://schemas.openxmlformats.org/officeDocument/2006/relationships" r:id="rId2">
                <a:extLst>
                  <a:ext uri="{A12FA001-AC4F-418D-AE19-62706E023703}">
                    <ahyp:hlinkClr xmlns:ahyp="http://schemas.microsoft.com/office/drawing/2018/hyperlinkcolor" val="tx"/>
                  </a:ext>
                </a:extLst>
              </a:hlinkClick>
            </a:rPr>
            <a:t>HIREVets.gov</a:t>
          </a:r>
          <a:endParaRPr lang="en-US"/>
        </a:p>
      </dgm:t>
    </dgm:pt>
    <dgm:pt modelId="{4D5B55A9-C48A-4F81-BC5E-8B21F14C962E}" type="parTrans" cxnId="{5F5ABC7D-69D6-40A3-8CDC-7A2350B1DB64}">
      <dgm:prSet/>
      <dgm:spPr/>
      <dgm:t>
        <a:bodyPr/>
        <a:lstStyle/>
        <a:p>
          <a:endParaRPr lang="en-US"/>
        </a:p>
      </dgm:t>
    </dgm:pt>
    <dgm:pt modelId="{2B054DC5-ACD3-4A2D-9864-041A2DB6A703}" type="sibTrans" cxnId="{5F5ABC7D-69D6-40A3-8CDC-7A2350B1DB64}">
      <dgm:prSet/>
      <dgm:spPr/>
      <dgm:t>
        <a:bodyPr/>
        <a:lstStyle/>
        <a:p>
          <a:endParaRPr lang="en-US"/>
        </a:p>
      </dgm:t>
    </dgm:pt>
    <dgm:pt modelId="{90F74BF6-5F4A-489F-9A7E-993A22BC004E}" type="pres">
      <dgm:prSet presAssocID="{3DBDE513-8103-4F9A-AAD0-D3301870FDAF}" presName="linear" presStyleCnt="0">
        <dgm:presLayoutVars>
          <dgm:dir/>
          <dgm:resizeHandles val="exact"/>
        </dgm:presLayoutVars>
      </dgm:prSet>
      <dgm:spPr/>
    </dgm:pt>
    <dgm:pt modelId="{5729D4A9-7237-4042-AEF1-D6E9ADBB2F12}" type="pres">
      <dgm:prSet presAssocID="{264FF308-12B5-496E-88E8-2B6FDEA3C253}" presName="comp" presStyleCnt="0"/>
      <dgm:spPr/>
    </dgm:pt>
    <dgm:pt modelId="{56CED538-BE56-4A83-917C-FB9C36FA8B59}" type="pres">
      <dgm:prSet presAssocID="{264FF308-12B5-496E-88E8-2B6FDEA3C253}" presName="box" presStyleLbl="node1" presStyleIdx="0" presStyleCnt="4"/>
      <dgm:spPr/>
    </dgm:pt>
    <dgm:pt modelId="{8897A065-334F-430A-9220-79FF7996EF0E}" type="pres">
      <dgm:prSet presAssocID="{264FF308-12B5-496E-88E8-2B6FDEA3C253}" presName="img" presStyleLbl="fgImgPlace1" presStyleIdx="0" presStyleCnt="4" custScaleX="85861" custLinFactNeighborX="-633" custLinFactNeighborY="-317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412" t="-247" r="-1412" b="-247"/>
          </a:stretch>
        </a:blipFill>
      </dgm:spPr>
    </dgm:pt>
    <dgm:pt modelId="{E2F8078D-5598-443C-809F-628D89474452}" type="pres">
      <dgm:prSet presAssocID="{264FF308-12B5-496E-88E8-2B6FDEA3C253}" presName="text" presStyleLbl="node1" presStyleIdx="0" presStyleCnt="4">
        <dgm:presLayoutVars>
          <dgm:bulletEnabled val="1"/>
        </dgm:presLayoutVars>
      </dgm:prSet>
      <dgm:spPr/>
    </dgm:pt>
    <dgm:pt modelId="{3DF16D27-23EC-4FCF-9152-C331E67F2E3B}" type="pres">
      <dgm:prSet presAssocID="{22826F78-2FFA-4CDD-AE4D-7813CA98493E}" presName="spacer" presStyleCnt="0"/>
      <dgm:spPr/>
    </dgm:pt>
    <dgm:pt modelId="{E4508DCD-6809-4091-B128-07A31D2A1BD0}" type="pres">
      <dgm:prSet presAssocID="{76F451FC-A926-4CE3-8328-FADF61327C9D}" presName="comp" presStyleCnt="0"/>
      <dgm:spPr/>
    </dgm:pt>
    <dgm:pt modelId="{7B018D41-8636-4FC7-B57C-5A56D49C6932}" type="pres">
      <dgm:prSet presAssocID="{76F451FC-A926-4CE3-8328-FADF61327C9D}" presName="box" presStyleLbl="node1" presStyleIdx="1" presStyleCnt="4"/>
      <dgm:spPr/>
    </dgm:pt>
    <dgm:pt modelId="{9B5D83D7-0272-4B3F-ADDC-766EBB0ABBED}" type="pres">
      <dgm:prSet presAssocID="{76F451FC-A926-4CE3-8328-FADF61327C9D}" presName="img" presStyleLbl="fgImgPlace1" presStyleIdx="1" presStyleCnt="4" custScaleX="86251"/>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6000" b="-16000"/>
          </a:stretch>
        </a:blipFill>
      </dgm:spPr>
    </dgm:pt>
    <dgm:pt modelId="{04B1DAB6-642C-487F-991F-084550F587A7}" type="pres">
      <dgm:prSet presAssocID="{76F451FC-A926-4CE3-8328-FADF61327C9D}" presName="text" presStyleLbl="node1" presStyleIdx="1" presStyleCnt="4">
        <dgm:presLayoutVars>
          <dgm:bulletEnabled val="1"/>
        </dgm:presLayoutVars>
      </dgm:prSet>
      <dgm:spPr/>
    </dgm:pt>
    <dgm:pt modelId="{EC340D79-A025-4DB5-A8D3-3AD11F61F279}" type="pres">
      <dgm:prSet presAssocID="{E1166ED9-5D9A-483D-BEF7-30D15010EA9A}" presName="spacer" presStyleCnt="0"/>
      <dgm:spPr/>
    </dgm:pt>
    <dgm:pt modelId="{267CD2BF-8A4D-41D4-991E-256A7E441E95}" type="pres">
      <dgm:prSet presAssocID="{ED8B40AA-3DED-45C8-8CF3-61FD31E4BB96}" presName="comp" presStyleCnt="0"/>
      <dgm:spPr/>
    </dgm:pt>
    <dgm:pt modelId="{2F7C84B7-14ED-4FA8-9340-2B09769EE680}" type="pres">
      <dgm:prSet presAssocID="{ED8B40AA-3DED-45C8-8CF3-61FD31E4BB96}" presName="box" presStyleLbl="node1" presStyleIdx="2" presStyleCnt="4"/>
      <dgm:spPr/>
    </dgm:pt>
    <dgm:pt modelId="{4D8DF272-9C10-4C2D-8FAC-8E2635B9137E}" type="pres">
      <dgm:prSet presAssocID="{ED8B40AA-3DED-45C8-8CF3-61FD31E4BB96}" presName="img" presStyleLbl="fgImgPlace1" presStyleIdx="2" presStyleCnt="4" custScaleX="8459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412" t="-247" r="-1412" b="-247"/>
          </a:stretch>
        </a:blipFill>
      </dgm:spPr>
    </dgm:pt>
    <dgm:pt modelId="{6F6BE43D-D07F-4691-9415-B26DCB2CC521}" type="pres">
      <dgm:prSet presAssocID="{ED8B40AA-3DED-45C8-8CF3-61FD31E4BB96}" presName="text" presStyleLbl="node1" presStyleIdx="2" presStyleCnt="4">
        <dgm:presLayoutVars>
          <dgm:bulletEnabled val="1"/>
        </dgm:presLayoutVars>
      </dgm:prSet>
      <dgm:spPr/>
    </dgm:pt>
    <dgm:pt modelId="{BA4381E4-2C77-45DE-8AE2-2CF2F7F94F94}" type="pres">
      <dgm:prSet presAssocID="{449794A4-CBA2-492D-A4B4-E43696D7BD19}" presName="spacer" presStyleCnt="0"/>
      <dgm:spPr/>
    </dgm:pt>
    <dgm:pt modelId="{494CF0AF-586F-4BFA-8B99-D20D929701BD}" type="pres">
      <dgm:prSet presAssocID="{71DEE7BE-BD5E-42B4-81C7-30BA6BF84E79}" presName="comp" presStyleCnt="0"/>
      <dgm:spPr/>
    </dgm:pt>
    <dgm:pt modelId="{F0281700-7398-4996-9EC2-755076830C1A}" type="pres">
      <dgm:prSet presAssocID="{71DEE7BE-BD5E-42B4-81C7-30BA6BF84E79}" presName="box" presStyleLbl="node1" presStyleIdx="3" presStyleCnt="4"/>
      <dgm:spPr/>
    </dgm:pt>
    <dgm:pt modelId="{6C9410A1-0654-4DC4-B6F8-7B0E0CE85DA5}" type="pres">
      <dgm:prSet presAssocID="{71DEE7BE-BD5E-42B4-81C7-30BA6BF84E79}" presName="img" presStyleLbl="fgImgPlace1" presStyleIdx="3" presStyleCnt="4" custScaleX="84595"/>
      <dgm:spPr>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dgm:spPr>
    </dgm:pt>
    <dgm:pt modelId="{AEBF0358-20A4-4266-849A-E77DE0BA24C3}" type="pres">
      <dgm:prSet presAssocID="{71DEE7BE-BD5E-42B4-81C7-30BA6BF84E79}" presName="text" presStyleLbl="node1" presStyleIdx="3" presStyleCnt="4">
        <dgm:presLayoutVars>
          <dgm:bulletEnabled val="1"/>
        </dgm:presLayoutVars>
      </dgm:prSet>
      <dgm:spPr/>
    </dgm:pt>
  </dgm:ptLst>
  <dgm:cxnLst>
    <dgm:cxn modelId="{20164D11-1851-452B-AE34-F9C5AA798FA3}" type="presOf" srcId="{AF67D114-3187-4E9B-98FD-4C5E71107552}" destId="{04B1DAB6-642C-487F-991F-084550F587A7}" srcOrd="1" destOrd="1" presId="urn:microsoft.com/office/officeart/2005/8/layout/vList4"/>
    <dgm:cxn modelId="{1EB0E211-6994-4B8C-AE3E-D1F926F491B2}" srcId="{76F451FC-A926-4CE3-8328-FADF61327C9D}" destId="{AF67D114-3187-4E9B-98FD-4C5E71107552}" srcOrd="0" destOrd="0" parTransId="{E460B705-DD02-4E77-97D2-77E1ABDECF58}" sibTransId="{2735676A-C484-492D-B35E-587794005F80}"/>
    <dgm:cxn modelId="{6B24715D-E9D7-4865-8CF8-07786F53F7C7}" type="presOf" srcId="{76F451FC-A926-4CE3-8328-FADF61327C9D}" destId="{04B1DAB6-642C-487F-991F-084550F587A7}" srcOrd="1" destOrd="0" presId="urn:microsoft.com/office/officeart/2005/8/layout/vList4"/>
    <dgm:cxn modelId="{EA4CB85D-2511-4EAA-BF1D-6650CA564433}" srcId="{3DBDE513-8103-4F9A-AAD0-D3301870FDAF}" destId="{264FF308-12B5-496E-88E8-2B6FDEA3C253}" srcOrd="0" destOrd="0" parTransId="{DA0B8CF5-B8D7-45E0-BF5D-54CB8457D75E}" sibTransId="{22826F78-2FFA-4CDD-AE4D-7813CA98493E}"/>
    <dgm:cxn modelId="{1F7F1B6A-04EE-4161-A5F1-BD695D58A5A3}" type="presOf" srcId="{71DEE7BE-BD5E-42B4-81C7-30BA6BF84E79}" destId="{F0281700-7398-4996-9EC2-755076830C1A}" srcOrd="0" destOrd="0" presId="urn:microsoft.com/office/officeart/2005/8/layout/vList4"/>
    <dgm:cxn modelId="{479BA150-527E-405D-8F60-8A7245044027}" type="presOf" srcId="{3DBDE513-8103-4F9A-AAD0-D3301870FDAF}" destId="{90F74BF6-5F4A-489F-9A7E-993A22BC004E}" srcOrd="0" destOrd="0" presId="urn:microsoft.com/office/officeart/2005/8/layout/vList4"/>
    <dgm:cxn modelId="{3D70C054-AC9A-4E75-89BF-919291779150}" type="presOf" srcId="{71DEE7BE-BD5E-42B4-81C7-30BA6BF84E79}" destId="{AEBF0358-20A4-4266-849A-E77DE0BA24C3}" srcOrd="1" destOrd="0" presId="urn:microsoft.com/office/officeart/2005/8/layout/vList4"/>
    <dgm:cxn modelId="{04BA6958-1AC7-4694-8BA4-DCB0920267EC}" type="presOf" srcId="{ED8B40AA-3DED-45C8-8CF3-61FD31E4BB96}" destId="{2F7C84B7-14ED-4FA8-9340-2B09769EE680}" srcOrd="0" destOrd="0" presId="urn:microsoft.com/office/officeart/2005/8/layout/vList4"/>
    <dgm:cxn modelId="{5F5ABC7D-69D6-40A3-8CDC-7A2350B1DB64}" srcId="{3DBDE513-8103-4F9A-AAD0-D3301870FDAF}" destId="{71DEE7BE-BD5E-42B4-81C7-30BA6BF84E79}" srcOrd="3" destOrd="0" parTransId="{4D5B55A9-C48A-4F81-BC5E-8B21F14C962E}" sibTransId="{2B054DC5-ACD3-4A2D-9864-041A2DB6A703}"/>
    <dgm:cxn modelId="{FEE91282-B9DA-4E4A-9107-09D5BFD9066A}" srcId="{3DBDE513-8103-4F9A-AAD0-D3301870FDAF}" destId="{ED8B40AA-3DED-45C8-8CF3-61FD31E4BB96}" srcOrd="2" destOrd="0" parTransId="{A1622D96-AEE0-4FB5-ADA6-2757A906E2DB}" sibTransId="{449794A4-CBA2-492D-A4B4-E43696D7BD19}"/>
    <dgm:cxn modelId="{DCB5DA98-8618-4135-A2BE-667C05F6D0F5}" type="presOf" srcId="{ED8B40AA-3DED-45C8-8CF3-61FD31E4BB96}" destId="{6F6BE43D-D07F-4691-9415-B26DCB2CC521}" srcOrd="1" destOrd="0" presId="urn:microsoft.com/office/officeart/2005/8/layout/vList4"/>
    <dgm:cxn modelId="{621EA9AA-1BC7-4760-9434-5C1111A115B4}" type="presOf" srcId="{264FF308-12B5-496E-88E8-2B6FDEA3C253}" destId="{E2F8078D-5598-443C-809F-628D89474452}" srcOrd="1" destOrd="0" presId="urn:microsoft.com/office/officeart/2005/8/layout/vList4"/>
    <dgm:cxn modelId="{C7F983D2-69BE-4CD6-B572-B12ED0EBABFE}" type="presOf" srcId="{76F451FC-A926-4CE3-8328-FADF61327C9D}" destId="{7B018D41-8636-4FC7-B57C-5A56D49C6932}" srcOrd="0" destOrd="0" presId="urn:microsoft.com/office/officeart/2005/8/layout/vList4"/>
    <dgm:cxn modelId="{751947E2-504F-4E05-A1BA-DF6D308D121C}" srcId="{3DBDE513-8103-4F9A-AAD0-D3301870FDAF}" destId="{76F451FC-A926-4CE3-8328-FADF61327C9D}" srcOrd="1" destOrd="0" parTransId="{687DADA0-0319-439B-912D-266BD5FFEC71}" sibTransId="{E1166ED9-5D9A-483D-BEF7-30D15010EA9A}"/>
    <dgm:cxn modelId="{50390FF6-6372-434A-9B8B-8DFC68C2FB1C}" type="presOf" srcId="{AF67D114-3187-4E9B-98FD-4C5E71107552}" destId="{7B018D41-8636-4FC7-B57C-5A56D49C6932}" srcOrd="0" destOrd="1" presId="urn:microsoft.com/office/officeart/2005/8/layout/vList4"/>
    <dgm:cxn modelId="{860AC7FE-BB3C-4A92-9A38-10E5098B31C9}" type="presOf" srcId="{264FF308-12B5-496E-88E8-2B6FDEA3C253}" destId="{56CED538-BE56-4A83-917C-FB9C36FA8B59}" srcOrd="0" destOrd="0" presId="urn:microsoft.com/office/officeart/2005/8/layout/vList4"/>
    <dgm:cxn modelId="{9D7F52C3-DC83-4975-AFDA-56143F8E5206}" type="presParOf" srcId="{90F74BF6-5F4A-489F-9A7E-993A22BC004E}" destId="{5729D4A9-7237-4042-AEF1-D6E9ADBB2F12}" srcOrd="0" destOrd="0" presId="urn:microsoft.com/office/officeart/2005/8/layout/vList4"/>
    <dgm:cxn modelId="{2552DCF6-1D68-4E0F-9723-6EB2E54347A8}" type="presParOf" srcId="{5729D4A9-7237-4042-AEF1-D6E9ADBB2F12}" destId="{56CED538-BE56-4A83-917C-FB9C36FA8B59}" srcOrd="0" destOrd="0" presId="urn:microsoft.com/office/officeart/2005/8/layout/vList4"/>
    <dgm:cxn modelId="{13855F20-D158-45BB-B827-9AC038E5D3AF}" type="presParOf" srcId="{5729D4A9-7237-4042-AEF1-D6E9ADBB2F12}" destId="{8897A065-334F-430A-9220-79FF7996EF0E}" srcOrd="1" destOrd="0" presId="urn:microsoft.com/office/officeart/2005/8/layout/vList4"/>
    <dgm:cxn modelId="{4B9311A7-040C-4BE4-AAB3-F0B48C5C2C74}" type="presParOf" srcId="{5729D4A9-7237-4042-AEF1-D6E9ADBB2F12}" destId="{E2F8078D-5598-443C-809F-628D89474452}" srcOrd="2" destOrd="0" presId="urn:microsoft.com/office/officeart/2005/8/layout/vList4"/>
    <dgm:cxn modelId="{BED7AC07-85F5-4195-8350-BCC81FBBECFC}" type="presParOf" srcId="{90F74BF6-5F4A-489F-9A7E-993A22BC004E}" destId="{3DF16D27-23EC-4FCF-9152-C331E67F2E3B}" srcOrd="1" destOrd="0" presId="urn:microsoft.com/office/officeart/2005/8/layout/vList4"/>
    <dgm:cxn modelId="{ADB295B9-6466-4DE2-AB9F-EE7EBA19CDF3}" type="presParOf" srcId="{90F74BF6-5F4A-489F-9A7E-993A22BC004E}" destId="{E4508DCD-6809-4091-B128-07A31D2A1BD0}" srcOrd="2" destOrd="0" presId="urn:microsoft.com/office/officeart/2005/8/layout/vList4"/>
    <dgm:cxn modelId="{7BCB27CE-0894-46B4-9638-6FECBCB64182}" type="presParOf" srcId="{E4508DCD-6809-4091-B128-07A31D2A1BD0}" destId="{7B018D41-8636-4FC7-B57C-5A56D49C6932}" srcOrd="0" destOrd="0" presId="urn:microsoft.com/office/officeart/2005/8/layout/vList4"/>
    <dgm:cxn modelId="{BF0A14E8-4E07-4511-9A77-64D6C17FF0E8}" type="presParOf" srcId="{E4508DCD-6809-4091-B128-07A31D2A1BD0}" destId="{9B5D83D7-0272-4B3F-ADDC-766EBB0ABBED}" srcOrd="1" destOrd="0" presId="urn:microsoft.com/office/officeart/2005/8/layout/vList4"/>
    <dgm:cxn modelId="{34C8E4CF-A154-48BB-B66F-902D93E18BC1}" type="presParOf" srcId="{E4508DCD-6809-4091-B128-07A31D2A1BD0}" destId="{04B1DAB6-642C-487F-991F-084550F587A7}" srcOrd="2" destOrd="0" presId="urn:microsoft.com/office/officeart/2005/8/layout/vList4"/>
    <dgm:cxn modelId="{84E8FCBC-A6AF-4E3B-BACA-CF512743144F}" type="presParOf" srcId="{90F74BF6-5F4A-489F-9A7E-993A22BC004E}" destId="{EC340D79-A025-4DB5-A8D3-3AD11F61F279}" srcOrd="3" destOrd="0" presId="urn:microsoft.com/office/officeart/2005/8/layout/vList4"/>
    <dgm:cxn modelId="{AF332769-2FD3-4F82-92CD-4EA40C961B08}" type="presParOf" srcId="{90F74BF6-5F4A-489F-9A7E-993A22BC004E}" destId="{267CD2BF-8A4D-41D4-991E-256A7E441E95}" srcOrd="4" destOrd="0" presId="urn:microsoft.com/office/officeart/2005/8/layout/vList4"/>
    <dgm:cxn modelId="{8D9DA5AF-6D1B-4F66-B281-D629D9EDCAF5}" type="presParOf" srcId="{267CD2BF-8A4D-41D4-991E-256A7E441E95}" destId="{2F7C84B7-14ED-4FA8-9340-2B09769EE680}" srcOrd="0" destOrd="0" presId="urn:microsoft.com/office/officeart/2005/8/layout/vList4"/>
    <dgm:cxn modelId="{F6A864D9-9249-4089-B1BE-573894A00B1F}" type="presParOf" srcId="{267CD2BF-8A4D-41D4-991E-256A7E441E95}" destId="{4D8DF272-9C10-4C2D-8FAC-8E2635B9137E}" srcOrd="1" destOrd="0" presId="urn:microsoft.com/office/officeart/2005/8/layout/vList4"/>
    <dgm:cxn modelId="{210A1E73-B302-40A6-B31A-0907110B9EB8}" type="presParOf" srcId="{267CD2BF-8A4D-41D4-991E-256A7E441E95}" destId="{6F6BE43D-D07F-4691-9415-B26DCB2CC521}" srcOrd="2" destOrd="0" presId="urn:microsoft.com/office/officeart/2005/8/layout/vList4"/>
    <dgm:cxn modelId="{656C9953-0F1F-4034-B84C-EDF91A87752F}" type="presParOf" srcId="{90F74BF6-5F4A-489F-9A7E-993A22BC004E}" destId="{BA4381E4-2C77-45DE-8AE2-2CF2F7F94F94}" srcOrd="5" destOrd="0" presId="urn:microsoft.com/office/officeart/2005/8/layout/vList4"/>
    <dgm:cxn modelId="{232563C4-BEAA-4AB5-A2CD-9BCE0005B8BD}" type="presParOf" srcId="{90F74BF6-5F4A-489F-9A7E-993A22BC004E}" destId="{494CF0AF-586F-4BFA-8B99-D20D929701BD}" srcOrd="6" destOrd="0" presId="urn:microsoft.com/office/officeart/2005/8/layout/vList4"/>
    <dgm:cxn modelId="{B735B781-6D65-4402-8705-C54CE064B909}" type="presParOf" srcId="{494CF0AF-586F-4BFA-8B99-D20D929701BD}" destId="{F0281700-7398-4996-9EC2-755076830C1A}" srcOrd="0" destOrd="0" presId="urn:microsoft.com/office/officeart/2005/8/layout/vList4"/>
    <dgm:cxn modelId="{96406162-80EF-453E-888C-3D8E8DFD1B62}" type="presParOf" srcId="{494CF0AF-586F-4BFA-8B99-D20D929701BD}" destId="{6C9410A1-0654-4DC4-B6F8-7B0E0CE85DA5}" srcOrd="1" destOrd="0" presId="urn:microsoft.com/office/officeart/2005/8/layout/vList4"/>
    <dgm:cxn modelId="{7800174E-69A1-49C4-8FAC-F8C13C33F2B1}" type="presParOf" srcId="{494CF0AF-586F-4BFA-8B99-D20D929701BD}" destId="{AEBF0358-20A4-4266-849A-E77DE0BA24C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EEB3A30-DF88-4BB4-B665-FADF298DCF48}" type="doc">
      <dgm:prSet loTypeId="urn:microsoft.com/office/officeart/2005/8/layout/vList4" loCatId="list" qsTypeId="urn:microsoft.com/office/officeart/2005/8/quickstyle/simple1" qsCatId="simple" csTypeId="urn:microsoft.com/office/officeart/2005/8/colors/accent0_3" csCatId="mainScheme" phldr="1"/>
      <dgm:spPr/>
      <dgm:t>
        <a:bodyPr/>
        <a:lstStyle/>
        <a:p>
          <a:endParaRPr lang="en-US"/>
        </a:p>
      </dgm:t>
    </dgm:pt>
    <dgm:pt modelId="{F1BC34BB-284E-4087-B795-B8DDB51D31A7}">
      <dgm:prSet custT="1"/>
      <dgm:spPr/>
      <dgm:t>
        <a:bodyPr/>
        <a:lstStyle/>
        <a:p>
          <a:r>
            <a:rPr lang="en-US" sz="1600" b="1" dirty="0"/>
            <a:t>Military Spouses move 10X more frequently</a:t>
          </a:r>
        </a:p>
      </dgm:t>
    </dgm:pt>
    <dgm:pt modelId="{6F7965E3-C432-4D09-A4D5-26A17BEEE814}" type="parTrans" cxnId="{F34CC462-4989-4D1B-B375-691A5EF871EC}">
      <dgm:prSet/>
      <dgm:spPr/>
      <dgm:t>
        <a:bodyPr/>
        <a:lstStyle/>
        <a:p>
          <a:endParaRPr lang="en-US"/>
        </a:p>
      </dgm:t>
    </dgm:pt>
    <dgm:pt modelId="{A6D7547C-8850-46A6-A2B1-663D19BFB1AC}" type="sibTrans" cxnId="{F34CC462-4989-4D1B-B375-691A5EF871EC}">
      <dgm:prSet/>
      <dgm:spPr/>
      <dgm:t>
        <a:bodyPr/>
        <a:lstStyle/>
        <a:p>
          <a:endParaRPr lang="en-US"/>
        </a:p>
      </dgm:t>
    </dgm:pt>
    <dgm:pt modelId="{FFFDA3F8-2DAA-4A12-B8E0-63F4952C0133}">
      <dgm:prSet/>
      <dgm:spPr/>
      <dgm:t>
        <a:bodyPr/>
        <a:lstStyle/>
        <a:p>
          <a:r>
            <a:rPr lang="en-US" b="1"/>
            <a:t>88% </a:t>
          </a:r>
          <a:r>
            <a:rPr lang="en-US"/>
            <a:t>of Military Spouses have some post high school education; </a:t>
          </a:r>
          <a:r>
            <a:rPr lang="en-US" b="1"/>
            <a:t>34% </a:t>
          </a:r>
          <a:r>
            <a:rPr lang="en-US"/>
            <a:t>have college degrees; </a:t>
          </a:r>
          <a:r>
            <a:rPr lang="en-US" b="1"/>
            <a:t>15% </a:t>
          </a:r>
          <a:r>
            <a:rPr lang="en-US"/>
            <a:t>have a graduate degree</a:t>
          </a:r>
        </a:p>
      </dgm:t>
    </dgm:pt>
    <dgm:pt modelId="{286B1157-8600-43AF-8775-8C248DB743D0}" type="parTrans" cxnId="{4C865F4E-BDDC-4060-9996-3E1475414831}">
      <dgm:prSet/>
      <dgm:spPr/>
      <dgm:t>
        <a:bodyPr/>
        <a:lstStyle/>
        <a:p>
          <a:endParaRPr lang="en-US"/>
        </a:p>
      </dgm:t>
    </dgm:pt>
    <dgm:pt modelId="{B86B015C-0E41-40EC-A0EB-59AB4520185A}" type="sibTrans" cxnId="{4C865F4E-BDDC-4060-9996-3E1475414831}">
      <dgm:prSet/>
      <dgm:spPr/>
      <dgm:t>
        <a:bodyPr/>
        <a:lstStyle/>
        <a:p>
          <a:endParaRPr lang="en-US"/>
        </a:p>
      </dgm:t>
    </dgm:pt>
    <dgm:pt modelId="{EA254DD0-82A2-4966-8BC6-E6A3E8C74FE4}">
      <dgm:prSet/>
      <dgm:spPr/>
      <dgm:t>
        <a:bodyPr/>
        <a:lstStyle/>
        <a:p>
          <a:r>
            <a:rPr lang="en-US" dirty="0"/>
            <a:t>~</a:t>
          </a:r>
          <a:r>
            <a:rPr lang="en-US" b="1" dirty="0"/>
            <a:t>16% </a:t>
          </a:r>
          <a:r>
            <a:rPr lang="en-US" dirty="0"/>
            <a:t>Military Spouse unemployment rate</a:t>
          </a:r>
        </a:p>
      </dgm:t>
    </dgm:pt>
    <dgm:pt modelId="{41744404-1076-4B87-89D1-4E40ABDAAFEC}" type="parTrans" cxnId="{E012E750-B6CC-4109-BB73-1703F2FDF214}">
      <dgm:prSet/>
      <dgm:spPr/>
      <dgm:t>
        <a:bodyPr/>
        <a:lstStyle/>
        <a:p>
          <a:endParaRPr lang="en-US"/>
        </a:p>
      </dgm:t>
    </dgm:pt>
    <dgm:pt modelId="{AED5A51C-520A-47FD-9B38-7E926070BE70}" type="sibTrans" cxnId="{E012E750-B6CC-4109-BB73-1703F2FDF214}">
      <dgm:prSet/>
      <dgm:spPr/>
      <dgm:t>
        <a:bodyPr/>
        <a:lstStyle/>
        <a:p>
          <a:endParaRPr lang="en-US"/>
        </a:p>
      </dgm:t>
    </dgm:pt>
    <dgm:pt modelId="{E79E5DC7-DB00-40AD-93A1-278C2FB03380}">
      <dgm:prSet/>
      <dgm:spPr/>
      <dgm:t>
        <a:bodyPr/>
        <a:lstStyle/>
        <a:p>
          <a:r>
            <a:rPr lang="en-US"/>
            <a:t>~</a:t>
          </a:r>
          <a:r>
            <a:rPr lang="en-US" b="1"/>
            <a:t>35-40% </a:t>
          </a:r>
          <a:r>
            <a:rPr lang="en-US"/>
            <a:t>Military Spouse underemployment</a:t>
          </a:r>
        </a:p>
      </dgm:t>
    </dgm:pt>
    <dgm:pt modelId="{0CD0656D-6121-49B0-8C7F-A5F9C8B88796}" type="parTrans" cxnId="{5D0CDA13-FC51-49B3-99CE-C7BC2F45CF16}">
      <dgm:prSet/>
      <dgm:spPr/>
      <dgm:t>
        <a:bodyPr/>
        <a:lstStyle/>
        <a:p>
          <a:endParaRPr lang="en-US"/>
        </a:p>
      </dgm:t>
    </dgm:pt>
    <dgm:pt modelId="{636D78E2-30AA-45C7-91C4-361D40F66638}" type="sibTrans" cxnId="{5D0CDA13-FC51-49B3-99CE-C7BC2F45CF16}">
      <dgm:prSet/>
      <dgm:spPr/>
      <dgm:t>
        <a:bodyPr/>
        <a:lstStyle/>
        <a:p>
          <a:endParaRPr lang="en-US"/>
        </a:p>
      </dgm:t>
    </dgm:pt>
    <dgm:pt modelId="{B8B212FE-A138-4AB0-9CEA-F8B7F6F34B15}">
      <dgm:prSet/>
      <dgm:spPr/>
      <dgm:t>
        <a:bodyPr/>
        <a:lstStyle/>
        <a:p>
          <a:r>
            <a:rPr lang="en-US" b="1"/>
            <a:t>38% </a:t>
          </a:r>
          <a:r>
            <a:rPr lang="en-US"/>
            <a:t>earn less than their civilian counterpart</a:t>
          </a:r>
        </a:p>
      </dgm:t>
    </dgm:pt>
    <dgm:pt modelId="{FAA24250-642E-46ED-BE47-65980B1F1556}" type="parTrans" cxnId="{FA2B8595-EA5B-41A5-B76C-3DC42A286ACE}">
      <dgm:prSet/>
      <dgm:spPr/>
      <dgm:t>
        <a:bodyPr/>
        <a:lstStyle/>
        <a:p>
          <a:endParaRPr lang="en-US"/>
        </a:p>
      </dgm:t>
    </dgm:pt>
    <dgm:pt modelId="{48929B3E-E295-4C4B-AAC5-BDE6C7CA1C88}" type="sibTrans" cxnId="{FA2B8595-EA5B-41A5-B76C-3DC42A286ACE}">
      <dgm:prSet/>
      <dgm:spPr/>
      <dgm:t>
        <a:bodyPr/>
        <a:lstStyle/>
        <a:p>
          <a:endParaRPr lang="en-US"/>
        </a:p>
      </dgm:t>
    </dgm:pt>
    <dgm:pt modelId="{8848751F-1D9A-4099-88BC-424A1101C7CB}">
      <dgm:prSet/>
      <dgm:spPr/>
      <dgm:t>
        <a:bodyPr/>
        <a:lstStyle/>
        <a:p>
          <a:r>
            <a:rPr lang="en-US"/>
            <a:t>Licensure transferability issues -- </a:t>
          </a:r>
          <a:r>
            <a:rPr lang="en-US" b="1"/>
            <a:t>35% </a:t>
          </a:r>
          <a:r>
            <a:rPr lang="en-US"/>
            <a:t>work in field requiring a license</a:t>
          </a:r>
        </a:p>
      </dgm:t>
    </dgm:pt>
    <dgm:pt modelId="{6C95A697-AE7B-4E14-83EC-5DAF0505AD04}" type="parTrans" cxnId="{6D5BF631-01B8-4E62-BDFC-7DE7E73A2371}">
      <dgm:prSet/>
      <dgm:spPr/>
      <dgm:t>
        <a:bodyPr/>
        <a:lstStyle/>
        <a:p>
          <a:endParaRPr lang="en-US"/>
        </a:p>
      </dgm:t>
    </dgm:pt>
    <dgm:pt modelId="{34A6EDB2-05FF-42A4-9672-9CF4D989EA5D}" type="sibTrans" cxnId="{6D5BF631-01B8-4E62-BDFC-7DE7E73A2371}">
      <dgm:prSet/>
      <dgm:spPr/>
      <dgm:t>
        <a:bodyPr/>
        <a:lstStyle/>
        <a:p>
          <a:endParaRPr lang="en-US"/>
        </a:p>
      </dgm:t>
    </dgm:pt>
    <dgm:pt modelId="{D655371B-DF82-4300-A9FF-F128E882B8F8}" type="pres">
      <dgm:prSet presAssocID="{7EEB3A30-DF88-4BB4-B665-FADF298DCF48}" presName="linear" presStyleCnt="0">
        <dgm:presLayoutVars>
          <dgm:dir/>
          <dgm:resizeHandles val="exact"/>
        </dgm:presLayoutVars>
      </dgm:prSet>
      <dgm:spPr/>
    </dgm:pt>
    <dgm:pt modelId="{CDBB719A-2F63-47F3-A0E8-C5937E4C4C07}" type="pres">
      <dgm:prSet presAssocID="{F1BC34BB-284E-4087-B795-B8DDB51D31A7}" presName="comp" presStyleCnt="0"/>
      <dgm:spPr/>
    </dgm:pt>
    <dgm:pt modelId="{72336E32-769E-4024-BEC0-E2D918B22338}" type="pres">
      <dgm:prSet presAssocID="{F1BC34BB-284E-4087-B795-B8DDB51D31A7}" presName="box" presStyleLbl="node1" presStyleIdx="0" presStyleCnt="6"/>
      <dgm:spPr/>
    </dgm:pt>
    <dgm:pt modelId="{9F362661-FCB8-4086-AC46-F6D0EF1D7163}" type="pres">
      <dgm:prSet presAssocID="{F1BC34BB-284E-4087-B795-B8DDB51D31A7}" presName="img" presStyleLbl="fgImgPlace1" presStyleIdx="0" presStyleCnt="6"/>
      <dgm:spPr>
        <a:blipFill dpi="0" rotWithShape="1">
          <a:blip xmlns:r="http://schemas.openxmlformats.org/officeDocument/2006/relationships" r:embed="rId1"/>
          <a:srcRect/>
          <a:stretch>
            <a:fillRect l="-2127" t="-3458" r="-2127" b="-3458"/>
          </a:stretch>
        </a:blipFill>
      </dgm:spPr>
    </dgm:pt>
    <dgm:pt modelId="{4F8CD9C7-8043-420E-85B7-3CCDF41C3FEF}" type="pres">
      <dgm:prSet presAssocID="{F1BC34BB-284E-4087-B795-B8DDB51D31A7}" presName="text" presStyleLbl="node1" presStyleIdx="0" presStyleCnt="6">
        <dgm:presLayoutVars>
          <dgm:bulletEnabled val="1"/>
        </dgm:presLayoutVars>
      </dgm:prSet>
      <dgm:spPr/>
    </dgm:pt>
    <dgm:pt modelId="{5DEA5860-3570-41CB-95B0-AD1B41196C8F}" type="pres">
      <dgm:prSet presAssocID="{A6D7547C-8850-46A6-A2B1-663D19BFB1AC}" presName="spacer" presStyleCnt="0"/>
      <dgm:spPr/>
    </dgm:pt>
    <dgm:pt modelId="{EB2BD9F9-3579-4E14-8CFE-E670E89CFBD3}" type="pres">
      <dgm:prSet presAssocID="{FFFDA3F8-2DAA-4A12-B8E0-63F4952C0133}" presName="comp" presStyleCnt="0"/>
      <dgm:spPr/>
    </dgm:pt>
    <dgm:pt modelId="{1A313330-DE17-4E61-A0AE-A91269CAD82D}" type="pres">
      <dgm:prSet presAssocID="{FFFDA3F8-2DAA-4A12-B8E0-63F4952C0133}" presName="box" presStyleLbl="node1" presStyleIdx="1" presStyleCnt="6"/>
      <dgm:spPr/>
    </dgm:pt>
    <dgm:pt modelId="{CB13A71E-2F10-44CE-8058-E01943004BB4}" type="pres">
      <dgm:prSet presAssocID="{FFFDA3F8-2DAA-4A12-B8E0-63F4952C0133}" presName="img" presStyleLbl="fgImgPlace1" presStyleIdx="1" presStyleCnt="6"/>
      <dgm:spPr>
        <a:blipFill rotWithShape="1">
          <a:blip xmlns:r="http://schemas.openxmlformats.org/officeDocument/2006/relationships" r:embed="rId2"/>
          <a:srcRect/>
          <a:stretch>
            <a:fillRect t="-31000" b="-31000"/>
          </a:stretch>
        </a:blipFill>
      </dgm:spPr>
    </dgm:pt>
    <dgm:pt modelId="{04097EE4-35CB-4079-9B1A-ABC3A99E8750}" type="pres">
      <dgm:prSet presAssocID="{FFFDA3F8-2DAA-4A12-B8E0-63F4952C0133}" presName="text" presStyleLbl="node1" presStyleIdx="1" presStyleCnt="6">
        <dgm:presLayoutVars>
          <dgm:bulletEnabled val="1"/>
        </dgm:presLayoutVars>
      </dgm:prSet>
      <dgm:spPr/>
    </dgm:pt>
    <dgm:pt modelId="{15781C2E-2737-462E-AE1D-0B7BE8B7F370}" type="pres">
      <dgm:prSet presAssocID="{B86B015C-0E41-40EC-A0EB-59AB4520185A}" presName="spacer" presStyleCnt="0"/>
      <dgm:spPr/>
    </dgm:pt>
    <dgm:pt modelId="{EC0E2A8E-C96D-423E-9D9F-6CE03FF46B4B}" type="pres">
      <dgm:prSet presAssocID="{EA254DD0-82A2-4966-8BC6-E6A3E8C74FE4}" presName="comp" presStyleCnt="0"/>
      <dgm:spPr/>
    </dgm:pt>
    <dgm:pt modelId="{19EF9840-C4A4-4D77-8396-6C04727D98E3}" type="pres">
      <dgm:prSet presAssocID="{EA254DD0-82A2-4966-8BC6-E6A3E8C74FE4}" presName="box" presStyleLbl="node1" presStyleIdx="2" presStyleCnt="6"/>
      <dgm:spPr/>
    </dgm:pt>
    <dgm:pt modelId="{3919A562-543A-44DA-9110-406285F43261}" type="pres">
      <dgm:prSet presAssocID="{EA254DD0-82A2-4966-8BC6-E6A3E8C74FE4}" presName="img" presStyleLbl="fgImgPlace1" presStyleIdx="2" presStyleCnt="6"/>
      <dgm:spPr>
        <a:blipFill rotWithShape="1">
          <a:blip xmlns:r="http://schemas.openxmlformats.org/officeDocument/2006/relationships" r:embed="rId3"/>
          <a:srcRect/>
          <a:stretch>
            <a:fillRect t="-55000" b="-55000"/>
          </a:stretch>
        </a:blipFill>
      </dgm:spPr>
    </dgm:pt>
    <dgm:pt modelId="{C014F56A-EC25-464E-9C3B-121233A49F0E}" type="pres">
      <dgm:prSet presAssocID="{EA254DD0-82A2-4966-8BC6-E6A3E8C74FE4}" presName="text" presStyleLbl="node1" presStyleIdx="2" presStyleCnt="6">
        <dgm:presLayoutVars>
          <dgm:bulletEnabled val="1"/>
        </dgm:presLayoutVars>
      </dgm:prSet>
      <dgm:spPr/>
    </dgm:pt>
    <dgm:pt modelId="{384F40B9-B5AA-4F21-9D8D-87C540317D41}" type="pres">
      <dgm:prSet presAssocID="{AED5A51C-520A-47FD-9B38-7E926070BE70}" presName="spacer" presStyleCnt="0"/>
      <dgm:spPr/>
    </dgm:pt>
    <dgm:pt modelId="{92BFF37F-B3E0-443C-882F-86B5315F4A6C}" type="pres">
      <dgm:prSet presAssocID="{E79E5DC7-DB00-40AD-93A1-278C2FB03380}" presName="comp" presStyleCnt="0"/>
      <dgm:spPr/>
    </dgm:pt>
    <dgm:pt modelId="{B2C6E9F0-5F3D-439C-84F5-C1985DF38F82}" type="pres">
      <dgm:prSet presAssocID="{E79E5DC7-DB00-40AD-93A1-278C2FB03380}" presName="box" presStyleLbl="node1" presStyleIdx="3" presStyleCnt="6"/>
      <dgm:spPr/>
    </dgm:pt>
    <dgm:pt modelId="{CE3E1CBD-D8A9-4512-A9DC-A9DB5EB2A995}" type="pres">
      <dgm:prSet presAssocID="{E79E5DC7-DB00-40AD-93A1-278C2FB03380}" presName="img" presStyleLbl="fgImgPlace1" presStyleIdx="3" presStyleCnt="6"/>
      <dgm:spPr>
        <a:blipFill dpi="0" rotWithShape="1">
          <a:blip xmlns:r="http://schemas.openxmlformats.org/officeDocument/2006/relationships" r:embed="rId4"/>
          <a:srcRect/>
          <a:stretch>
            <a:fillRect l="-2127" t="-12368" r="-2127" b="-12368"/>
          </a:stretch>
        </a:blipFill>
      </dgm:spPr>
    </dgm:pt>
    <dgm:pt modelId="{C4836A90-562A-41AD-9998-7A543EAD55F4}" type="pres">
      <dgm:prSet presAssocID="{E79E5DC7-DB00-40AD-93A1-278C2FB03380}" presName="text" presStyleLbl="node1" presStyleIdx="3" presStyleCnt="6">
        <dgm:presLayoutVars>
          <dgm:bulletEnabled val="1"/>
        </dgm:presLayoutVars>
      </dgm:prSet>
      <dgm:spPr/>
    </dgm:pt>
    <dgm:pt modelId="{7D9EFD3F-87AB-4547-9F40-08C8825F1B00}" type="pres">
      <dgm:prSet presAssocID="{636D78E2-30AA-45C7-91C4-361D40F66638}" presName="spacer" presStyleCnt="0"/>
      <dgm:spPr/>
    </dgm:pt>
    <dgm:pt modelId="{2FF9ADCB-D1EF-4E80-B610-AEBFC874FA3B}" type="pres">
      <dgm:prSet presAssocID="{B8B212FE-A138-4AB0-9CEA-F8B7F6F34B15}" presName="comp" presStyleCnt="0"/>
      <dgm:spPr/>
    </dgm:pt>
    <dgm:pt modelId="{BEFD520B-47C7-42B4-B352-73B81A156730}" type="pres">
      <dgm:prSet presAssocID="{B8B212FE-A138-4AB0-9CEA-F8B7F6F34B15}" presName="box" presStyleLbl="node1" presStyleIdx="4" presStyleCnt="6"/>
      <dgm:spPr/>
    </dgm:pt>
    <dgm:pt modelId="{37DFE394-A8C3-4395-90CC-4A628AF03C6F}" type="pres">
      <dgm:prSet presAssocID="{B8B212FE-A138-4AB0-9CEA-F8B7F6F34B15}" presName="img" presStyleLbl="fgImgPlace1" presStyleIdx="4" presStyleCnt="6"/>
      <dgm:spPr>
        <a:blipFill dpi="0" rotWithShape="1">
          <a:blip xmlns:r="http://schemas.openxmlformats.org/officeDocument/2006/relationships" r:embed="rId5"/>
          <a:srcRect/>
          <a:stretch>
            <a:fillRect l="617" t="-3458" r="617" b="-3458"/>
          </a:stretch>
        </a:blipFill>
      </dgm:spPr>
    </dgm:pt>
    <dgm:pt modelId="{2EF19480-847B-494E-976B-CFAC7CD239BC}" type="pres">
      <dgm:prSet presAssocID="{B8B212FE-A138-4AB0-9CEA-F8B7F6F34B15}" presName="text" presStyleLbl="node1" presStyleIdx="4" presStyleCnt="6">
        <dgm:presLayoutVars>
          <dgm:bulletEnabled val="1"/>
        </dgm:presLayoutVars>
      </dgm:prSet>
      <dgm:spPr/>
    </dgm:pt>
    <dgm:pt modelId="{F1909414-BA1B-42CA-86A8-2C4384FE1B81}" type="pres">
      <dgm:prSet presAssocID="{48929B3E-E295-4C4B-AAC5-BDE6C7CA1C88}" presName="spacer" presStyleCnt="0"/>
      <dgm:spPr/>
    </dgm:pt>
    <dgm:pt modelId="{7D34450D-5A3F-4726-B603-89302A2E5E37}" type="pres">
      <dgm:prSet presAssocID="{8848751F-1D9A-4099-88BC-424A1101C7CB}" presName="comp" presStyleCnt="0"/>
      <dgm:spPr/>
    </dgm:pt>
    <dgm:pt modelId="{6A9FFCDC-4C6D-4DE9-9A93-AD96EE3FC546}" type="pres">
      <dgm:prSet presAssocID="{8848751F-1D9A-4099-88BC-424A1101C7CB}" presName="box" presStyleLbl="node1" presStyleIdx="5" presStyleCnt="6"/>
      <dgm:spPr/>
    </dgm:pt>
    <dgm:pt modelId="{14A69A0B-1856-4D46-A24C-F0520840C341}" type="pres">
      <dgm:prSet presAssocID="{8848751F-1D9A-4099-88BC-424A1101C7CB}" presName="img" presStyleLbl="fgImgPlace1" presStyleIdx="5" presStyleCnt="6"/>
      <dgm:spPr>
        <a:blipFill dpi="0" rotWithShape="1">
          <a:blip xmlns:r="http://schemas.openxmlformats.org/officeDocument/2006/relationships" r:embed="rId6"/>
          <a:srcRect/>
          <a:stretch>
            <a:fillRect l="617" t="-3458" r="617" b="-3458"/>
          </a:stretch>
        </a:blipFill>
      </dgm:spPr>
    </dgm:pt>
    <dgm:pt modelId="{0F705916-310F-4C3F-AE81-B63A26DB422F}" type="pres">
      <dgm:prSet presAssocID="{8848751F-1D9A-4099-88BC-424A1101C7CB}" presName="text" presStyleLbl="node1" presStyleIdx="5" presStyleCnt="6">
        <dgm:presLayoutVars>
          <dgm:bulletEnabled val="1"/>
        </dgm:presLayoutVars>
      </dgm:prSet>
      <dgm:spPr/>
    </dgm:pt>
  </dgm:ptLst>
  <dgm:cxnLst>
    <dgm:cxn modelId="{5D0CDA13-FC51-49B3-99CE-C7BC2F45CF16}" srcId="{7EEB3A30-DF88-4BB4-B665-FADF298DCF48}" destId="{E79E5DC7-DB00-40AD-93A1-278C2FB03380}" srcOrd="3" destOrd="0" parTransId="{0CD0656D-6121-49B0-8C7F-A5F9C8B88796}" sibTransId="{636D78E2-30AA-45C7-91C4-361D40F66638}"/>
    <dgm:cxn modelId="{A3CF661F-F595-446B-A0A5-6BA5794009EB}" type="presOf" srcId="{E79E5DC7-DB00-40AD-93A1-278C2FB03380}" destId="{C4836A90-562A-41AD-9998-7A543EAD55F4}" srcOrd="1" destOrd="0" presId="urn:microsoft.com/office/officeart/2005/8/layout/vList4"/>
    <dgm:cxn modelId="{131B222E-5D55-461A-8D57-1925EB6A9743}" type="presOf" srcId="{B8B212FE-A138-4AB0-9CEA-F8B7F6F34B15}" destId="{2EF19480-847B-494E-976B-CFAC7CD239BC}" srcOrd="1" destOrd="0" presId="urn:microsoft.com/office/officeart/2005/8/layout/vList4"/>
    <dgm:cxn modelId="{ED14F32E-9B4C-4426-B239-3F4DBD1DFBAA}" type="presOf" srcId="{B8B212FE-A138-4AB0-9CEA-F8B7F6F34B15}" destId="{BEFD520B-47C7-42B4-B352-73B81A156730}" srcOrd="0" destOrd="0" presId="urn:microsoft.com/office/officeart/2005/8/layout/vList4"/>
    <dgm:cxn modelId="{4070E930-22F4-4F1C-B1DE-3C457C7D82F5}" type="presOf" srcId="{EA254DD0-82A2-4966-8BC6-E6A3E8C74FE4}" destId="{C014F56A-EC25-464E-9C3B-121233A49F0E}" srcOrd="1" destOrd="0" presId="urn:microsoft.com/office/officeart/2005/8/layout/vList4"/>
    <dgm:cxn modelId="{6D5BF631-01B8-4E62-BDFC-7DE7E73A2371}" srcId="{7EEB3A30-DF88-4BB4-B665-FADF298DCF48}" destId="{8848751F-1D9A-4099-88BC-424A1101C7CB}" srcOrd="5" destOrd="0" parTransId="{6C95A697-AE7B-4E14-83EC-5DAF0505AD04}" sibTransId="{34A6EDB2-05FF-42A4-9672-9CF4D989EA5D}"/>
    <dgm:cxn modelId="{8F4B663D-3923-4EC9-A1F8-9879DB847FDC}" type="presOf" srcId="{FFFDA3F8-2DAA-4A12-B8E0-63F4952C0133}" destId="{1A313330-DE17-4E61-A0AE-A91269CAD82D}" srcOrd="0" destOrd="0" presId="urn:microsoft.com/office/officeart/2005/8/layout/vList4"/>
    <dgm:cxn modelId="{72A96E3F-9D81-4D5D-B0D3-15820E9F53A1}" type="presOf" srcId="{FFFDA3F8-2DAA-4A12-B8E0-63F4952C0133}" destId="{04097EE4-35CB-4079-9B1A-ABC3A99E8750}" srcOrd="1" destOrd="0" presId="urn:microsoft.com/office/officeart/2005/8/layout/vList4"/>
    <dgm:cxn modelId="{C1986661-3700-4542-9D2F-FC48616359C6}" type="presOf" srcId="{EA254DD0-82A2-4966-8BC6-E6A3E8C74FE4}" destId="{19EF9840-C4A4-4D77-8396-6C04727D98E3}" srcOrd="0" destOrd="0" presId="urn:microsoft.com/office/officeart/2005/8/layout/vList4"/>
    <dgm:cxn modelId="{F34CC462-4989-4D1B-B375-691A5EF871EC}" srcId="{7EEB3A30-DF88-4BB4-B665-FADF298DCF48}" destId="{F1BC34BB-284E-4087-B795-B8DDB51D31A7}" srcOrd="0" destOrd="0" parTransId="{6F7965E3-C432-4D09-A4D5-26A17BEEE814}" sibTransId="{A6D7547C-8850-46A6-A2B1-663D19BFB1AC}"/>
    <dgm:cxn modelId="{D428C16B-3C65-48F5-952D-1B349D18A84D}" type="presOf" srcId="{8848751F-1D9A-4099-88BC-424A1101C7CB}" destId="{0F705916-310F-4C3F-AE81-B63A26DB422F}" srcOrd="1" destOrd="0" presId="urn:microsoft.com/office/officeart/2005/8/layout/vList4"/>
    <dgm:cxn modelId="{4C865F4E-BDDC-4060-9996-3E1475414831}" srcId="{7EEB3A30-DF88-4BB4-B665-FADF298DCF48}" destId="{FFFDA3F8-2DAA-4A12-B8E0-63F4952C0133}" srcOrd="1" destOrd="0" parTransId="{286B1157-8600-43AF-8775-8C248DB743D0}" sibTransId="{B86B015C-0E41-40EC-A0EB-59AB4520185A}"/>
    <dgm:cxn modelId="{DAC5AA4E-8059-4A39-8745-FF2180BF6D5B}" type="presOf" srcId="{F1BC34BB-284E-4087-B795-B8DDB51D31A7}" destId="{4F8CD9C7-8043-420E-85B7-3CCDF41C3FEF}" srcOrd="1" destOrd="0" presId="urn:microsoft.com/office/officeart/2005/8/layout/vList4"/>
    <dgm:cxn modelId="{E012E750-B6CC-4109-BB73-1703F2FDF214}" srcId="{7EEB3A30-DF88-4BB4-B665-FADF298DCF48}" destId="{EA254DD0-82A2-4966-8BC6-E6A3E8C74FE4}" srcOrd="2" destOrd="0" parTransId="{41744404-1076-4B87-89D1-4E40ABDAAFEC}" sibTransId="{AED5A51C-520A-47FD-9B38-7E926070BE70}"/>
    <dgm:cxn modelId="{F1F90087-F7F6-4481-B9B5-D2703A9A6B5A}" type="presOf" srcId="{7EEB3A30-DF88-4BB4-B665-FADF298DCF48}" destId="{D655371B-DF82-4300-A9FF-F128E882B8F8}" srcOrd="0" destOrd="0" presId="urn:microsoft.com/office/officeart/2005/8/layout/vList4"/>
    <dgm:cxn modelId="{FA2B8595-EA5B-41A5-B76C-3DC42A286ACE}" srcId="{7EEB3A30-DF88-4BB4-B665-FADF298DCF48}" destId="{B8B212FE-A138-4AB0-9CEA-F8B7F6F34B15}" srcOrd="4" destOrd="0" parTransId="{FAA24250-642E-46ED-BE47-65980B1F1556}" sibTransId="{48929B3E-E295-4C4B-AAC5-BDE6C7CA1C88}"/>
    <dgm:cxn modelId="{A8F44698-D0EC-43CE-AA2E-7290AB6860E2}" type="presOf" srcId="{E79E5DC7-DB00-40AD-93A1-278C2FB03380}" destId="{B2C6E9F0-5F3D-439C-84F5-C1985DF38F82}" srcOrd="0" destOrd="0" presId="urn:microsoft.com/office/officeart/2005/8/layout/vList4"/>
    <dgm:cxn modelId="{3BF64E9F-F2C5-4B0C-8A23-1B39A1083470}" type="presOf" srcId="{F1BC34BB-284E-4087-B795-B8DDB51D31A7}" destId="{72336E32-769E-4024-BEC0-E2D918B22338}" srcOrd="0" destOrd="0" presId="urn:microsoft.com/office/officeart/2005/8/layout/vList4"/>
    <dgm:cxn modelId="{F095A5E3-D3D8-4EDF-A44B-9117D96A4212}" type="presOf" srcId="{8848751F-1D9A-4099-88BC-424A1101C7CB}" destId="{6A9FFCDC-4C6D-4DE9-9A93-AD96EE3FC546}" srcOrd="0" destOrd="0" presId="urn:microsoft.com/office/officeart/2005/8/layout/vList4"/>
    <dgm:cxn modelId="{B432EE26-E3D3-44E2-AC82-467A4C96CFB9}" type="presParOf" srcId="{D655371B-DF82-4300-A9FF-F128E882B8F8}" destId="{CDBB719A-2F63-47F3-A0E8-C5937E4C4C07}" srcOrd="0" destOrd="0" presId="urn:microsoft.com/office/officeart/2005/8/layout/vList4"/>
    <dgm:cxn modelId="{0DDA9105-8C6D-4BDA-85AB-375D34D082CD}" type="presParOf" srcId="{CDBB719A-2F63-47F3-A0E8-C5937E4C4C07}" destId="{72336E32-769E-4024-BEC0-E2D918B22338}" srcOrd="0" destOrd="0" presId="urn:microsoft.com/office/officeart/2005/8/layout/vList4"/>
    <dgm:cxn modelId="{14D45328-AC68-4E0D-A00D-FD799DD5CB5F}" type="presParOf" srcId="{CDBB719A-2F63-47F3-A0E8-C5937E4C4C07}" destId="{9F362661-FCB8-4086-AC46-F6D0EF1D7163}" srcOrd="1" destOrd="0" presId="urn:microsoft.com/office/officeart/2005/8/layout/vList4"/>
    <dgm:cxn modelId="{3B1B1876-44BE-4F18-A505-0727AD35E724}" type="presParOf" srcId="{CDBB719A-2F63-47F3-A0E8-C5937E4C4C07}" destId="{4F8CD9C7-8043-420E-85B7-3CCDF41C3FEF}" srcOrd="2" destOrd="0" presId="urn:microsoft.com/office/officeart/2005/8/layout/vList4"/>
    <dgm:cxn modelId="{189FD5FE-7063-4E17-82EB-533CA8D16741}" type="presParOf" srcId="{D655371B-DF82-4300-A9FF-F128E882B8F8}" destId="{5DEA5860-3570-41CB-95B0-AD1B41196C8F}" srcOrd="1" destOrd="0" presId="urn:microsoft.com/office/officeart/2005/8/layout/vList4"/>
    <dgm:cxn modelId="{DF8DD714-AE64-4FD9-87A5-E72E9F97E243}" type="presParOf" srcId="{D655371B-DF82-4300-A9FF-F128E882B8F8}" destId="{EB2BD9F9-3579-4E14-8CFE-E670E89CFBD3}" srcOrd="2" destOrd="0" presId="urn:microsoft.com/office/officeart/2005/8/layout/vList4"/>
    <dgm:cxn modelId="{EE10420E-65DA-4D65-9352-8DE29D402E8C}" type="presParOf" srcId="{EB2BD9F9-3579-4E14-8CFE-E670E89CFBD3}" destId="{1A313330-DE17-4E61-A0AE-A91269CAD82D}" srcOrd="0" destOrd="0" presId="urn:microsoft.com/office/officeart/2005/8/layout/vList4"/>
    <dgm:cxn modelId="{2A5864BB-B576-49FB-94C1-60D2EE3C3CB7}" type="presParOf" srcId="{EB2BD9F9-3579-4E14-8CFE-E670E89CFBD3}" destId="{CB13A71E-2F10-44CE-8058-E01943004BB4}" srcOrd="1" destOrd="0" presId="urn:microsoft.com/office/officeart/2005/8/layout/vList4"/>
    <dgm:cxn modelId="{C29E8E45-1344-492E-8756-785CA444DBAD}" type="presParOf" srcId="{EB2BD9F9-3579-4E14-8CFE-E670E89CFBD3}" destId="{04097EE4-35CB-4079-9B1A-ABC3A99E8750}" srcOrd="2" destOrd="0" presId="urn:microsoft.com/office/officeart/2005/8/layout/vList4"/>
    <dgm:cxn modelId="{647512BE-3BB1-4368-BFB9-08A87A40260D}" type="presParOf" srcId="{D655371B-DF82-4300-A9FF-F128E882B8F8}" destId="{15781C2E-2737-462E-AE1D-0B7BE8B7F370}" srcOrd="3" destOrd="0" presId="urn:microsoft.com/office/officeart/2005/8/layout/vList4"/>
    <dgm:cxn modelId="{D7F18D0A-3A8E-4700-9A43-02D9B0013BF2}" type="presParOf" srcId="{D655371B-DF82-4300-A9FF-F128E882B8F8}" destId="{EC0E2A8E-C96D-423E-9D9F-6CE03FF46B4B}" srcOrd="4" destOrd="0" presId="urn:microsoft.com/office/officeart/2005/8/layout/vList4"/>
    <dgm:cxn modelId="{5F62A1CD-CD1D-4C1D-918C-C9C500188166}" type="presParOf" srcId="{EC0E2A8E-C96D-423E-9D9F-6CE03FF46B4B}" destId="{19EF9840-C4A4-4D77-8396-6C04727D98E3}" srcOrd="0" destOrd="0" presId="urn:microsoft.com/office/officeart/2005/8/layout/vList4"/>
    <dgm:cxn modelId="{14034BE0-451D-4368-8A5B-7382414A6879}" type="presParOf" srcId="{EC0E2A8E-C96D-423E-9D9F-6CE03FF46B4B}" destId="{3919A562-543A-44DA-9110-406285F43261}" srcOrd="1" destOrd="0" presId="urn:microsoft.com/office/officeart/2005/8/layout/vList4"/>
    <dgm:cxn modelId="{8E8FBBD0-B1D6-44BE-AFED-E3A8CE9B7295}" type="presParOf" srcId="{EC0E2A8E-C96D-423E-9D9F-6CE03FF46B4B}" destId="{C014F56A-EC25-464E-9C3B-121233A49F0E}" srcOrd="2" destOrd="0" presId="urn:microsoft.com/office/officeart/2005/8/layout/vList4"/>
    <dgm:cxn modelId="{1636CD87-FFC7-43EC-9578-60829C02D990}" type="presParOf" srcId="{D655371B-DF82-4300-A9FF-F128E882B8F8}" destId="{384F40B9-B5AA-4F21-9D8D-87C540317D41}" srcOrd="5" destOrd="0" presId="urn:microsoft.com/office/officeart/2005/8/layout/vList4"/>
    <dgm:cxn modelId="{226F0198-D00E-455A-94D6-1B1D6BD67EF0}" type="presParOf" srcId="{D655371B-DF82-4300-A9FF-F128E882B8F8}" destId="{92BFF37F-B3E0-443C-882F-86B5315F4A6C}" srcOrd="6" destOrd="0" presId="urn:microsoft.com/office/officeart/2005/8/layout/vList4"/>
    <dgm:cxn modelId="{FA140416-9E5A-4D20-9663-2BEF3B4DD360}" type="presParOf" srcId="{92BFF37F-B3E0-443C-882F-86B5315F4A6C}" destId="{B2C6E9F0-5F3D-439C-84F5-C1985DF38F82}" srcOrd="0" destOrd="0" presId="urn:microsoft.com/office/officeart/2005/8/layout/vList4"/>
    <dgm:cxn modelId="{AC906A1D-8E8E-4822-98B3-A99B8EEDDE69}" type="presParOf" srcId="{92BFF37F-B3E0-443C-882F-86B5315F4A6C}" destId="{CE3E1CBD-D8A9-4512-A9DC-A9DB5EB2A995}" srcOrd="1" destOrd="0" presId="urn:microsoft.com/office/officeart/2005/8/layout/vList4"/>
    <dgm:cxn modelId="{D5AFB84C-EC05-44A9-AF1A-ED26AFBBF61C}" type="presParOf" srcId="{92BFF37F-B3E0-443C-882F-86B5315F4A6C}" destId="{C4836A90-562A-41AD-9998-7A543EAD55F4}" srcOrd="2" destOrd="0" presId="urn:microsoft.com/office/officeart/2005/8/layout/vList4"/>
    <dgm:cxn modelId="{3448F6BE-010D-4EE9-8EF8-E5E14743E6AC}" type="presParOf" srcId="{D655371B-DF82-4300-A9FF-F128E882B8F8}" destId="{7D9EFD3F-87AB-4547-9F40-08C8825F1B00}" srcOrd="7" destOrd="0" presId="urn:microsoft.com/office/officeart/2005/8/layout/vList4"/>
    <dgm:cxn modelId="{DE98AF2D-590A-4B9C-94B1-29353A620494}" type="presParOf" srcId="{D655371B-DF82-4300-A9FF-F128E882B8F8}" destId="{2FF9ADCB-D1EF-4E80-B610-AEBFC874FA3B}" srcOrd="8" destOrd="0" presId="urn:microsoft.com/office/officeart/2005/8/layout/vList4"/>
    <dgm:cxn modelId="{1A687A36-DA8A-4D60-8B8D-C8D81082E343}" type="presParOf" srcId="{2FF9ADCB-D1EF-4E80-B610-AEBFC874FA3B}" destId="{BEFD520B-47C7-42B4-B352-73B81A156730}" srcOrd="0" destOrd="0" presId="urn:microsoft.com/office/officeart/2005/8/layout/vList4"/>
    <dgm:cxn modelId="{83686CF6-C0D2-4725-8CF5-AA2D22E98077}" type="presParOf" srcId="{2FF9ADCB-D1EF-4E80-B610-AEBFC874FA3B}" destId="{37DFE394-A8C3-4395-90CC-4A628AF03C6F}" srcOrd="1" destOrd="0" presId="urn:microsoft.com/office/officeart/2005/8/layout/vList4"/>
    <dgm:cxn modelId="{C8EEC32D-45A8-4B7C-963B-FAF8F7EF3AC7}" type="presParOf" srcId="{2FF9ADCB-D1EF-4E80-B610-AEBFC874FA3B}" destId="{2EF19480-847B-494E-976B-CFAC7CD239BC}" srcOrd="2" destOrd="0" presId="urn:microsoft.com/office/officeart/2005/8/layout/vList4"/>
    <dgm:cxn modelId="{7CA8FAC6-BE4C-456F-BBE4-51877B6167C7}" type="presParOf" srcId="{D655371B-DF82-4300-A9FF-F128E882B8F8}" destId="{F1909414-BA1B-42CA-86A8-2C4384FE1B81}" srcOrd="9" destOrd="0" presId="urn:microsoft.com/office/officeart/2005/8/layout/vList4"/>
    <dgm:cxn modelId="{421DAF93-3F2D-400C-808B-8AED69D95B76}" type="presParOf" srcId="{D655371B-DF82-4300-A9FF-F128E882B8F8}" destId="{7D34450D-5A3F-4726-B603-89302A2E5E37}" srcOrd="10" destOrd="0" presId="urn:microsoft.com/office/officeart/2005/8/layout/vList4"/>
    <dgm:cxn modelId="{81A03A8A-48F6-4D2D-B848-CE102335F7E0}" type="presParOf" srcId="{7D34450D-5A3F-4726-B603-89302A2E5E37}" destId="{6A9FFCDC-4C6D-4DE9-9A93-AD96EE3FC546}" srcOrd="0" destOrd="0" presId="urn:microsoft.com/office/officeart/2005/8/layout/vList4"/>
    <dgm:cxn modelId="{48FE128D-ADF7-4787-8791-FF0D94CCA6BB}" type="presParOf" srcId="{7D34450D-5A3F-4726-B603-89302A2E5E37}" destId="{14A69A0B-1856-4D46-A24C-F0520840C341}" srcOrd="1" destOrd="0" presId="urn:microsoft.com/office/officeart/2005/8/layout/vList4"/>
    <dgm:cxn modelId="{87EEE604-0192-4F60-8618-21BA515B1433}" type="presParOf" srcId="{7D34450D-5A3F-4726-B603-89302A2E5E37}" destId="{0F705916-310F-4C3F-AE81-B63A26DB422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C0DEE29-84EF-4808-89B9-8268D7638871}"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BE3C1CD0-7B37-4CEF-9796-F9B05C6D0744}">
      <dgm:prSet/>
      <dgm:spPr/>
      <dgm:t>
        <a:bodyPr/>
        <a:lstStyle/>
        <a:p>
          <a:r>
            <a:rPr lang="en-US"/>
            <a:t>Eligible spouses may also qualify for our </a:t>
          </a:r>
          <a:r>
            <a:rPr lang="en-US" b="1"/>
            <a:t>Dislocated Worker Program, Displaced Homemaker</a:t>
          </a:r>
          <a:r>
            <a:rPr lang="en-US"/>
            <a:t>, and other services at their local American Job Center</a:t>
          </a:r>
        </a:p>
      </dgm:t>
    </dgm:pt>
    <dgm:pt modelId="{ABAA1845-935E-40FC-B1D4-51925E6F3DF3}" type="parTrans" cxnId="{55537497-E375-486A-997D-BBECA34D57C3}">
      <dgm:prSet/>
      <dgm:spPr/>
      <dgm:t>
        <a:bodyPr/>
        <a:lstStyle/>
        <a:p>
          <a:endParaRPr lang="en-US"/>
        </a:p>
      </dgm:t>
    </dgm:pt>
    <dgm:pt modelId="{634E0389-BCC9-4DF2-A052-B6DA385B468D}" type="sibTrans" cxnId="{55537497-E375-486A-997D-BBECA34D57C3}">
      <dgm:prSet/>
      <dgm:spPr/>
      <dgm:t>
        <a:bodyPr/>
        <a:lstStyle/>
        <a:p>
          <a:endParaRPr lang="en-US"/>
        </a:p>
      </dgm:t>
    </dgm:pt>
    <dgm:pt modelId="{74D736ED-A603-4319-9FBE-9236D9560EDB}">
      <dgm:prSet/>
      <dgm:spPr/>
      <dgm:t>
        <a:bodyPr/>
        <a:lstStyle/>
        <a:p>
          <a:r>
            <a:rPr lang="en-US"/>
            <a:t>Eligible family members under the </a:t>
          </a:r>
          <a:r>
            <a:rPr lang="en-US" b="1"/>
            <a:t>Family and Military Family Leave (FMLA) Act </a:t>
          </a:r>
          <a:r>
            <a:rPr lang="en-US"/>
            <a:t>may take up to 26 work weeks of military caregiver leave to care for a service member with a serious injury or illness incurred or aggravated in the line of duty</a:t>
          </a:r>
        </a:p>
      </dgm:t>
    </dgm:pt>
    <dgm:pt modelId="{E552C91F-2D29-423F-8B2D-838C60FDC8A2}" type="parTrans" cxnId="{86AE9235-DFE9-4D2C-B5A5-B7587558B302}">
      <dgm:prSet/>
      <dgm:spPr/>
      <dgm:t>
        <a:bodyPr/>
        <a:lstStyle/>
        <a:p>
          <a:endParaRPr lang="en-US"/>
        </a:p>
      </dgm:t>
    </dgm:pt>
    <dgm:pt modelId="{607FA50F-08F4-4E06-8C97-6079DED27AA8}" type="sibTrans" cxnId="{86AE9235-DFE9-4D2C-B5A5-B7587558B302}">
      <dgm:prSet/>
      <dgm:spPr/>
      <dgm:t>
        <a:bodyPr/>
        <a:lstStyle/>
        <a:p>
          <a:endParaRPr lang="en-US"/>
        </a:p>
      </dgm:t>
    </dgm:pt>
    <dgm:pt modelId="{24805DEC-14BE-47D9-B4A5-F2EA4966A5FC}" type="pres">
      <dgm:prSet presAssocID="{8C0DEE29-84EF-4808-89B9-8268D7638871}" presName="linear" presStyleCnt="0">
        <dgm:presLayoutVars>
          <dgm:animLvl val="lvl"/>
          <dgm:resizeHandles val="exact"/>
        </dgm:presLayoutVars>
      </dgm:prSet>
      <dgm:spPr/>
    </dgm:pt>
    <dgm:pt modelId="{28743D7A-747B-402A-A055-ECC3DD716136}" type="pres">
      <dgm:prSet presAssocID="{BE3C1CD0-7B37-4CEF-9796-F9B05C6D0744}" presName="parentText" presStyleLbl="node1" presStyleIdx="0" presStyleCnt="2">
        <dgm:presLayoutVars>
          <dgm:chMax val="0"/>
          <dgm:bulletEnabled val="1"/>
        </dgm:presLayoutVars>
      </dgm:prSet>
      <dgm:spPr/>
    </dgm:pt>
    <dgm:pt modelId="{9596BB54-2FF7-4267-A6FB-6871FED49BA3}" type="pres">
      <dgm:prSet presAssocID="{634E0389-BCC9-4DF2-A052-B6DA385B468D}" presName="spacer" presStyleCnt="0"/>
      <dgm:spPr/>
    </dgm:pt>
    <dgm:pt modelId="{5BC0752B-CFE6-44CF-B9EC-B2C09665CF87}" type="pres">
      <dgm:prSet presAssocID="{74D736ED-A603-4319-9FBE-9236D9560EDB}" presName="parentText" presStyleLbl="node1" presStyleIdx="1" presStyleCnt="2">
        <dgm:presLayoutVars>
          <dgm:chMax val="0"/>
          <dgm:bulletEnabled val="1"/>
        </dgm:presLayoutVars>
      </dgm:prSet>
      <dgm:spPr/>
    </dgm:pt>
  </dgm:ptLst>
  <dgm:cxnLst>
    <dgm:cxn modelId="{86AE9235-DFE9-4D2C-B5A5-B7587558B302}" srcId="{8C0DEE29-84EF-4808-89B9-8268D7638871}" destId="{74D736ED-A603-4319-9FBE-9236D9560EDB}" srcOrd="1" destOrd="0" parTransId="{E552C91F-2D29-423F-8B2D-838C60FDC8A2}" sibTransId="{607FA50F-08F4-4E06-8C97-6079DED27AA8}"/>
    <dgm:cxn modelId="{93461D3F-4109-4440-B239-068A6271FB5B}" type="presOf" srcId="{74D736ED-A603-4319-9FBE-9236D9560EDB}" destId="{5BC0752B-CFE6-44CF-B9EC-B2C09665CF87}" srcOrd="0" destOrd="0" presId="urn:microsoft.com/office/officeart/2005/8/layout/vList2"/>
    <dgm:cxn modelId="{55537497-E375-486A-997D-BBECA34D57C3}" srcId="{8C0DEE29-84EF-4808-89B9-8268D7638871}" destId="{BE3C1CD0-7B37-4CEF-9796-F9B05C6D0744}" srcOrd="0" destOrd="0" parTransId="{ABAA1845-935E-40FC-B1D4-51925E6F3DF3}" sibTransId="{634E0389-BCC9-4DF2-A052-B6DA385B468D}"/>
    <dgm:cxn modelId="{EF0123AB-A71A-4195-B0D1-7EE3DA9E9B0D}" type="presOf" srcId="{8C0DEE29-84EF-4808-89B9-8268D7638871}" destId="{24805DEC-14BE-47D9-B4A5-F2EA4966A5FC}" srcOrd="0" destOrd="0" presId="urn:microsoft.com/office/officeart/2005/8/layout/vList2"/>
    <dgm:cxn modelId="{B973D4EE-8CE3-4871-9E1F-144BA6C77340}" type="presOf" srcId="{BE3C1CD0-7B37-4CEF-9796-F9B05C6D0744}" destId="{28743D7A-747B-402A-A055-ECC3DD716136}" srcOrd="0" destOrd="0" presId="urn:microsoft.com/office/officeart/2005/8/layout/vList2"/>
    <dgm:cxn modelId="{6E7E1558-769C-4060-A511-BBA465CA6D7F}" type="presParOf" srcId="{24805DEC-14BE-47D9-B4A5-F2EA4966A5FC}" destId="{28743D7A-747B-402A-A055-ECC3DD716136}" srcOrd="0" destOrd="0" presId="urn:microsoft.com/office/officeart/2005/8/layout/vList2"/>
    <dgm:cxn modelId="{3848F75C-6A16-44C3-A074-8435092FEDD5}" type="presParOf" srcId="{24805DEC-14BE-47D9-B4A5-F2EA4966A5FC}" destId="{9596BB54-2FF7-4267-A6FB-6871FED49BA3}" srcOrd="1" destOrd="0" presId="urn:microsoft.com/office/officeart/2005/8/layout/vList2"/>
    <dgm:cxn modelId="{BD78F1AE-11F5-4E25-920C-7279B58FDE4C}" type="presParOf" srcId="{24805DEC-14BE-47D9-B4A5-F2EA4966A5FC}" destId="{5BC0752B-CFE6-44CF-B9EC-B2C09665CF87}"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ED3EBC-0555-44BA-A01D-0848A8018CF0}" type="doc">
      <dgm:prSet loTypeId="urn:microsoft.com/office/officeart/2005/8/layout/hProcess9" loCatId="process" qsTypeId="urn:microsoft.com/office/officeart/2005/8/quickstyle/3d1" qsCatId="3D" csTypeId="urn:microsoft.com/office/officeart/2005/8/colors/accent0_3" csCatId="mainScheme" phldr="1"/>
      <dgm:spPr/>
      <dgm:t>
        <a:bodyPr/>
        <a:lstStyle/>
        <a:p>
          <a:endParaRPr lang="en-US"/>
        </a:p>
      </dgm:t>
    </dgm:pt>
    <dgm:pt modelId="{A176C026-0216-4E96-98AF-75B665506FF5}">
      <dgm:prSet phldrT="[Text]" custT="1"/>
      <dgm:spPr/>
      <dgm:t>
        <a:bodyPr/>
        <a:lstStyle/>
        <a:p>
          <a:r>
            <a:rPr kumimoji="0" lang="en-US" sz="1800" b="1" i="0" u="none" strike="noStrike" cap="none" spc="0" normalizeH="0" baseline="0" noProof="0">
              <a:ln/>
              <a:effectLst/>
              <a:uLnTx/>
              <a:uFillTx/>
              <a:latin typeface="+mn-lt"/>
              <a:ea typeface="+mn-ea"/>
              <a:cs typeface="+mn-cs"/>
            </a:rPr>
            <a:t>Leveraging partnerships to maximize employment outcomes  </a:t>
          </a:r>
          <a:endParaRPr lang="en-US" sz="1800"/>
        </a:p>
      </dgm:t>
    </dgm:pt>
    <dgm:pt modelId="{F4986155-EBFA-4D9B-91CE-56AF75583A78}" type="parTrans" cxnId="{2C43F056-19CD-4BDF-96E4-8641FF2E6A38}">
      <dgm:prSet/>
      <dgm:spPr/>
      <dgm:t>
        <a:bodyPr/>
        <a:lstStyle/>
        <a:p>
          <a:endParaRPr lang="en-US" sz="2400"/>
        </a:p>
      </dgm:t>
    </dgm:pt>
    <dgm:pt modelId="{5F2E9997-794F-4B19-A387-C82E7265E158}" type="sibTrans" cxnId="{2C43F056-19CD-4BDF-96E4-8641FF2E6A38}">
      <dgm:prSet/>
      <dgm:spPr/>
      <dgm:t>
        <a:bodyPr/>
        <a:lstStyle/>
        <a:p>
          <a:endParaRPr lang="en-US" sz="2400"/>
        </a:p>
      </dgm:t>
    </dgm:pt>
    <dgm:pt modelId="{9BFD609C-99AB-4AE0-9E33-8EDCB6A59AD7}">
      <dgm:prSet phldrT="[Text]" custT="1"/>
      <dgm:spPr/>
      <dgm:t>
        <a:bodyPr/>
        <a:lstStyle/>
        <a:p>
          <a:r>
            <a:rPr kumimoji="0" lang="en-US" sz="1800" b="1" i="0" u="none" strike="noStrike" cap="none" spc="0" normalizeH="0" baseline="0" noProof="0">
              <a:ln/>
              <a:effectLst/>
              <a:uLnTx/>
              <a:uFillTx/>
              <a:latin typeface="+mn-lt"/>
              <a:ea typeface="+mn-ea"/>
              <a:cs typeface="+mn-cs"/>
            </a:rPr>
            <a:t>Promote and advance equity, inclusion, and accessibility in our underserved veteran communities </a:t>
          </a:r>
          <a:endParaRPr lang="en-US" sz="1800"/>
        </a:p>
      </dgm:t>
    </dgm:pt>
    <dgm:pt modelId="{41EDCD48-E562-49A0-82CA-D4A9DC30DBC4}" type="parTrans" cxnId="{C38AEC9A-7FEC-4DA9-B16F-7E75AFC65E54}">
      <dgm:prSet/>
      <dgm:spPr/>
      <dgm:t>
        <a:bodyPr/>
        <a:lstStyle/>
        <a:p>
          <a:endParaRPr lang="en-US" sz="2400"/>
        </a:p>
      </dgm:t>
    </dgm:pt>
    <dgm:pt modelId="{9CABB4DD-3191-437B-A2EB-64D9B630404E}" type="sibTrans" cxnId="{C38AEC9A-7FEC-4DA9-B16F-7E75AFC65E54}">
      <dgm:prSet/>
      <dgm:spPr/>
      <dgm:t>
        <a:bodyPr/>
        <a:lstStyle/>
        <a:p>
          <a:endParaRPr lang="en-US" sz="2400"/>
        </a:p>
      </dgm:t>
    </dgm:pt>
    <dgm:pt modelId="{EF701D99-E0EB-4E54-9986-E7230092603B}">
      <dgm:prSet phldrT="[Text]" custT="1"/>
      <dgm:spPr/>
      <dgm:t>
        <a:bodyPr/>
        <a:lstStyle/>
        <a:p>
          <a:r>
            <a:rPr lang="en-US" sz="1600" b="1" i="1">
              <a:solidFill>
                <a:srgbClr val="FFFF00"/>
              </a:solidFill>
            </a:rPr>
            <a:t>Enabling all veterans, transitioning service members, and military spouses to reach their full potential in the workplace</a:t>
          </a:r>
          <a:endParaRPr lang="en-US" sz="1600">
            <a:solidFill>
              <a:srgbClr val="FFFF00"/>
            </a:solidFill>
          </a:endParaRPr>
        </a:p>
      </dgm:t>
    </dgm:pt>
    <dgm:pt modelId="{7ED43D93-1E43-4E12-863F-FE240FF52FF1}" type="parTrans" cxnId="{FBC220EF-6E79-4B66-9AB7-C93B5CFB7A2D}">
      <dgm:prSet/>
      <dgm:spPr/>
      <dgm:t>
        <a:bodyPr/>
        <a:lstStyle/>
        <a:p>
          <a:endParaRPr lang="en-US" sz="2400"/>
        </a:p>
      </dgm:t>
    </dgm:pt>
    <dgm:pt modelId="{9D61BF12-7851-4EE6-8712-4878FA23E78E}" type="sibTrans" cxnId="{FBC220EF-6E79-4B66-9AB7-C93B5CFB7A2D}">
      <dgm:prSet/>
      <dgm:spPr/>
      <dgm:t>
        <a:bodyPr/>
        <a:lstStyle/>
        <a:p>
          <a:endParaRPr lang="en-US" sz="2400"/>
        </a:p>
      </dgm:t>
    </dgm:pt>
    <dgm:pt modelId="{D3B5CAD9-F23C-4D56-8420-5A51BC687DF4}">
      <dgm:prSet phldrT="[Text]" custT="1"/>
      <dgm:spPr/>
      <dgm:t>
        <a:bodyPr/>
        <a:lstStyle/>
        <a:p>
          <a:pPr>
            <a:buClrTx/>
            <a:buSzTx/>
            <a:buAutoNum type="arabicPeriod"/>
          </a:pPr>
          <a:r>
            <a:rPr kumimoji="0" lang="en-US" sz="1600" b="1" i="0" u="none" strike="noStrike" cap="none" spc="0" normalizeH="0" baseline="0" noProof="0">
              <a:ln/>
              <a:effectLst/>
              <a:uLnTx/>
              <a:uFillTx/>
              <a:latin typeface="+mn-lt"/>
              <a:ea typeface="+mn-ea"/>
              <a:cs typeface="+mn-cs"/>
            </a:rPr>
            <a:t>Getting the military to civilian employment transition right</a:t>
          </a:r>
          <a:endParaRPr lang="en-US" sz="1600"/>
        </a:p>
      </dgm:t>
    </dgm:pt>
    <dgm:pt modelId="{0D3CEEE6-547C-49F2-B9D5-BCB6E3045C09}" type="sibTrans" cxnId="{E8DC1536-96BE-4E9C-A378-9C9539F0BB59}">
      <dgm:prSet/>
      <dgm:spPr/>
      <dgm:t>
        <a:bodyPr/>
        <a:lstStyle/>
        <a:p>
          <a:endParaRPr lang="en-US" sz="2400"/>
        </a:p>
      </dgm:t>
    </dgm:pt>
    <dgm:pt modelId="{A2D777B9-4E53-4211-B2D2-5CCE03E14A02}" type="parTrans" cxnId="{E8DC1536-96BE-4E9C-A378-9C9539F0BB59}">
      <dgm:prSet/>
      <dgm:spPr/>
      <dgm:t>
        <a:bodyPr/>
        <a:lstStyle/>
        <a:p>
          <a:endParaRPr lang="en-US" sz="2400"/>
        </a:p>
      </dgm:t>
    </dgm:pt>
    <dgm:pt modelId="{8C456EAF-6E23-4017-8568-B8F82FAC7FD5}" type="pres">
      <dgm:prSet presAssocID="{66ED3EBC-0555-44BA-A01D-0848A8018CF0}" presName="CompostProcess" presStyleCnt="0">
        <dgm:presLayoutVars>
          <dgm:dir/>
          <dgm:resizeHandles val="exact"/>
        </dgm:presLayoutVars>
      </dgm:prSet>
      <dgm:spPr/>
    </dgm:pt>
    <dgm:pt modelId="{BC598E9E-D7A5-42DF-8D3B-311C5453D679}" type="pres">
      <dgm:prSet presAssocID="{66ED3EBC-0555-44BA-A01D-0848A8018CF0}" presName="arrow" presStyleLbl="bgShp" presStyleIdx="0" presStyleCnt="1" custLinFactNeighborX="-16657" custLinFactNeighborY="1606"/>
      <dgm:spPr/>
    </dgm:pt>
    <dgm:pt modelId="{9947219C-871C-446E-BF74-737E82E624A4}" type="pres">
      <dgm:prSet presAssocID="{66ED3EBC-0555-44BA-A01D-0848A8018CF0}" presName="linearProcess" presStyleCnt="0"/>
      <dgm:spPr/>
    </dgm:pt>
    <dgm:pt modelId="{4FFDB54B-A4EE-4AE4-893C-5497E85960B1}" type="pres">
      <dgm:prSet presAssocID="{D3B5CAD9-F23C-4D56-8420-5A51BC687DF4}" presName="textNode" presStyleLbl="node1" presStyleIdx="0" presStyleCnt="4">
        <dgm:presLayoutVars>
          <dgm:bulletEnabled val="1"/>
        </dgm:presLayoutVars>
      </dgm:prSet>
      <dgm:spPr/>
    </dgm:pt>
    <dgm:pt modelId="{B8041C9B-F041-461E-859C-2AE1ED82CE18}" type="pres">
      <dgm:prSet presAssocID="{0D3CEEE6-547C-49F2-B9D5-BCB6E3045C09}" presName="sibTrans" presStyleCnt="0"/>
      <dgm:spPr/>
    </dgm:pt>
    <dgm:pt modelId="{882DA549-DFD9-4E9F-83AE-EB69C029CC93}" type="pres">
      <dgm:prSet presAssocID="{A176C026-0216-4E96-98AF-75B665506FF5}" presName="textNode" presStyleLbl="node1" presStyleIdx="1" presStyleCnt="4">
        <dgm:presLayoutVars>
          <dgm:bulletEnabled val="1"/>
        </dgm:presLayoutVars>
      </dgm:prSet>
      <dgm:spPr/>
    </dgm:pt>
    <dgm:pt modelId="{0DFADD46-FDFA-4D73-AE8E-211EEDB9FC21}" type="pres">
      <dgm:prSet presAssocID="{5F2E9997-794F-4B19-A387-C82E7265E158}" presName="sibTrans" presStyleCnt="0"/>
      <dgm:spPr/>
    </dgm:pt>
    <dgm:pt modelId="{4BCA91C3-D2F0-4936-8302-190D2ECD2975}" type="pres">
      <dgm:prSet presAssocID="{9BFD609C-99AB-4AE0-9E33-8EDCB6A59AD7}" presName="textNode" presStyleLbl="node1" presStyleIdx="2" presStyleCnt="4">
        <dgm:presLayoutVars>
          <dgm:bulletEnabled val="1"/>
        </dgm:presLayoutVars>
      </dgm:prSet>
      <dgm:spPr/>
    </dgm:pt>
    <dgm:pt modelId="{1D81C045-5D2E-4423-A3FF-96CCF4A4A13F}" type="pres">
      <dgm:prSet presAssocID="{9CABB4DD-3191-437B-A2EB-64D9B630404E}" presName="sibTrans" presStyleCnt="0"/>
      <dgm:spPr/>
    </dgm:pt>
    <dgm:pt modelId="{31518369-1467-42D1-8A0E-13F743115524}" type="pres">
      <dgm:prSet presAssocID="{EF701D99-E0EB-4E54-9986-E7230092603B}" presName="textNode" presStyleLbl="node1" presStyleIdx="3" presStyleCnt="4">
        <dgm:presLayoutVars>
          <dgm:bulletEnabled val="1"/>
        </dgm:presLayoutVars>
      </dgm:prSet>
      <dgm:spPr/>
    </dgm:pt>
  </dgm:ptLst>
  <dgm:cxnLst>
    <dgm:cxn modelId="{EC896520-7C82-445B-BC12-C572484EF7C6}" type="presOf" srcId="{EF701D99-E0EB-4E54-9986-E7230092603B}" destId="{31518369-1467-42D1-8A0E-13F743115524}" srcOrd="0" destOrd="0" presId="urn:microsoft.com/office/officeart/2005/8/layout/hProcess9"/>
    <dgm:cxn modelId="{E8DC1536-96BE-4E9C-A378-9C9539F0BB59}" srcId="{66ED3EBC-0555-44BA-A01D-0848A8018CF0}" destId="{D3B5CAD9-F23C-4D56-8420-5A51BC687DF4}" srcOrd="0" destOrd="0" parTransId="{A2D777B9-4E53-4211-B2D2-5CCE03E14A02}" sibTransId="{0D3CEEE6-547C-49F2-B9D5-BCB6E3045C09}"/>
    <dgm:cxn modelId="{688E856A-F1FE-4B57-B88C-391B9B0977F8}" type="presOf" srcId="{A176C026-0216-4E96-98AF-75B665506FF5}" destId="{882DA549-DFD9-4E9F-83AE-EB69C029CC93}" srcOrd="0" destOrd="0" presId="urn:microsoft.com/office/officeart/2005/8/layout/hProcess9"/>
    <dgm:cxn modelId="{41779656-607E-4E04-9D26-7F3345C9BF39}" type="presOf" srcId="{66ED3EBC-0555-44BA-A01D-0848A8018CF0}" destId="{8C456EAF-6E23-4017-8568-B8F82FAC7FD5}" srcOrd="0" destOrd="0" presId="urn:microsoft.com/office/officeart/2005/8/layout/hProcess9"/>
    <dgm:cxn modelId="{2C43F056-19CD-4BDF-96E4-8641FF2E6A38}" srcId="{66ED3EBC-0555-44BA-A01D-0848A8018CF0}" destId="{A176C026-0216-4E96-98AF-75B665506FF5}" srcOrd="1" destOrd="0" parTransId="{F4986155-EBFA-4D9B-91CE-56AF75583A78}" sibTransId="{5F2E9997-794F-4B19-A387-C82E7265E158}"/>
    <dgm:cxn modelId="{C38AEC9A-7FEC-4DA9-B16F-7E75AFC65E54}" srcId="{66ED3EBC-0555-44BA-A01D-0848A8018CF0}" destId="{9BFD609C-99AB-4AE0-9E33-8EDCB6A59AD7}" srcOrd="2" destOrd="0" parTransId="{41EDCD48-E562-49A0-82CA-D4A9DC30DBC4}" sibTransId="{9CABB4DD-3191-437B-A2EB-64D9B630404E}"/>
    <dgm:cxn modelId="{8FD723C6-131A-43FE-8F35-A5425C4F5E31}" type="presOf" srcId="{D3B5CAD9-F23C-4D56-8420-5A51BC687DF4}" destId="{4FFDB54B-A4EE-4AE4-893C-5497E85960B1}" srcOrd="0" destOrd="0" presId="urn:microsoft.com/office/officeart/2005/8/layout/hProcess9"/>
    <dgm:cxn modelId="{8BDE99D1-9D97-4A9A-94D8-4D0E3506ECCD}" type="presOf" srcId="{9BFD609C-99AB-4AE0-9E33-8EDCB6A59AD7}" destId="{4BCA91C3-D2F0-4936-8302-190D2ECD2975}" srcOrd="0" destOrd="0" presId="urn:microsoft.com/office/officeart/2005/8/layout/hProcess9"/>
    <dgm:cxn modelId="{FBC220EF-6E79-4B66-9AB7-C93B5CFB7A2D}" srcId="{66ED3EBC-0555-44BA-A01D-0848A8018CF0}" destId="{EF701D99-E0EB-4E54-9986-E7230092603B}" srcOrd="3" destOrd="0" parTransId="{7ED43D93-1E43-4E12-863F-FE240FF52FF1}" sibTransId="{9D61BF12-7851-4EE6-8712-4878FA23E78E}"/>
    <dgm:cxn modelId="{3D102724-81CB-4B7C-A5C4-6ED57C69FE2A}" type="presParOf" srcId="{8C456EAF-6E23-4017-8568-B8F82FAC7FD5}" destId="{BC598E9E-D7A5-42DF-8D3B-311C5453D679}" srcOrd="0" destOrd="0" presId="urn:microsoft.com/office/officeart/2005/8/layout/hProcess9"/>
    <dgm:cxn modelId="{59FD6097-7F46-432C-B5AE-F7C06AADE55F}" type="presParOf" srcId="{8C456EAF-6E23-4017-8568-B8F82FAC7FD5}" destId="{9947219C-871C-446E-BF74-737E82E624A4}" srcOrd="1" destOrd="0" presId="urn:microsoft.com/office/officeart/2005/8/layout/hProcess9"/>
    <dgm:cxn modelId="{3953FF6B-6CC1-49F2-96DA-C0853424C653}" type="presParOf" srcId="{9947219C-871C-446E-BF74-737E82E624A4}" destId="{4FFDB54B-A4EE-4AE4-893C-5497E85960B1}" srcOrd="0" destOrd="0" presId="urn:microsoft.com/office/officeart/2005/8/layout/hProcess9"/>
    <dgm:cxn modelId="{3F400C91-FD54-42AF-AF63-4C5479F1CA58}" type="presParOf" srcId="{9947219C-871C-446E-BF74-737E82E624A4}" destId="{B8041C9B-F041-461E-859C-2AE1ED82CE18}" srcOrd="1" destOrd="0" presId="urn:microsoft.com/office/officeart/2005/8/layout/hProcess9"/>
    <dgm:cxn modelId="{AAFD27C0-8882-40D1-A396-9EC20901CD60}" type="presParOf" srcId="{9947219C-871C-446E-BF74-737E82E624A4}" destId="{882DA549-DFD9-4E9F-83AE-EB69C029CC93}" srcOrd="2" destOrd="0" presId="urn:microsoft.com/office/officeart/2005/8/layout/hProcess9"/>
    <dgm:cxn modelId="{51FFB8E3-846D-493F-B41C-7489E3F3B220}" type="presParOf" srcId="{9947219C-871C-446E-BF74-737E82E624A4}" destId="{0DFADD46-FDFA-4D73-AE8E-211EEDB9FC21}" srcOrd="3" destOrd="0" presId="urn:microsoft.com/office/officeart/2005/8/layout/hProcess9"/>
    <dgm:cxn modelId="{9FF659CF-9A0E-476D-ADFA-2CE1D81634A9}" type="presParOf" srcId="{9947219C-871C-446E-BF74-737E82E624A4}" destId="{4BCA91C3-D2F0-4936-8302-190D2ECD2975}" srcOrd="4" destOrd="0" presId="urn:microsoft.com/office/officeart/2005/8/layout/hProcess9"/>
    <dgm:cxn modelId="{09500408-9B13-45C8-B003-A8AE8FD21CCC}" type="presParOf" srcId="{9947219C-871C-446E-BF74-737E82E624A4}" destId="{1D81C045-5D2E-4423-A3FF-96CCF4A4A13F}" srcOrd="5" destOrd="0" presId="urn:microsoft.com/office/officeart/2005/8/layout/hProcess9"/>
    <dgm:cxn modelId="{6B11BF72-4160-49C0-8DA5-C4240F6DFBF0}" type="presParOf" srcId="{9947219C-871C-446E-BF74-737E82E624A4}" destId="{31518369-1467-42D1-8A0E-13F74311552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B9382E-B80E-4F2F-BC32-A183C56A4C1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8FA72112-BB49-45AE-83C7-4D231E04F9CD}">
      <dgm:prSet phldrT="[Text]"/>
      <dgm:spPr>
        <a:solidFill>
          <a:srgbClr val="023160"/>
        </a:solidFill>
      </dgm:spPr>
      <dgm:t>
        <a:bodyPr/>
        <a:lstStyle/>
        <a:p>
          <a:r>
            <a:rPr lang="en-US" dirty="0"/>
            <a:t>Federal Administration (FA)</a:t>
          </a:r>
        </a:p>
      </dgm:t>
    </dgm:pt>
    <dgm:pt modelId="{0F768539-0C26-494D-A464-EE781132095E}" type="parTrans" cxnId="{42417F36-30A1-421A-801D-BA21E98B76D3}">
      <dgm:prSet/>
      <dgm:spPr/>
      <dgm:t>
        <a:bodyPr/>
        <a:lstStyle/>
        <a:p>
          <a:endParaRPr lang="en-US"/>
        </a:p>
      </dgm:t>
    </dgm:pt>
    <dgm:pt modelId="{2B1E49F0-46FE-49A7-9456-A54C453821A5}" type="sibTrans" cxnId="{42417F36-30A1-421A-801D-BA21E98B76D3}">
      <dgm:prSet/>
      <dgm:spPr/>
      <dgm:t>
        <a:bodyPr/>
        <a:lstStyle/>
        <a:p>
          <a:endParaRPr lang="en-US"/>
        </a:p>
      </dgm:t>
    </dgm:pt>
    <dgm:pt modelId="{5212E66E-CAF8-45ED-BC2C-51469E3C82CF}">
      <dgm:prSet phldrT="[Text]"/>
      <dgm:spPr>
        <a:solidFill>
          <a:srgbClr val="023160"/>
        </a:solidFill>
      </dgm:spPr>
      <dgm:t>
        <a:bodyPr/>
        <a:lstStyle/>
        <a:p>
          <a:r>
            <a:rPr lang="en-US" dirty="0"/>
            <a:t>Transition Assistance Program (TAP)</a:t>
          </a:r>
        </a:p>
      </dgm:t>
    </dgm:pt>
    <dgm:pt modelId="{A9EAD99B-F508-4F11-B4BF-31B1FE715A29}" type="parTrans" cxnId="{6C5CFC56-DECC-43C7-A810-8634A07A808B}">
      <dgm:prSet/>
      <dgm:spPr/>
      <dgm:t>
        <a:bodyPr/>
        <a:lstStyle/>
        <a:p>
          <a:endParaRPr lang="en-US"/>
        </a:p>
      </dgm:t>
    </dgm:pt>
    <dgm:pt modelId="{E9721EEC-5C53-4FC0-8804-5AE2F3165204}" type="sibTrans" cxnId="{6C5CFC56-DECC-43C7-A810-8634A07A808B}">
      <dgm:prSet/>
      <dgm:spPr/>
      <dgm:t>
        <a:bodyPr/>
        <a:lstStyle/>
        <a:p>
          <a:endParaRPr lang="en-US"/>
        </a:p>
      </dgm:t>
    </dgm:pt>
    <dgm:pt modelId="{E9D7B054-0611-4725-AFDE-32025829774A}">
      <dgm:prSet phldrT="[Text]"/>
      <dgm:spPr>
        <a:solidFill>
          <a:srgbClr val="023160"/>
        </a:solidFill>
      </dgm:spPr>
      <dgm:t>
        <a:bodyPr/>
        <a:lstStyle/>
        <a:p>
          <a:r>
            <a:rPr lang="en-US" dirty="0"/>
            <a:t>Homeless Veteran Re-integration Program (HVRP)</a:t>
          </a:r>
        </a:p>
      </dgm:t>
    </dgm:pt>
    <dgm:pt modelId="{B307F9DC-9F5B-4196-912A-7891F3FBC6F6}" type="parTrans" cxnId="{3BC17922-377B-497F-97FF-27A138DE665F}">
      <dgm:prSet/>
      <dgm:spPr/>
      <dgm:t>
        <a:bodyPr/>
        <a:lstStyle/>
        <a:p>
          <a:endParaRPr lang="en-US"/>
        </a:p>
      </dgm:t>
    </dgm:pt>
    <dgm:pt modelId="{06E49899-B5CA-42E4-B932-7D8067CAD62F}" type="sibTrans" cxnId="{3BC17922-377B-497F-97FF-27A138DE665F}">
      <dgm:prSet/>
      <dgm:spPr/>
      <dgm:t>
        <a:bodyPr/>
        <a:lstStyle/>
        <a:p>
          <a:endParaRPr lang="en-US"/>
        </a:p>
      </dgm:t>
    </dgm:pt>
    <dgm:pt modelId="{B4EF5467-69BF-4D6D-9C1A-A6AFC72E3B36}">
      <dgm:prSet phldrT="[Text]"/>
      <dgm:spPr>
        <a:solidFill>
          <a:srgbClr val="023160"/>
        </a:solidFill>
      </dgm:spPr>
      <dgm:t>
        <a:bodyPr/>
        <a:lstStyle/>
        <a:p>
          <a:r>
            <a:rPr lang="en-US" dirty="0"/>
            <a:t>National Veterans Training Institute (NVTI)</a:t>
          </a:r>
        </a:p>
      </dgm:t>
    </dgm:pt>
    <dgm:pt modelId="{A19F4547-8468-48D7-B65A-FA7201A245F7}" type="parTrans" cxnId="{41FE3856-A334-4B57-B966-062B226525DC}">
      <dgm:prSet/>
      <dgm:spPr/>
      <dgm:t>
        <a:bodyPr/>
        <a:lstStyle/>
        <a:p>
          <a:endParaRPr lang="en-US"/>
        </a:p>
      </dgm:t>
    </dgm:pt>
    <dgm:pt modelId="{E7D239BE-A1D7-4484-AD69-B5DCFF2D9B44}" type="sibTrans" cxnId="{41FE3856-A334-4B57-B966-062B226525DC}">
      <dgm:prSet/>
      <dgm:spPr/>
      <dgm:t>
        <a:bodyPr/>
        <a:lstStyle/>
        <a:p>
          <a:endParaRPr lang="en-US"/>
        </a:p>
      </dgm:t>
    </dgm:pt>
    <dgm:pt modelId="{E0222F20-D6A3-44D5-A5C8-29EE55CA1671}">
      <dgm:prSet phldrT="[Text]"/>
      <dgm:spPr>
        <a:solidFill>
          <a:srgbClr val="023160"/>
        </a:solidFill>
      </dgm:spPr>
      <dgm:t>
        <a:bodyPr/>
        <a:lstStyle/>
        <a:p>
          <a:r>
            <a:rPr lang="en-US" dirty="0"/>
            <a:t>Uniformed Services Employment and Reemployment Rights Act/Veterans Preference (USERRA &amp; VP)</a:t>
          </a:r>
        </a:p>
      </dgm:t>
    </dgm:pt>
    <dgm:pt modelId="{8669355F-C7F2-4EBC-9E04-6B58FB7AAC4B}" type="parTrans" cxnId="{7A072D96-B45E-45A5-AF61-68A77D406B25}">
      <dgm:prSet/>
      <dgm:spPr/>
      <dgm:t>
        <a:bodyPr/>
        <a:lstStyle/>
        <a:p>
          <a:endParaRPr lang="en-US"/>
        </a:p>
      </dgm:t>
    </dgm:pt>
    <dgm:pt modelId="{4017A9D7-1A3C-4055-B712-C18AA2408518}" type="sibTrans" cxnId="{7A072D96-B45E-45A5-AF61-68A77D406B25}">
      <dgm:prSet/>
      <dgm:spPr/>
      <dgm:t>
        <a:bodyPr/>
        <a:lstStyle/>
        <a:p>
          <a:endParaRPr lang="en-US"/>
        </a:p>
      </dgm:t>
    </dgm:pt>
    <dgm:pt modelId="{93EEB874-C5D8-43D1-9E81-8E5BD97BA5C2}">
      <dgm:prSet phldrT="[Text]"/>
      <dgm:spPr>
        <a:solidFill>
          <a:srgbClr val="023160"/>
        </a:solidFill>
      </dgm:spPr>
      <dgm:t>
        <a:bodyPr/>
        <a:lstStyle/>
        <a:p>
          <a:r>
            <a:rPr lang="en-US" dirty="0"/>
            <a:t>Budget Activities &amp; Programs</a:t>
          </a:r>
        </a:p>
      </dgm:t>
    </dgm:pt>
    <dgm:pt modelId="{36CE5000-C5C7-48AE-A8CE-59E4F92A2192}" type="parTrans" cxnId="{82F84CA0-E9B1-456A-932F-F971664A5E5B}">
      <dgm:prSet/>
      <dgm:spPr/>
      <dgm:t>
        <a:bodyPr/>
        <a:lstStyle/>
        <a:p>
          <a:endParaRPr lang="en-US"/>
        </a:p>
      </dgm:t>
    </dgm:pt>
    <dgm:pt modelId="{6F03C057-C2A9-4422-9E8E-CBEB1796137F}" type="sibTrans" cxnId="{82F84CA0-E9B1-456A-932F-F971664A5E5B}">
      <dgm:prSet/>
      <dgm:spPr/>
      <dgm:t>
        <a:bodyPr/>
        <a:lstStyle/>
        <a:p>
          <a:endParaRPr lang="en-US"/>
        </a:p>
      </dgm:t>
    </dgm:pt>
    <dgm:pt modelId="{C86D9658-DD8C-4042-9AE9-01AF09EC30D1}">
      <dgm:prSet/>
      <dgm:spPr/>
      <dgm:t>
        <a:bodyPr/>
        <a:lstStyle/>
        <a:p>
          <a:r>
            <a:rPr lang="en-US" dirty="0"/>
            <a:t>Jobs for Veterans State Grants (JVSG)</a:t>
          </a:r>
        </a:p>
      </dgm:t>
    </dgm:pt>
    <dgm:pt modelId="{4FD80B63-AFA8-40BC-B46B-220951D39CB3}" type="parTrans" cxnId="{51785867-19E1-410E-B2FD-69596A5FEC2C}">
      <dgm:prSet/>
      <dgm:spPr/>
      <dgm:t>
        <a:bodyPr/>
        <a:lstStyle/>
        <a:p>
          <a:endParaRPr lang="en-US"/>
        </a:p>
      </dgm:t>
    </dgm:pt>
    <dgm:pt modelId="{1BE4EE26-D7F4-43B1-B760-922B18822FC4}" type="sibTrans" cxnId="{51785867-19E1-410E-B2FD-69596A5FEC2C}">
      <dgm:prSet/>
      <dgm:spPr/>
      <dgm:t>
        <a:bodyPr/>
        <a:lstStyle/>
        <a:p>
          <a:endParaRPr lang="en-US"/>
        </a:p>
      </dgm:t>
    </dgm:pt>
    <dgm:pt modelId="{EAA3DAE7-7ED5-415C-9C6F-4CCB1FC2D99C}" type="pres">
      <dgm:prSet presAssocID="{D2B9382E-B80E-4F2F-BC32-A183C56A4C14}" presName="Name0" presStyleCnt="0">
        <dgm:presLayoutVars>
          <dgm:chPref val="1"/>
          <dgm:dir/>
          <dgm:animOne val="branch"/>
          <dgm:animLvl val="lvl"/>
          <dgm:resizeHandles val="exact"/>
        </dgm:presLayoutVars>
      </dgm:prSet>
      <dgm:spPr/>
    </dgm:pt>
    <dgm:pt modelId="{12E0B738-9F42-416E-AEC0-3FB0F91BAED3}" type="pres">
      <dgm:prSet presAssocID="{93EEB874-C5D8-43D1-9E81-8E5BD97BA5C2}" presName="root1" presStyleCnt="0"/>
      <dgm:spPr/>
    </dgm:pt>
    <dgm:pt modelId="{C45930BF-FFC1-45D9-9290-B3158C7ED29B}" type="pres">
      <dgm:prSet presAssocID="{93EEB874-C5D8-43D1-9E81-8E5BD97BA5C2}" presName="LevelOneTextNode" presStyleLbl="node0" presStyleIdx="0" presStyleCnt="1" custScaleY="118790">
        <dgm:presLayoutVars>
          <dgm:chPref val="3"/>
        </dgm:presLayoutVars>
      </dgm:prSet>
      <dgm:spPr/>
    </dgm:pt>
    <dgm:pt modelId="{F5DCD4A4-7920-4DBD-9468-D12FEC600431}" type="pres">
      <dgm:prSet presAssocID="{93EEB874-C5D8-43D1-9E81-8E5BD97BA5C2}" presName="level2hierChild" presStyleCnt="0"/>
      <dgm:spPr/>
    </dgm:pt>
    <dgm:pt modelId="{3D44F4DB-F86E-402D-9046-05F8FBCE1D30}" type="pres">
      <dgm:prSet presAssocID="{0F768539-0C26-494D-A464-EE781132095E}" presName="conn2-1" presStyleLbl="parChTrans1D2" presStyleIdx="0" presStyleCnt="5"/>
      <dgm:spPr/>
    </dgm:pt>
    <dgm:pt modelId="{3D09EB8A-E049-4119-B278-1F53859E27CF}" type="pres">
      <dgm:prSet presAssocID="{0F768539-0C26-494D-A464-EE781132095E}" presName="connTx" presStyleLbl="parChTrans1D2" presStyleIdx="0" presStyleCnt="5"/>
      <dgm:spPr/>
    </dgm:pt>
    <dgm:pt modelId="{E3246684-877E-427C-89FC-F5FF60BE177C}" type="pres">
      <dgm:prSet presAssocID="{8FA72112-BB49-45AE-83C7-4D231E04F9CD}" presName="root2" presStyleCnt="0"/>
      <dgm:spPr/>
    </dgm:pt>
    <dgm:pt modelId="{5B1D1FBD-8A84-4B6E-806E-8C007A3D0D74}" type="pres">
      <dgm:prSet presAssocID="{8FA72112-BB49-45AE-83C7-4D231E04F9CD}" presName="LevelTwoTextNode" presStyleLbl="node2" presStyleIdx="0" presStyleCnt="5">
        <dgm:presLayoutVars>
          <dgm:chPref val="3"/>
        </dgm:presLayoutVars>
      </dgm:prSet>
      <dgm:spPr/>
    </dgm:pt>
    <dgm:pt modelId="{734D15D6-DB8D-4D80-B608-EF5BD9695EB2}" type="pres">
      <dgm:prSet presAssocID="{8FA72112-BB49-45AE-83C7-4D231E04F9CD}" presName="level3hierChild" presStyleCnt="0"/>
      <dgm:spPr/>
    </dgm:pt>
    <dgm:pt modelId="{D5244F84-8BDC-4E16-B2C1-03EBFB76A56B}" type="pres">
      <dgm:prSet presAssocID="{8669355F-C7F2-4EBC-9E04-6B58FB7AAC4B}" presName="conn2-1" presStyleLbl="parChTrans1D3" presStyleIdx="0" presStyleCnt="1"/>
      <dgm:spPr/>
    </dgm:pt>
    <dgm:pt modelId="{76AB0521-2446-4BE6-84CA-2D922BA0A73B}" type="pres">
      <dgm:prSet presAssocID="{8669355F-C7F2-4EBC-9E04-6B58FB7AAC4B}" presName="connTx" presStyleLbl="parChTrans1D3" presStyleIdx="0" presStyleCnt="1"/>
      <dgm:spPr/>
    </dgm:pt>
    <dgm:pt modelId="{3C0CE16B-A838-4E50-BF44-5A6F320DF186}" type="pres">
      <dgm:prSet presAssocID="{E0222F20-D6A3-44D5-A5C8-29EE55CA1671}" presName="root2" presStyleCnt="0"/>
      <dgm:spPr/>
    </dgm:pt>
    <dgm:pt modelId="{0AC4FBD2-6620-4BEE-B2D3-061CD775954D}" type="pres">
      <dgm:prSet presAssocID="{E0222F20-D6A3-44D5-A5C8-29EE55CA1671}" presName="LevelTwoTextNode" presStyleLbl="node3" presStyleIdx="0" presStyleCnt="1">
        <dgm:presLayoutVars>
          <dgm:chPref val="3"/>
        </dgm:presLayoutVars>
      </dgm:prSet>
      <dgm:spPr/>
    </dgm:pt>
    <dgm:pt modelId="{61E39637-BE40-4E29-8231-492269D3BE8E}" type="pres">
      <dgm:prSet presAssocID="{E0222F20-D6A3-44D5-A5C8-29EE55CA1671}" presName="level3hierChild" presStyleCnt="0"/>
      <dgm:spPr/>
    </dgm:pt>
    <dgm:pt modelId="{50186B9E-7301-4036-AF73-94FE16A37CC6}" type="pres">
      <dgm:prSet presAssocID="{A9EAD99B-F508-4F11-B4BF-31B1FE715A29}" presName="conn2-1" presStyleLbl="parChTrans1D2" presStyleIdx="1" presStyleCnt="5"/>
      <dgm:spPr/>
    </dgm:pt>
    <dgm:pt modelId="{F10C63D3-6723-4F0F-915C-BB10079C8CE6}" type="pres">
      <dgm:prSet presAssocID="{A9EAD99B-F508-4F11-B4BF-31B1FE715A29}" presName="connTx" presStyleLbl="parChTrans1D2" presStyleIdx="1" presStyleCnt="5"/>
      <dgm:spPr/>
    </dgm:pt>
    <dgm:pt modelId="{EFF09658-1FDE-4157-A8FE-4B10D327A8A7}" type="pres">
      <dgm:prSet presAssocID="{5212E66E-CAF8-45ED-BC2C-51469E3C82CF}" presName="root2" presStyleCnt="0"/>
      <dgm:spPr/>
    </dgm:pt>
    <dgm:pt modelId="{B68B938E-FA3A-4DE1-9A35-020DBA7FE972}" type="pres">
      <dgm:prSet presAssocID="{5212E66E-CAF8-45ED-BC2C-51469E3C82CF}" presName="LevelTwoTextNode" presStyleLbl="node2" presStyleIdx="1" presStyleCnt="5">
        <dgm:presLayoutVars>
          <dgm:chPref val="3"/>
        </dgm:presLayoutVars>
      </dgm:prSet>
      <dgm:spPr/>
    </dgm:pt>
    <dgm:pt modelId="{BD6B7A6B-2832-4ABC-B2BF-32348A42150C}" type="pres">
      <dgm:prSet presAssocID="{5212E66E-CAF8-45ED-BC2C-51469E3C82CF}" presName="level3hierChild" presStyleCnt="0"/>
      <dgm:spPr/>
    </dgm:pt>
    <dgm:pt modelId="{5A6871DE-640F-44A1-844F-820129F0D5BD}" type="pres">
      <dgm:prSet presAssocID="{4FD80B63-AFA8-40BC-B46B-220951D39CB3}" presName="conn2-1" presStyleLbl="parChTrans1D2" presStyleIdx="2" presStyleCnt="5"/>
      <dgm:spPr/>
    </dgm:pt>
    <dgm:pt modelId="{92EE4BB8-E251-4CF2-93C4-1DFAAD1312A4}" type="pres">
      <dgm:prSet presAssocID="{4FD80B63-AFA8-40BC-B46B-220951D39CB3}" presName="connTx" presStyleLbl="parChTrans1D2" presStyleIdx="2" presStyleCnt="5"/>
      <dgm:spPr/>
    </dgm:pt>
    <dgm:pt modelId="{617D0CAE-CF9D-4C1F-87B0-B665F7632EDF}" type="pres">
      <dgm:prSet presAssocID="{C86D9658-DD8C-4042-9AE9-01AF09EC30D1}" presName="root2" presStyleCnt="0"/>
      <dgm:spPr/>
    </dgm:pt>
    <dgm:pt modelId="{609FD85F-CB1C-41BA-9F25-B983BBA4504A}" type="pres">
      <dgm:prSet presAssocID="{C86D9658-DD8C-4042-9AE9-01AF09EC30D1}" presName="LevelTwoTextNode" presStyleLbl="node2" presStyleIdx="2" presStyleCnt="5">
        <dgm:presLayoutVars>
          <dgm:chPref val="3"/>
        </dgm:presLayoutVars>
      </dgm:prSet>
      <dgm:spPr/>
    </dgm:pt>
    <dgm:pt modelId="{3FE197B3-FF89-4DAC-A701-EA85F4137342}" type="pres">
      <dgm:prSet presAssocID="{C86D9658-DD8C-4042-9AE9-01AF09EC30D1}" presName="level3hierChild" presStyleCnt="0"/>
      <dgm:spPr/>
    </dgm:pt>
    <dgm:pt modelId="{C797CC57-4D0A-42AA-A32F-1B4C415D43DB}" type="pres">
      <dgm:prSet presAssocID="{B307F9DC-9F5B-4196-912A-7891F3FBC6F6}" presName="conn2-1" presStyleLbl="parChTrans1D2" presStyleIdx="3" presStyleCnt="5"/>
      <dgm:spPr/>
    </dgm:pt>
    <dgm:pt modelId="{C5C0B83C-E693-4848-9A00-C633E9622ADD}" type="pres">
      <dgm:prSet presAssocID="{B307F9DC-9F5B-4196-912A-7891F3FBC6F6}" presName="connTx" presStyleLbl="parChTrans1D2" presStyleIdx="3" presStyleCnt="5"/>
      <dgm:spPr/>
    </dgm:pt>
    <dgm:pt modelId="{3D3F7618-A460-4B95-AF00-66309FB1B219}" type="pres">
      <dgm:prSet presAssocID="{E9D7B054-0611-4725-AFDE-32025829774A}" presName="root2" presStyleCnt="0"/>
      <dgm:spPr/>
    </dgm:pt>
    <dgm:pt modelId="{822DB19F-32A9-4545-B2DB-68F850A27D38}" type="pres">
      <dgm:prSet presAssocID="{E9D7B054-0611-4725-AFDE-32025829774A}" presName="LevelTwoTextNode" presStyleLbl="node2" presStyleIdx="3" presStyleCnt="5">
        <dgm:presLayoutVars>
          <dgm:chPref val="3"/>
        </dgm:presLayoutVars>
      </dgm:prSet>
      <dgm:spPr/>
    </dgm:pt>
    <dgm:pt modelId="{10AC0768-F027-4BF1-B017-D0C70991F20B}" type="pres">
      <dgm:prSet presAssocID="{E9D7B054-0611-4725-AFDE-32025829774A}" presName="level3hierChild" presStyleCnt="0"/>
      <dgm:spPr/>
    </dgm:pt>
    <dgm:pt modelId="{B359A242-1896-4E61-BD83-12840D3CC9DD}" type="pres">
      <dgm:prSet presAssocID="{A19F4547-8468-48D7-B65A-FA7201A245F7}" presName="conn2-1" presStyleLbl="parChTrans1D2" presStyleIdx="4" presStyleCnt="5"/>
      <dgm:spPr/>
    </dgm:pt>
    <dgm:pt modelId="{D717E5E1-960B-4071-804D-E938745D3F03}" type="pres">
      <dgm:prSet presAssocID="{A19F4547-8468-48D7-B65A-FA7201A245F7}" presName="connTx" presStyleLbl="parChTrans1D2" presStyleIdx="4" presStyleCnt="5"/>
      <dgm:spPr/>
    </dgm:pt>
    <dgm:pt modelId="{F06095BE-D5F6-4D40-9718-9FBADF0E7AAC}" type="pres">
      <dgm:prSet presAssocID="{B4EF5467-69BF-4D6D-9C1A-A6AFC72E3B36}" presName="root2" presStyleCnt="0"/>
      <dgm:spPr/>
    </dgm:pt>
    <dgm:pt modelId="{295AAF65-5979-462A-BFD6-D083DE6FF04C}" type="pres">
      <dgm:prSet presAssocID="{B4EF5467-69BF-4D6D-9C1A-A6AFC72E3B36}" presName="LevelTwoTextNode" presStyleLbl="node2" presStyleIdx="4" presStyleCnt="5">
        <dgm:presLayoutVars>
          <dgm:chPref val="3"/>
        </dgm:presLayoutVars>
      </dgm:prSet>
      <dgm:spPr/>
    </dgm:pt>
    <dgm:pt modelId="{2ADC87E3-D724-4DD8-B622-DF28E4E5AFC4}" type="pres">
      <dgm:prSet presAssocID="{B4EF5467-69BF-4D6D-9C1A-A6AFC72E3B36}" presName="level3hierChild" presStyleCnt="0"/>
      <dgm:spPr/>
    </dgm:pt>
  </dgm:ptLst>
  <dgm:cxnLst>
    <dgm:cxn modelId="{3B235408-19E3-40A1-8352-A32FF5E3ACAB}" type="presOf" srcId="{E0222F20-D6A3-44D5-A5C8-29EE55CA1671}" destId="{0AC4FBD2-6620-4BEE-B2D3-061CD775954D}" srcOrd="0" destOrd="0" presId="urn:microsoft.com/office/officeart/2008/layout/HorizontalMultiLevelHierarchy"/>
    <dgm:cxn modelId="{4E849B15-078D-453B-B7A4-909CB617E1CF}" type="presOf" srcId="{C86D9658-DD8C-4042-9AE9-01AF09EC30D1}" destId="{609FD85F-CB1C-41BA-9F25-B983BBA4504A}" srcOrd="0" destOrd="0" presId="urn:microsoft.com/office/officeart/2008/layout/HorizontalMultiLevelHierarchy"/>
    <dgm:cxn modelId="{88A19616-50CB-4B34-87EB-7B03D7D5B845}" type="presOf" srcId="{B307F9DC-9F5B-4196-912A-7891F3FBC6F6}" destId="{C797CC57-4D0A-42AA-A32F-1B4C415D43DB}" srcOrd="0" destOrd="0" presId="urn:microsoft.com/office/officeart/2008/layout/HorizontalMultiLevelHierarchy"/>
    <dgm:cxn modelId="{3BC17922-377B-497F-97FF-27A138DE665F}" srcId="{93EEB874-C5D8-43D1-9E81-8E5BD97BA5C2}" destId="{E9D7B054-0611-4725-AFDE-32025829774A}" srcOrd="3" destOrd="0" parTransId="{B307F9DC-9F5B-4196-912A-7891F3FBC6F6}" sibTransId="{06E49899-B5CA-42E4-B932-7D8067CAD62F}"/>
    <dgm:cxn modelId="{D0179528-FC0D-4135-8EB8-4AFF5597800A}" type="presOf" srcId="{A19F4547-8468-48D7-B65A-FA7201A245F7}" destId="{D717E5E1-960B-4071-804D-E938745D3F03}" srcOrd="1" destOrd="0" presId="urn:microsoft.com/office/officeart/2008/layout/HorizontalMultiLevelHierarchy"/>
    <dgm:cxn modelId="{CB18C42A-B432-46B2-9488-6740F0286DD0}" type="presOf" srcId="{8FA72112-BB49-45AE-83C7-4D231E04F9CD}" destId="{5B1D1FBD-8A84-4B6E-806E-8C007A3D0D74}" srcOrd="0" destOrd="0" presId="urn:microsoft.com/office/officeart/2008/layout/HorizontalMultiLevelHierarchy"/>
    <dgm:cxn modelId="{0550EE35-DDA2-4949-9819-CCDC0F2D1B14}" type="presOf" srcId="{B307F9DC-9F5B-4196-912A-7891F3FBC6F6}" destId="{C5C0B83C-E693-4848-9A00-C633E9622ADD}" srcOrd="1" destOrd="0" presId="urn:microsoft.com/office/officeart/2008/layout/HorizontalMultiLevelHierarchy"/>
    <dgm:cxn modelId="{42417F36-30A1-421A-801D-BA21E98B76D3}" srcId="{93EEB874-C5D8-43D1-9E81-8E5BD97BA5C2}" destId="{8FA72112-BB49-45AE-83C7-4D231E04F9CD}" srcOrd="0" destOrd="0" parTransId="{0F768539-0C26-494D-A464-EE781132095E}" sibTransId="{2B1E49F0-46FE-49A7-9456-A54C453821A5}"/>
    <dgm:cxn modelId="{98F9FE5B-AEB9-426B-AFAA-C433098AAD0E}" type="presOf" srcId="{0F768539-0C26-494D-A464-EE781132095E}" destId="{3D44F4DB-F86E-402D-9046-05F8FBCE1D30}" srcOrd="0" destOrd="0" presId="urn:microsoft.com/office/officeart/2008/layout/HorizontalMultiLevelHierarchy"/>
    <dgm:cxn modelId="{51785867-19E1-410E-B2FD-69596A5FEC2C}" srcId="{93EEB874-C5D8-43D1-9E81-8E5BD97BA5C2}" destId="{C86D9658-DD8C-4042-9AE9-01AF09EC30D1}" srcOrd="2" destOrd="0" parTransId="{4FD80B63-AFA8-40BC-B46B-220951D39CB3}" sibTransId="{1BE4EE26-D7F4-43B1-B760-922B18822FC4}"/>
    <dgm:cxn modelId="{7F90BC6C-48C0-447B-B2D5-122ABF084726}" type="presOf" srcId="{D2B9382E-B80E-4F2F-BC32-A183C56A4C14}" destId="{EAA3DAE7-7ED5-415C-9C6F-4CCB1FC2D99C}" srcOrd="0" destOrd="0" presId="urn:microsoft.com/office/officeart/2008/layout/HorizontalMultiLevelHierarchy"/>
    <dgm:cxn modelId="{41FE3856-A334-4B57-B966-062B226525DC}" srcId="{93EEB874-C5D8-43D1-9E81-8E5BD97BA5C2}" destId="{B4EF5467-69BF-4D6D-9C1A-A6AFC72E3B36}" srcOrd="4" destOrd="0" parTransId="{A19F4547-8468-48D7-B65A-FA7201A245F7}" sibTransId="{E7D239BE-A1D7-4484-AD69-B5DCFF2D9B44}"/>
    <dgm:cxn modelId="{FC5D7E76-ECF5-41D7-9121-0416BD2794BB}" type="presOf" srcId="{A9EAD99B-F508-4F11-B4BF-31B1FE715A29}" destId="{50186B9E-7301-4036-AF73-94FE16A37CC6}" srcOrd="0" destOrd="0" presId="urn:microsoft.com/office/officeart/2008/layout/HorizontalMultiLevelHierarchy"/>
    <dgm:cxn modelId="{6C5CFC56-DECC-43C7-A810-8634A07A808B}" srcId="{93EEB874-C5D8-43D1-9E81-8E5BD97BA5C2}" destId="{5212E66E-CAF8-45ED-BC2C-51469E3C82CF}" srcOrd="1" destOrd="0" parTransId="{A9EAD99B-F508-4F11-B4BF-31B1FE715A29}" sibTransId="{E9721EEC-5C53-4FC0-8804-5AE2F3165204}"/>
    <dgm:cxn modelId="{6D68B678-B045-4245-B209-B24071EF8E75}" type="presOf" srcId="{A9EAD99B-F508-4F11-B4BF-31B1FE715A29}" destId="{F10C63D3-6723-4F0F-915C-BB10079C8CE6}" srcOrd="1" destOrd="0" presId="urn:microsoft.com/office/officeart/2008/layout/HorizontalMultiLevelHierarchy"/>
    <dgm:cxn modelId="{56580188-D93D-4EDF-8216-71C65E2A81A6}" type="presOf" srcId="{4FD80B63-AFA8-40BC-B46B-220951D39CB3}" destId="{92EE4BB8-E251-4CF2-93C4-1DFAAD1312A4}" srcOrd="1" destOrd="0" presId="urn:microsoft.com/office/officeart/2008/layout/HorizontalMultiLevelHierarchy"/>
    <dgm:cxn modelId="{049F7F8D-CDB7-401D-95C7-3EA06DF4E0FC}" type="presOf" srcId="{8669355F-C7F2-4EBC-9E04-6B58FB7AAC4B}" destId="{76AB0521-2446-4BE6-84CA-2D922BA0A73B}" srcOrd="1" destOrd="0" presId="urn:microsoft.com/office/officeart/2008/layout/HorizontalMultiLevelHierarchy"/>
    <dgm:cxn modelId="{7A072D96-B45E-45A5-AF61-68A77D406B25}" srcId="{8FA72112-BB49-45AE-83C7-4D231E04F9CD}" destId="{E0222F20-D6A3-44D5-A5C8-29EE55CA1671}" srcOrd="0" destOrd="0" parTransId="{8669355F-C7F2-4EBC-9E04-6B58FB7AAC4B}" sibTransId="{4017A9D7-1A3C-4055-B712-C18AA2408518}"/>
    <dgm:cxn modelId="{876A729D-6A83-4CBE-BBE8-7810163205E8}" type="presOf" srcId="{93EEB874-C5D8-43D1-9E81-8E5BD97BA5C2}" destId="{C45930BF-FFC1-45D9-9290-B3158C7ED29B}" srcOrd="0" destOrd="0" presId="urn:microsoft.com/office/officeart/2008/layout/HorizontalMultiLevelHierarchy"/>
    <dgm:cxn modelId="{82F84CA0-E9B1-456A-932F-F971664A5E5B}" srcId="{D2B9382E-B80E-4F2F-BC32-A183C56A4C14}" destId="{93EEB874-C5D8-43D1-9E81-8E5BD97BA5C2}" srcOrd="0" destOrd="0" parTransId="{36CE5000-C5C7-48AE-A8CE-59E4F92A2192}" sibTransId="{6F03C057-C2A9-4422-9E8E-CBEB1796137F}"/>
    <dgm:cxn modelId="{7CA037A9-AE4D-44F7-AECE-63A910C27CD1}" type="presOf" srcId="{8669355F-C7F2-4EBC-9E04-6B58FB7AAC4B}" destId="{D5244F84-8BDC-4E16-B2C1-03EBFB76A56B}" srcOrd="0" destOrd="0" presId="urn:microsoft.com/office/officeart/2008/layout/HorizontalMultiLevelHierarchy"/>
    <dgm:cxn modelId="{835107AB-EED3-466E-86BD-D5C42AB1D548}" type="presOf" srcId="{A19F4547-8468-48D7-B65A-FA7201A245F7}" destId="{B359A242-1896-4E61-BD83-12840D3CC9DD}" srcOrd="0" destOrd="0" presId="urn:microsoft.com/office/officeart/2008/layout/HorizontalMultiLevelHierarchy"/>
    <dgm:cxn modelId="{D2233CC4-6A57-40F9-8D5B-B9477C4BA10E}" type="presOf" srcId="{E9D7B054-0611-4725-AFDE-32025829774A}" destId="{822DB19F-32A9-4545-B2DB-68F850A27D38}" srcOrd="0" destOrd="0" presId="urn:microsoft.com/office/officeart/2008/layout/HorizontalMultiLevelHierarchy"/>
    <dgm:cxn modelId="{4BB7B9CB-1092-42D6-A7A3-E02460E7528A}" type="presOf" srcId="{B4EF5467-69BF-4D6D-9C1A-A6AFC72E3B36}" destId="{295AAF65-5979-462A-BFD6-D083DE6FF04C}" srcOrd="0" destOrd="0" presId="urn:microsoft.com/office/officeart/2008/layout/HorizontalMultiLevelHierarchy"/>
    <dgm:cxn modelId="{830BBBE6-A1BF-4E8C-B543-D1A56D1EA769}" type="presOf" srcId="{0F768539-0C26-494D-A464-EE781132095E}" destId="{3D09EB8A-E049-4119-B278-1F53859E27CF}" srcOrd="1" destOrd="0" presId="urn:microsoft.com/office/officeart/2008/layout/HorizontalMultiLevelHierarchy"/>
    <dgm:cxn modelId="{7366C4E8-FDFE-41F5-8C28-277F8700F64C}" type="presOf" srcId="{4FD80B63-AFA8-40BC-B46B-220951D39CB3}" destId="{5A6871DE-640F-44A1-844F-820129F0D5BD}" srcOrd="0" destOrd="0" presId="urn:microsoft.com/office/officeart/2008/layout/HorizontalMultiLevelHierarchy"/>
    <dgm:cxn modelId="{6EC136FF-940D-4CF8-BDF4-73BE1F87D44D}" type="presOf" srcId="{5212E66E-CAF8-45ED-BC2C-51469E3C82CF}" destId="{B68B938E-FA3A-4DE1-9A35-020DBA7FE972}" srcOrd="0" destOrd="0" presId="urn:microsoft.com/office/officeart/2008/layout/HorizontalMultiLevelHierarchy"/>
    <dgm:cxn modelId="{3E927AAE-D387-475D-8625-6A68261E1D5D}" type="presParOf" srcId="{EAA3DAE7-7ED5-415C-9C6F-4CCB1FC2D99C}" destId="{12E0B738-9F42-416E-AEC0-3FB0F91BAED3}" srcOrd="0" destOrd="0" presId="urn:microsoft.com/office/officeart/2008/layout/HorizontalMultiLevelHierarchy"/>
    <dgm:cxn modelId="{A71C27AD-1BC0-4F70-967F-71EFE821520F}" type="presParOf" srcId="{12E0B738-9F42-416E-AEC0-3FB0F91BAED3}" destId="{C45930BF-FFC1-45D9-9290-B3158C7ED29B}" srcOrd="0" destOrd="0" presId="urn:microsoft.com/office/officeart/2008/layout/HorizontalMultiLevelHierarchy"/>
    <dgm:cxn modelId="{F5223129-CE6F-4B2B-83F1-5FBE9B47D26D}" type="presParOf" srcId="{12E0B738-9F42-416E-AEC0-3FB0F91BAED3}" destId="{F5DCD4A4-7920-4DBD-9468-D12FEC600431}" srcOrd="1" destOrd="0" presId="urn:microsoft.com/office/officeart/2008/layout/HorizontalMultiLevelHierarchy"/>
    <dgm:cxn modelId="{4BC428DF-CB9A-4CA9-898D-49F8C4B17241}" type="presParOf" srcId="{F5DCD4A4-7920-4DBD-9468-D12FEC600431}" destId="{3D44F4DB-F86E-402D-9046-05F8FBCE1D30}" srcOrd="0" destOrd="0" presId="urn:microsoft.com/office/officeart/2008/layout/HorizontalMultiLevelHierarchy"/>
    <dgm:cxn modelId="{A3F9972F-E933-4A21-98B8-09A86D499227}" type="presParOf" srcId="{3D44F4DB-F86E-402D-9046-05F8FBCE1D30}" destId="{3D09EB8A-E049-4119-B278-1F53859E27CF}" srcOrd="0" destOrd="0" presId="urn:microsoft.com/office/officeart/2008/layout/HorizontalMultiLevelHierarchy"/>
    <dgm:cxn modelId="{99DA3E5C-1305-44B9-A7AC-B96AB70597B1}" type="presParOf" srcId="{F5DCD4A4-7920-4DBD-9468-D12FEC600431}" destId="{E3246684-877E-427C-89FC-F5FF60BE177C}" srcOrd="1" destOrd="0" presId="urn:microsoft.com/office/officeart/2008/layout/HorizontalMultiLevelHierarchy"/>
    <dgm:cxn modelId="{9206F6D9-DF10-410C-9CA7-DB89C5F0521C}" type="presParOf" srcId="{E3246684-877E-427C-89FC-F5FF60BE177C}" destId="{5B1D1FBD-8A84-4B6E-806E-8C007A3D0D74}" srcOrd="0" destOrd="0" presId="urn:microsoft.com/office/officeart/2008/layout/HorizontalMultiLevelHierarchy"/>
    <dgm:cxn modelId="{08554A50-E5AF-49F1-A7C6-BF7689DB9725}" type="presParOf" srcId="{E3246684-877E-427C-89FC-F5FF60BE177C}" destId="{734D15D6-DB8D-4D80-B608-EF5BD9695EB2}" srcOrd="1" destOrd="0" presId="urn:microsoft.com/office/officeart/2008/layout/HorizontalMultiLevelHierarchy"/>
    <dgm:cxn modelId="{E3951BB9-37C2-432B-8E77-8215C1EC7267}" type="presParOf" srcId="{734D15D6-DB8D-4D80-B608-EF5BD9695EB2}" destId="{D5244F84-8BDC-4E16-B2C1-03EBFB76A56B}" srcOrd="0" destOrd="0" presId="urn:microsoft.com/office/officeart/2008/layout/HorizontalMultiLevelHierarchy"/>
    <dgm:cxn modelId="{8715BDC0-5B1C-4995-93CE-02D20ACE0440}" type="presParOf" srcId="{D5244F84-8BDC-4E16-B2C1-03EBFB76A56B}" destId="{76AB0521-2446-4BE6-84CA-2D922BA0A73B}" srcOrd="0" destOrd="0" presId="urn:microsoft.com/office/officeart/2008/layout/HorizontalMultiLevelHierarchy"/>
    <dgm:cxn modelId="{0CEC95FF-1B03-4A6D-920D-89D1176703AE}" type="presParOf" srcId="{734D15D6-DB8D-4D80-B608-EF5BD9695EB2}" destId="{3C0CE16B-A838-4E50-BF44-5A6F320DF186}" srcOrd="1" destOrd="0" presId="urn:microsoft.com/office/officeart/2008/layout/HorizontalMultiLevelHierarchy"/>
    <dgm:cxn modelId="{B6A74985-8B3F-44AF-B301-8E19BC208D25}" type="presParOf" srcId="{3C0CE16B-A838-4E50-BF44-5A6F320DF186}" destId="{0AC4FBD2-6620-4BEE-B2D3-061CD775954D}" srcOrd="0" destOrd="0" presId="urn:microsoft.com/office/officeart/2008/layout/HorizontalMultiLevelHierarchy"/>
    <dgm:cxn modelId="{E5DB429A-2D38-46F3-B8DD-266F030A86B1}" type="presParOf" srcId="{3C0CE16B-A838-4E50-BF44-5A6F320DF186}" destId="{61E39637-BE40-4E29-8231-492269D3BE8E}" srcOrd="1" destOrd="0" presId="urn:microsoft.com/office/officeart/2008/layout/HorizontalMultiLevelHierarchy"/>
    <dgm:cxn modelId="{D0C7871B-AC04-4F6D-91F3-D6A92BB9A510}" type="presParOf" srcId="{F5DCD4A4-7920-4DBD-9468-D12FEC600431}" destId="{50186B9E-7301-4036-AF73-94FE16A37CC6}" srcOrd="2" destOrd="0" presId="urn:microsoft.com/office/officeart/2008/layout/HorizontalMultiLevelHierarchy"/>
    <dgm:cxn modelId="{30C6870B-08BE-4BA3-9BAB-4C69E71D473E}" type="presParOf" srcId="{50186B9E-7301-4036-AF73-94FE16A37CC6}" destId="{F10C63D3-6723-4F0F-915C-BB10079C8CE6}" srcOrd="0" destOrd="0" presId="urn:microsoft.com/office/officeart/2008/layout/HorizontalMultiLevelHierarchy"/>
    <dgm:cxn modelId="{B17C58D2-4FEE-4E8A-9FE7-7D6C40A75DC0}" type="presParOf" srcId="{F5DCD4A4-7920-4DBD-9468-D12FEC600431}" destId="{EFF09658-1FDE-4157-A8FE-4B10D327A8A7}" srcOrd="3" destOrd="0" presId="urn:microsoft.com/office/officeart/2008/layout/HorizontalMultiLevelHierarchy"/>
    <dgm:cxn modelId="{7CD77C13-962D-441C-84AD-9E548A489621}" type="presParOf" srcId="{EFF09658-1FDE-4157-A8FE-4B10D327A8A7}" destId="{B68B938E-FA3A-4DE1-9A35-020DBA7FE972}" srcOrd="0" destOrd="0" presId="urn:microsoft.com/office/officeart/2008/layout/HorizontalMultiLevelHierarchy"/>
    <dgm:cxn modelId="{6736687C-64F8-480F-A4BF-D97B88CF22BB}" type="presParOf" srcId="{EFF09658-1FDE-4157-A8FE-4B10D327A8A7}" destId="{BD6B7A6B-2832-4ABC-B2BF-32348A42150C}" srcOrd="1" destOrd="0" presId="urn:microsoft.com/office/officeart/2008/layout/HorizontalMultiLevelHierarchy"/>
    <dgm:cxn modelId="{59B2B6BA-0792-4D18-A35F-9B2A902E3D86}" type="presParOf" srcId="{F5DCD4A4-7920-4DBD-9468-D12FEC600431}" destId="{5A6871DE-640F-44A1-844F-820129F0D5BD}" srcOrd="4" destOrd="0" presId="urn:microsoft.com/office/officeart/2008/layout/HorizontalMultiLevelHierarchy"/>
    <dgm:cxn modelId="{C0ED8C8F-4182-402A-BBD5-BE570C0CC740}" type="presParOf" srcId="{5A6871DE-640F-44A1-844F-820129F0D5BD}" destId="{92EE4BB8-E251-4CF2-93C4-1DFAAD1312A4}" srcOrd="0" destOrd="0" presId="urn:microsoft.com/office/officeart/2008/layout/HorizontalMultiLevelHierarchy"/>
    <dgm:cxn modelId="{B9F58BFF-213B-45EB-B37B-D42CEBAA915E}" type="presParOf" srcId="{F5DCD4A4-7920-4DBD-9468-D12FEC600431}" destId="{617D0CAE-CF9D-4C1F-87B0-B665F7632EDF}" srcOrd="5" destOrd="0" presId="urn:microsoft.com/office/officeart/2008/layout/HorizontalMultiLevelHierarchy"/>
    <dgm:cxn modelId="{83BF71CB-A838-46DD-B81D-59C8094D307D}" type="presParOf" srcId="{617D0CAE-CF9D-4C1F-87B0-B665F7632EDF}" destId="{609FD85F-CB1C-41BA-9F25-B983BBA4504A}" srcOrd="0" destOrd="0" presId="urn:microsoft.com/office/officeart/2008/layout/HorizontalMultiLevelHierarchy"/>
    <dgm:cxn modelId="{390B873F-96C0-4DDF-8F08-2A0CC3263888}" type="presParOf" srcId="{617D0CAE-CF9D-4C1F-87B0-B665F7632EDF}" destId="{3FE197B3-FF89-4DAC-A701-EA85F4137342}" srcOrd="1" destOrd="0" presId="urn:microsoft.com/office/officeart/2008/layout/HorizontalMultiLevelHierarchy"/>
    <dgm:cxn modelId="{8E11366B-A845-43C5-896E-6A01C4FDD908}" type="presParOf" srcId="{F5DCD4A4-7920-4DBD-9468-D12FEC600431}" destId="{C797CC57-4D0A-42AA-A32F-1B4C415D43DB}" srcOrd="6" destOrd="0" presId="urn:microsoft.com/office/officeart/2008/layout/HorizontalMultiLevelHierarchy"/>
    <dgm:cxn modelId="{F2796588-3649-4E71-AE17-414FC748C3DD}" type="presParOf" srcId="{C797CC57-4D0A-42AA-A32F-1B4C415D43DB}" destId="{C5C0B83C-E693-4848-9A00-C633E9622ADD}" srcOrd="0" destOrd="0" presId="urn:microsoft.com/office/officeart/2008/layout/HorizontalMultiLevelHierarchy"/>
    <dgm:cxn modelId="{C0D8E25C-59BA-45D6-8678-88F3D1CA2DE8}" type="presParOf" srcId="{F5DCD4A4-7920-4DBD-9468-D12FEC600431}" destId="{3D3F7618-A460-4B95-AF00-66309FB1B219}" srcOrd="7" destOrd="0" presId="urn:microsoft.com/office/officeart/2008/layout/HorizontalMultiLevelHierarchy"/>
    <dgm:cxn modelId="{197EEC31-F87F-4EC5-87FF-7FB9C85C6848}" type="presParOf" srcId="{3D3F7618-A460-4B95-AF00-66309FB1B219}" destId="{822DB19F-32A9-4545-B2DB-68F850A27D38}" srcOrd="0" destOrd="0" presId="urn:microsoft.com/office/officeart/2008/layout/HorizontalMultiLevelHierarchy"/>
    <dgm:cxn modelId="{CCC80799-DCA7-4478-8EED-B8D564D8BCBD}" type="presParOf" srcId="{3D3F7618-A460-4B95-AF00-66309FB1B219}" destId="{10AC0768-F027-4BF1-B017-D0C70991F20B}" srcOrd="1" destOrd="0" presId="urn:microsoft.com/office/officeart/2008/layout/HorizontalMultiLevelHierarchy"/>
    <dgm:cxn modelId="{F7E58C95-ACE5-48D4-91A8-003BCB431E91}" type="presParOf" srcId="{F5DCD4A4-7920-4DBD-9468-D12FEC600431}" destId="{B359A242-1896-4E61-BD83-12840D3CC9DD}" srcOrd="8" destOrd="0" presId="urn:microsoft.com/office/officeart/2008/layout/HorizontalMultiLevelHierarchy"/>
    <dgm:cxn modelId="{90356FE7-EA49-4AB0-A910-9DC79274AF45}" type="presParOf" srcId="{B359A242-1896-4E61-BD83-12840D3CC9DD}" destId="{D717E5E1-960B-4071-804D-E938745D3F03}" srcOrd="0" destOrd="0" presId="urn:microsoft.com/office/officeart/2008/layout/HorizontalMultiLevelHierarchy"/>
    <dgm:cxn modelId="{3FC695BA-1580-4833-8EC2-D529BCF9496C}" type="presParOf" srcId="{F5DCD4A4-7920-4DBD-9468-D12FEC600431}" destId="{F06095BE-D5F6-4D40-9718-9FBADF0E7AAC}" srcOrd="9" destOrd="0" presId="urn:microsoft.com/office/officeart/2008/layout/HorizontalMultiLevelHierarchy"/>
    <dgm:cxn modelId="{73272879-BB67-4AE5-A765-0910CE4EB5C3}" type="presParOf" srcId="{F06095BE-D5F6-4D40-9718-9FBADF0E7AAC}" destId="{295AAF65-5979-462A-BFD6-D083DE6FF04C}" srcOrd="0" destOrd="0" presId="urn:microsoft.com/office/officeart/2008/layout/HorizontalMultiLevelHierarchy"/>
    <dgm:cxn modelId="{EAB5081A-3BFF-4B63-B02C-B046D3EE81B9}" type="presParOf" srcId="{F06095BE-D5F6-4D40-9718-9FBADF0E7AAC}" destId="{2ADC87E3-D724-4DD8-B622-DF28E4E5AFC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51B767-4F8D-43E1-AFF4-92166094C562}"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ECFE59FF-E676-4A63-A1CE-9F7521A94F89}">
      <dgm:prSet/>
      <dgm:spPr/>
      <dgm:t>
        <a:bodyPr/>
        <a:lstStyle/>
        <a:p>
          <a:r>
            <a:rPr lang="en-US" b="1"/>
            <a:t>Employment Navigator Partnership Pilot (ENPP) </a:t>
          </a:r>
          <a:endParaRPr lang="en-US"/>
        </a:p>
      </dgm:t>
    </dgm:pt>
    <dgm:pt modelId="{2BA64E13-CF88-4913-BBBD-F5B892A00376}" type="parTrans" cxnId="{1DE8398F-E98F-496D-A781-3E976019842D}">
      <dgm:prSet/>
      <dgm:spPr/>
      <dgm:t>
        <a:bodyPr/>
        <a:lstStyle/>
        <a:p>
          <a:endParaRPr lang="en-US"/>
        </a:p>
      </dgm:t>
    </dgm:pt>
    <dgm:pt modelId="{19938EC0-E049-4BEE-8150-B7CF0B264CCF}" type="sibTrans" cxnId="{1DE8398F-E98F-496D-A781-3E976019842D}">
      <dgm:prSet/>
      <dgm:spPr/>
      <dgm:t>
        <a:bodyPr/>
        <a:lstStyle/>
        <a:p>
          <a:endParaRPr lang="en-US"/>
        </a:p>
      </dgm:t>
    </dgm:pt>
    <dgm:pt modelId="{E8242CB2-8F88-4A9E-91DC-798AFF9C61A2}">
      <dgm:prSet custT="1"/>
      <dgm:spPr/>
      <dgm:t>
        <a:bodyPr/>
        <a:lstStyle/>
        <a:p>
          <a:r>
            <a:rPr lang="en-US" sz="1600" b="1"/>
            <a:t>First time in program history in-person employment assistance outside the classroom</a:t>
          </a:r>
        </a:p>
      </dgm:t>
    </dgm:pt>
    <dgm:pt modelId="{D39587FD-86A8-4D69-AC3A-58AEC0575656}" type="parTrans" cxnId="{534FF317-9A60-4185-AD9D-0CE08A5DD232}">
      <dgm:prSet/>
      <dgm:spPr/>
      <dgm:t>
        <a:bodyPr/>
        <a:lstStyle/>
        <a:p>
          <a:endParaRPr lang="en-US"/>
        </a:p>
      </dgm:t>
    </dgm:pt>
    <dgm:pt modelId="{0B21DDCA-1A77-445B-A3E4-9E796B08229F}" type="sibTrans" cxnId="{534FF317-9A60-4185-AD9D-0CE08A5DD232}">
      <dgm:prSet/>
      <dgm:spPr/>
      <dgm:t>
        <a:bodyPr/>
        <a:lstStyle/>
        <a:p>
          <a:endParaRPr lang="en-US"/>
        </a:p>
      </dgm:t>
    </dgm:pt>
    <dgm:pt modelId="{92F0BCC0-3A04-419C-8263-1DA68A2B7085}">
      <dgm:prSet custT="1"/>
      <dgm:spPr/>
      <dgm:t>
        <a:bodyPr/>
        <a:lstStyle/>
        <a:p>
          <a:r>
            <a:rPr lang="en-US" sz="1600" b="1" dirty="0">
              <a:solidFill>
                <a:srgbClr val="FF0000"/>
              </a:solidFill>
            </a:rPr>
            <a:t>7,683</a:t>
          </a:r>
          <a:r>
            <a:rPr lang="en-US" sz="1600" dirty="0"/>
            <a:t> transitioning service members</a:t>
          </a:r>
        </a:p>
      </dgm:t>
    </dgm:pt>
    <dgm:pt modelId="{4E18D2BF-20E0-40B3-B955-7A1C8C3330FB}" type="parTrans" cxnId="{96849E78-EC58-424B-AA05-AD6D94C2EF03}">
      <dgm:prSet/>
      <dgm:spPr/>
      <dgm:t>
        <a:bodyPr/>
        <a:lstStyle/>
        <a:p>
          <a:endParaRPr lang="en-US"/>
        </a:p>
      </dgm:t>
    </dgm:pt>
    <dgm:pt modelId="{E7AC1BDE-850C-490A-9923-21E61E83AE2F}" type="sibTrans" cxnId="{96849E78-EC58-424B-AA05-AD6D94C2EF03}">
      <dgm:prSet/>
      <dgm:spPr/>
      <dgm:t>
        <a:bodyPr/>
        <a:lstStyle/>
        <a:p>
          <a:endParaRPr lang="en-US"/>
        </a:p>
      </dgm:t>
    </dgm:pt>
    <dgm:pt modelId="{D0DADACD-768F-4842-A2C7-D80D1D0ABC34}">
      <dgm:prSet custT="1"/>
      <dgm:spPr/>
      <dgm:t>
        <a:bodyPr/>
        <a:lstStyle/>
        <a:p>
          <a:r>
            <a:rPr lang="en-US" sz="1600" b="1" dirty="0">
              <a:solidFill>
                <a:srgbClr val="FF0000"/>
              </a:solidFill>
            </a:rPr>
            <a:t>531</a:t>
          </a:r>
          <a:r>
            <a:rPr lang="en-US" sz="1600" b="1" dirty="0"/>
            <a:t> </a:t>
          </a:r>
          <a:r>
            <a:rPr lang="en-US" sz="1600" dirty="0"/>
            <a:t>Military Spouses </a:t>
          </a:r>
        </a:p>
      </dgm:t>
    </dgm:pt>
    <dgm:pt modelId="{9AFA95EE-FD86-4E98-AE7B-F889E4D22614}" type="parTrans" cxnId="{3E04EAD7-E739-4E63-B596-EACA504C1FB4}">
      <dgm:prSet/>
      <dgm:spPr/>
      <dgm:t>
        <a:bodyPr/>
        <a:lstStyle/>
        <a:p>
          <a:endParaRPr lang="en-US"/>
        </a:p>
      </dgm:t>
    </dgm:pt>
    <dgm:pt modelId="{48C7CC1E-FFC3-4590-ACB3-842D1FF93269}" type="sibTrans" cxnId="{3E04EAD7-E739-4E63-B596-EACA504C1FB4}">
      <dgm:prSet/>
      <dgm:spPr/>
      <dgm:t>
        <a:bodyPr/>
        <a:lstStyle/>
        <a:p>
          <a:endParaRPr lang="en-US"/>
        </a:p>
      </dgm:t>
    </dgm:pt>
    <dgm:pt modelId="{4F213515-4DEC-4106-ABBC-86DBC5AFEA8F}">
      <dgm:prSet/>
      <dgm:spPr/>
      <dgm:t>
        <a:bodyPr/>
        <a:lstStyle/>
        <a:p>
          <a:r>
            <a:rPr lang="en-US" b="1" dirty="0"/>
            <a:t>Transition Employment Assistance for Military Spouses (TEAMS)</a:t>
          </a:r>
          <a:endParaRPr lang="en-US" dirty="0"/>
        </a:p>
      </dgm:t>
    </dgm:pt>
    <dgm:pt modelId="{377A491D-8768-446A-91BC-31DB4FDB43A8}" type="parTrans" cxnId="{1466DBED-6D73-4170-8265-69E96BA37261}">
      <dgm:prSet/>
      <dgm:spPr/>
      <dgm:t>
        <a:bodyPr/>
        <a:lstStyle/>
        <a:p>
          <a:endParaRPr lang="en-US"/>
        </a:p>
      </dgm:t>
    </dgm:pt>
    <dgm:pt modelId="{8B3F5302-D795-49D3-9507-E11F186258BB}" type="sibTrans" cxnId="{1466DBED-6D73-4170-8265-69E96BA37261}">
      <dgm:prSet/>
      <dgm:spPr/>
      <dgm:t>
        <a:bodyPr/>
        <a:lstStyle/>
        <a:p>
          <a:endParaRPr lang="en-US"/>
        </a:p>
      </dgm:t>
    </dgm:pt>
    <dgm:pt modelId="{FA3ABA9E-E1C4-477B-B136-8D2142E996ED}">
      <dgm:prSet custT="1"/>
      <dgm:spPr/>
      <dgm:t>
        <a:bodyPr/>
        <a:lstStyle/>
        <a:p>
          <a:r>
            <a:rPr lang="en-US" sz="1800" dirty="0"/>
            <a:t>1st four workshops delivered virtually Sep 2020 - every month (Your Next Move, Career Credentials, Mastering Resume Essentials, Marketing Me) </a:t>
          </a:r>
        </a:p>
      </dgm:t>
    </dgm:pt>
    <dgm:pt modelId="{9558956B-42AA-45A1-8CCC-1C847FDD102F}" type="parTrans" cxnId="{DD652DD0-F43A-41CC-BE30-124149C592F0}">
      <dgm:prSet/>
      <dgm:spPr/>
      <dgm:t>
        <a:bodyPr/>
        <a:lstStyle/>
        <a:p>
          <a:endParaRPr lang="en-US"/>
        </a:p>
      </dgm:t>
    </dgm:pt>
    <dgm:pt modelId="{4A3EBA2D-B861-4D28-B9CA-FA7F08F21B99}" type="sibTrans" cxnId="{DD652DD0-F43A-41CC-BE30-124149C592F0}">
      <dgm:prSet/>
      <dgm:spPr/>
      <dgm:t>
        <a:bodyPr/>
        <a:lstStyle/>
        <a:p>
          <a:endParaRPr lang="en-US"/>
        </a:p>
      </dgm:t>
    </dgm:pt>
    <dgm:pt modelId="{0C15DD8D-C229-4269-A9AB-F4BEA2DE6958}">
      <dgm:prSet custT="1"/>
      <dgm:spPr/>
      <dgm:t>
        <a:bodyPr/>
        <a:lstStyle/>
        <a:p>
          <a:r>
            <a:rPr lang="en-US" sz="1800" dirty="0"/>
            <a:t>Five additional workshops added Sep 2021 (Federal Hiring, Interview Skills, Salary Negotiation, LinkedIn Profiles, LinkedIn Job Search)</a:t>
          </a:r>
        </a:p>
      </dgm:t>
    </dgm:pt>
    <dgm:pt modelId="{5FA2EAFE-356B-4957-9700-FCAAD7DC91AF}" type="parTrans" cxnId="{294BB764-A167-47A3-888D-BD52B60BD59F}">
      <dgm:prSet/>
      <dgm:spPr/>
      <dgm:t>
        <a:bodyPr/>
        <a:lstStyle/>
        <a:p>
          <a:endParaRPr lang="en-US"/>
        </a:p>
      </dgm:t>
    </dgm:pt>
    <dgm:pt modelId="{7A968BAD-FD16-40E3-82D3-43BEFD7FB33E}" type="sibTrans" cxnId="{294BB764-A167-47A3-888D-BD52B60BD59F}">
      <dgm:prSet/>
      <dgm:spPr/>
      <dgm:t>
        <a:bodyPr/>
        <a:lstStyle/>
        <a:p>
          <a:endParaRPr lang="en-US"/>
        </a:p>
      </dgm:t>
    </dgm:pt>
    <dgm:pt modelId="{6EF99AAE-F106-46B7-AEF8-A9CCF385FCE3}">
      <dgm:prSet custT="1"/>
      <dgm:spPr/>
      <dgm:t>
        <a:bodyPr/>
        <a:lstStyle/>
        <a:p>
          <a:r>
            <a:rPr lang="en-US" sz="1600" dirty="0"/>
            <a:t>Served through December 31, 2022:</a:t>
          </a:r>
        </a:p>
      </dgm:t>
    </dgm:pt>
    <dgm:pt modelId="{6D1B7EA4-0CB8-4EE6-BAF6-DEE437CF844C}" type="parTrans" cxnId="{1364D6CC-B8CE-432D-AD87-D0459EB51386}">
      <dgm:prSet/>
      <dgm:spPr/>
      <dgm:t>
        <a:bodyPr/>
        <a:lstStyle/>
        <a:p>
          <a:endParaRPr lang="en-US"/>
        </a:p>
      </dgm:t>
    </dgm:pt>
    <dgm:pt modelId="{C2B3B924-7FE1-4CBF-BBA9-C1C361D23AEF}" type="sibTrans" cxnId="{1364D6CC-B8CE-432D-AD87-D0459EB51386}">
      <dgm:prSet/>
      <dgm:spPr/>
      <dgm:t>
        <a:bodyPr/>
        <a:lstStyle/>
        <a:p>
          <a:endParaRPr lang="en-US"/>
        </a:p>
      </dgm:t>
    </dgm:pt>
    <dgm:pt modelId="{76BC775A-79DB-4E69-A7D6-3182FCB5226C}">
      <dgm:prSet custT="1"/>
      <dgm:spPr/>
      <dgm:t>
        <a:bodyPr/>
        <a:lstStyle/>
        <a:p>
          <a:endParaRPr lang="en-US" sz="1800"/>
        </a:p>
      </dgm:t>
    </dgm:pt>
    <dgm:pt modelId="{ABBF3365-75DC-4E15-B633-322F89D04AA0}" type="parTrans" cxnId="{737C135C-90F9-420C-A778-B6814FE51114}">
      <dgm:prSet/>
      <dgm:spPr/>
      <dgm:t>
        <a:bodyPr/>
        <a:lstStyle/>
        <a:p>
          <a:endParaRPr lang="en-US"/>
        </a:p>
      </dgm:t>
    </dgm:pt>
    <dgm:pt modelId="{9F6813C4-2628-446B-870C-9F080DA2EF7F}" type="sibTrans" cxnId="{737C135C-90F9-420C-A778-B6814FE51114}">
      <dgm:prSet/>
      <dgm:spPr/>
      <dgm:t>
        <a:bodyPr/>
        <a:lstStyle/>
        <a:p>
          <a:endParaRPr lang="en-US"/>
        </a:p>
      </dgm:t>
    </dgm:pt>
    <dgm:pt modelId="{DC305DDA-A6A3-4DC3-9866-E7317651F090}">
      <dgm:prSet custT="1"/>
      <dgm:spPr/>
      <dgm:t>
        <a:bodyPr/>
        <a:lstStyle/>
        <a:p>
          <a:r>
            <a:rPr lang="en-US" sz="1800" dirty="0"/>
            <a:t>In FY 2022, </a:t>
          </a:r>
          <a:r>
            <a:rPr lang="en-US" sz="1800" b="1" dirty="0">
              <a:solidFill>
                <a:srgbClr val="FF0000"/>
              </a:solidFill>
            </a:rPr>
            <a:t>1,203</a:t>
          </a:r>
          <a:r>
            <a:rPr lang="en-US" sz="1800" dirty="0"/>
            <a:t> military spouses attended </a:t>
          </a:r>
          <a:r>
            <a:rPr lang="en-US" sz="1800" b="1" dirty="0">
              <a:solidFill>
                <a:srgbClr val="FF0000"/>
              </a:solidFill>
            </a:rPr>
            <a:t>270</a:t>
          </a:r>
          <a:r>
            <a:rPr lang="en-US" sz="1800" dirty="0"/>
            <a:t> separate modules of TEAMS curriculum </a:t>
          </a:r>
        </a:p>
      </dgm:t>
    </dgm:pt>
    <dgm:pt modelId="{4FA03E62-1F92-4623-B01C-882AEE7CAB43}" type="parTrans" cxnId="{32BD3E4F-5D0C-4F5B-922B-448251B0448B}">
      <dgm:prSet/>
      <dgm:spPr/>
      <dgm:t>
        <a:bodyPr/>
        <a:lstStyle/>
        <a:p>
          <a:endParaRPr lang="en-US"/>
        </a:p>
      </dgm:t>
    </dgm:pt>
    <dgm:pt modelId="{280A7995-6705-4C35-8794-8E7BA0698821}" type="sibTrans" cxnId="{32BD3E4F-5D0C-4F5B-922B-448251B0448B}">
      <dgm:prSet/>
      <dgm:spPr/>
      <dgm:t>
        <a:bodyPr/>
        <a:lstStyle/>
        <a:p>
          <a:endParaRPr lang="en-US"/>
        </a:p>
      </dgm:t>
    </dgm:pt>
    <dgm:pt modelId="{7A891248-BAFD-4453-B591-9C6C72D14B8C}">
      <dgm:prSet custT="1"/>
      <dgm:spPr/>
      <dgm:t>
        <a:bodyPr/>
        <a:lstStyle/>
        <a:p>
          <a:r>
            <a:rPr lang="en-US" sz="1800" dirty="0"/>
            <a:t>New workshop added Oct 2022 (Flexible Job Options)</a:t>
          </a:r>
        </a:p>
      </dgm:t>
    </dgm:pt>
    <dgm:pt modelId="{07193258-9E64-4D85-BAAF-59C9A91229ED}" type="parTrans" cxnId="{1809F782-4670-45D7-B6AC-9DC8FAFA313F}">
      <dgm:prSet/>
      <dgm:spPr/>
      <dgm:t>
        <a:bodyPr/>
        <a:lstStyle/>
        <a:p>
          <a:endParaRPr lang="en-US"/>
        </a:p>
      </dgm:t>
    </dgm:pt>
    <dgm:pt modelId="{89B6040F-6B48-4B0D-A2AB-F1915F4A0D89}" type="sibTrans" cxnId="{1809F782-4670-45D7-B6AC-9DC8FAFA313F}">
      <dgm:prSet/>
      <dgm:spPr/>
      <dgm:t>
        <a:bodyPr/>
        <a:lstStyle/>
        <a:p>
          <a:endParaRPr lang="en-US"/>
        </a:p>
      </dgm:t>
    </dgm:pt>
    <dgm:pt modelId="{7F527086-51E7-4DC7-9443-97CC98324ED3}">
      <dgm:prSet custT="1"/>
      <dgm:spPr/>
      <dgm:t>
        <a:bodyPr/>
        <a:lstStyle/>
        <a:p>
          <a:r>
            <a:rPr lang="en-US" sz="1800" dirty="0"/>
            <a:t>In Oct 2022, TEAMS workshops are available by request in classrooms on installations.</a:t>
          </a:r>
        </a:p>
      </dgm:t>
    </dgm:pt>
    <dgm:pt modelId="{F8518565-A26E-4B5D-A74D-FA1D924FFB78}" type="parTrans" cxnId="{927B71CD-59EA-49B6-A1C1-E97162BDDF0F}">
      <dgm:prSet/>
      <dgm:spPr/>
      <dgm:t>
        <a:bodyPr/>
        <a:lstStyle/>
        <a:p>
          <a:endParaRPr lang="en-US"/>
        </a:p>
      </dgm:t>
    </dgm:pt>
    <dgm:pt modelId="{63D79A52-BB4E-498B-B3B5-909B439E4D6D}" type="sibTrans" cxnId="{927B71CD-59EA-49B6-A1C1-E97162BDDF0F}">
      <dgm:prSet/>
      <dgm:spPr/>
      <dgm:t>
        <a:bodyPr/>
        <a:lstStyle/>
        <a:p>
          <a:endParaRPr lang="en-US"/>
        </a:p>
      </dgm:t>
    </dgm:pt>
    <dgm:pt modelId="{57BD6E06-DB87-451C-9B1C-B87B7E4A86BC}" type="pres">
      <dgm:prSet presAssocID="{4551B767-4F8D-43E1-AFF4-92166094C562}" presName="linear" presStyleCnt="0">
        <dgm:presLayoutVars>
          <dgm:animLvl val="lvl"/>
          <dgm:resizeHandles val="exact"/>
        </dgm:presLayoutVars>
      </dgm:prSet>
      <dgm:spPr/>
    </dgm:pt>
    <dgm:pt modelId="{6884FA42-FECB-4E7F-878B-CC7AE9638CA6}" type="pres">
      <dgm:prSet presAssocID="{ECFE59FF-E676-4A63-A1CE-9F7521A94F89}" presName="parentText" presStyleLbl="node1" presStyleIdx="0" presStyleCnt="2">
        <dgm:presLayoutVars>
          <dgm:chMax val="0"/>
          <dgm:bulletEnabled val="1"/>
        </dgm:presLayoutVars>
      </dgm:prSet>
      <dgm:spPr/>
    </dgm:pt>
    <dgm:pt modelId="{BE6137F9-F5F6-43E5-ADA8-A30CD8B49563}" type="pres">
      <dgm:prSet presAssocID="{ECFE59FF-E676-4A63-A1CE-9F7521A94F89}" presName="childText" presStyleLbl="revTx" presStyleIdx="0" presStyleCnt="2">
        <dgm:presLayoutVars>
          <dgm:bulletEnabled val="1"/>
        </dgm:presLayoutVars>
      </dgm:prSet>
      <dgm:spPr/>
    </dgm:pt>
    <dgm:pt modelId="{27FE0E42-6FBD-425F-B223-B95B3C9958CD}" type="pres">
      <dgm:prSet presAssocID="{4F213515-4DEC-4106-ABBC-86DBC5AFEA8F}" presName="parentText" presStyleLbl="node1" presStyleIdx="1" presStyleCnt="2" custLinFactNeighborX="-814" custLinFactNeighborY="-1062">
        <dgm:presLayoutVars>
          <dgm:chMax val="0"/>
          <dgm:bulletEnabled val="1"/>
        </dgm:presLayoutVars>
      </dgm:prSet>
      <dgm:spPr/>
    </dgm:pt>
    <dgm:pt modelId="{71A08471-71A1-49A1-9133-0815248C6F31}" type="pres">
      <dgm:prSet presAssocID="{4F213515-4DEC-4106-ABBC-86DBC5AFEA8F}" presName="childText" presStyleLbl="revTx" presStyleIdx="1" presStyleCnt="2" custLinFactNeighborX="-814" custLinFactNeighborY="32595">
        <dgm:presLayoutVars>
          <dgm:bulletEnabled val="1"/>
        </dgm:presLayoutVars>
      </dgm:prSet>
      <dgm:spPr/>
    </dgm:pt>
  </dgm:ptLst>
  <dgm:cxnLst>
    <dgm:cxn modelId="{15B4A60A-0053-4CFA-B52F-861456428DA1}" type="presOf" srcId="{D0DADACD-768F-4842-A2C7-D80D1D0ABC34}" destId="{BE6137F9-F5F6-43E5-ADA8-A30CD8B49563}" srcOrd="0" destOrd="3" presId="urn:microsoft.com/office/officeart/2005/8/layout/vList2"/>
    <dgm:cxn modelId="{4945980C-32B2-4BF0-BD24-1AFECD186AD4}" type="presOf" srcId="{FA3ABA9E-E1C4-477B-B136-8D2142E996ED}" destId="{71A08471-71A1-49A1-9133-0815248C6F31}" srcOrd="0" destOrd="0" presId="urn:microsoft.com/office/officeart/2005/8/layout/vList2"/>
    <dgm:cxn modelId="{534FF317-9A60-4185-AD9D-0CE08A5DD232}" srcId="{ECFE59FF-E676-4A63-A1CE-9F7521A94F89}" destId="{E8242CB2-8F88-4A9E-91DC-798AFF9C61A2}" srcOrd="0" destOrd="0" parTransId="{D39587FD-86A8-4D69-AC3A-58AEC0575656}" sibTransId="{0B21DDCA-1A77-445B-A3E4-9E796B08229F}"/>
    <dgm:cxn modelId="{246E4B2D-4E53-4E70-8083-C86F5BA4F3BD}" type="presOf" srcId="{92F0BCC0-3A04-419C-8263-1DA68A2B7085}" destId="{BE6137F9-F5F6-43E5-ADA8-A30CD8B49563}" srcOrd="0" destOrd="2" presId="urn:microsoft.com/office/officeart/2005/8/layout/vList2"/>
    <dgm:cxn modelId="{737C135C-90F9-420C-A778-B6814FE51114}" srcId="{4F213515-4DEC-4106-ABBC-86DBC5AFEA8F}" destId="{76BC775A-79DB-4E69-A7D6-3182FCB5226C}" srcOrd="5" destOrd="0" parTransId="{ABBF3365-75DC-4E15-B633-322F89D04AA0}" sibTransId="{9F6813C4-2628-446B-870C-9F080DA2EF7F}"/>
    <dgm:cxn modelId="{199A805C-E0C4-46EA-B855-D8CFF937E256}" type="presOf" srcId="{7A891248-BAFD-4453-B591-9C6C72D14B8C}" destId="{71A08471-71A1-49A1-9133-0815248C6F31}" srcOrd="0" destOrd="2" presId="urn:microsoft.com/office/officeart/2005/8/layout/vList2"/>
    <dgm:cxn modelId="{294BB764-A167-47A3-888D-BD52B60BD59F}" srcId="{4F213515-4DEC-4106-ABBC-86DBC5AFEA8F}" destId="{0C15DD8D-C229-4269-A9AB-F4BEA2DE6958}" srcOrd="1" destOrd="0" parTransId="{5FA2EAFE-356B-4957-9700-FCAAD7DC91AF}" sibTransId="{7A968BAD-FD16-40E3-82D3-43BEFD7FB33E}"/>
    <dgm:cxn modelId="{32BD3E4F-5D0C-4F5B-922B-448251B0448B}" srcId="{4F213515-4DEC-4106-ABBC-86DBC5AFEA8F}" destId="{DC305DDA-A6A3-4DC3-9866-E7317651F090}" srcOrd="4" destOrd="0" parTransId="{4FA03E62-1F92-4623-B01C-882AEE7CAB43}" sibTransId="{280A7995-6705-4C35-8794-8E7BA0698821}"/>
    <dgm:cxn modelId="{96849E78-EC58-424B-AA05-AD6D94C2EF03}" srcId="{6EF99AAE-F106-46B7-AEF8-A9CCF385FCE3}" destId="{92F0BCC0-3A04-419C-8263-1DA68A2B7085}" srcOrd="0" destOrd="0" parTransId="{4E18D2BF-20E0-40B3-B955-7A1C8C3330FB}" sibTransId="{E7AC1BDE-850C-490A-9923-21E61E83AE2F}"/>
    <dgm:cxn modelId="{9D629B7D-3C78-4EA8-9934-77E9DCC5A75D}" type="presOf" srcId="{DC305DDA-A6A3-4DC3-9866-E7317651F090}" destId="{71A08471-71A1-49A1-9133-0815248C6F31}" srcOrd="0" destOrd="4" presId="urn:microsoft.com/office/officeart/2005/8/layout/vList2"/>
    <dgm:cxn modelId="{1809F782-4670-45D7-B6AC-9DC8FAFA313F}" srcId="{4F213515-4DEC-4106-ABBC-86DBC5AFEA8F}" destId="{7A891248-BAFD-4453-B591-9C6C72D14B8C}" srcOrd="2" destOrd="0" parTransId="{07193258-9E64-4D85-BAAF-59C9A91229ED}" sibTransId="{89B6040F-6B48-4B0D-A2AB-F1915F4A0D89}"/>
    <dgm:cxn modelId="{E2831B8F-65CC-4324-9ABB-DB27434BE9BE}" type="presOf" srcId="{0C15DD8D-C229-4269-A9AB-F4BEA2DE6958}" destId="{71A08471-71A1-49A1-9133-0815248C6F31}" srcOrd="0" destOrd="1" presId="urn:microsoft.com/office/officeart/2005/8/layout/vList2"/>
    <dgm:cxn modelId="{1DE8398F-E98F-496D-A781-3E976019842D}" srcId="{4551B767-4F8D-43E1-AFF4-92166094C562}" destId="{ECFE59FF-E676-4A63-A1CE-9F7521A94F89}" srcOrd="0" destOrd="0" parTransId="{2BA64E13-CF88-4913-BBBD-F5B892A00376}" sibTransId="{19938EC0-E049-4BEE-8150-B7CF0B264CCF}"/>
    <dgm:cxn modelId="{2D5FBF96-DDFD-4945-85E0-694B55AE1971}" type="presOf" srcId="{7F527086-51E7-4DC7-9443-97CC98324ED3}" destId="{71A08471-71A1-49A1-9133-0815248C6F31}" srcOrd="0" destOrd="3" presId="urn:microsoft.com/office/officeart/2005/8/layout/vList2"/>
    <dgm:cxn modelId="{C64A75B1-2502-4197-92DA-10AA4B3D07E9}" type="presOf" srcId="{E8242CB2-8F88-4A9E-91DC-798AFF9C61A2}" destId="{BE6137F9-F5F6-43E5-ADA8-A30CD8B49563}" srcOrd="0" destOrd="0" presId="urn:microsoft.com/office/officeart/2005/8/layout/vList2"/>
    <dgm:cxn modelId="{07D5A3B2-15EF-4512-B73D-D5336761A682}" type="presOf" srcId="{ECFE59FF-E676-4A63-A1CE-9F7521A94F89}" destId="{6884FA42-FECB-4E7F-878B-CC7AE9638CA6}" srcOrd="0" destOrd="0" presId="urn:microsoft.com/office/officeart/2005/8/layout/vList2"/>
    <dgm:cxn modelId="{4999ABB6-68EF-48F2-8FA1-B007590F8115}" type="presOf" srcId="{76BC775A-79DB-4E69-A7D6-3182FCB5226C}" destId="{71A08471-71A1-49A1-9133-0815248C6F31}" srcOrd="0" destOrd="5" presId="urn:microsoft.com/office/officeart/2005/8/layout/vList2"/>
    <dgm:cxn modelId="{1364D6CC-B8CE-432D-AD87-D0459EB51386}" srcId="{ECFE59FF-E676-4A63-A1CE-9F7521A94F89}" destId="{6EF99AAE-F106-46B7-AEF8-A9CCF385FCE3}" srcOrd="1" destOrd="0" parTransId="{6D1B7EA4-0CB8-4EE6-BAF6-DEE437CF844C}" sibTransId="{C2B3B924-7FE1-4CBF-BBA9-C1C361D23AEF}"/>
    <dgm:cxn modelId="{927B71CD-59EA-49B6-A1C1-E97162BDDF0F}" srcId="{4F213515-4DEC-4106-ABBC-86DBC5AFEA8F}" destId="{7F527086-51E7-4DC7-9443-97CC98324ED3}" srcOrd="3" destOrd="0" parTransId="{F8518565-A26E-4B5D-A74D-FA1D924FFB78}" sibTransId="{63D79A52-BB4E-498B-B3B5-909B439E4D6D}"/>
    <dgm:cxn modelId="{DD652DD0-F43A-41CC-BE30-124149C592F0}" srcId="{4F213515-4DEC-4106-ABBC-86DBC5AFEA8F}" destId="{FA3ABA9E-E1C4-477B-B136-8D2142E996ED}" srcOrd="0" destOrd="0" parTransId="{9558956B-42AA-45A1-8CCC-1C847FDD102F}" sibTransId="{4A3EBA2D-B861-4D28-B9CA-FA7F08F21B99}"/>
    <dgm:cxn modelId="{3E04EAD7-E739-4E63-B596-EACA504C1FB4}" srcId="{6EF99AAE-F106-46B7-AEF8-A9CCF385FCE3}" destId="{D0DADACD-768F-4842-A2C7-D80D1D0ABC34}" srcOrd="1" destOrd="0" parTransId="{9AFA95EE-FD86-4E98-AE7B-F889E4D22614}" sibTransId="{48C7CC1E-FFC3-4590-ACB3-842D1FF93269}"/>
    <dgm:cxn modelId="{1466DBED-6D73-4170-8265-69E96BA37261}" srcId="{4551B767-4F8D-43E1-AFF4-92166094C562}" destId="{4F213515-4DEC-4106-ABBC-86DBC5AFEA8F}" srcOrd="1" destOrd="0" parTransId="{377A491D-8768-446A-91BC-31DB4FDB43A8}" sibTransId="{8B3F5302-D795-49D3-9507-E11F186258BB}"/>
    <dgm:cxn modelId="{1BFD08F1-71C2-4C4F-8572-117F7D439691}" type="presOf" srcId="{6EF99AAE-F106-46B7-AEF8-A9CCF385FCE3}" destId="{BE6137F9-F5F6-43E5-ADA8-A30CD8B49563}" srcOrd="0" destOrd="1" presId="urn:microsoft.com/office/officeart/2005/8/layout/vList2"/>
    <dgm:cxn modelId="{EE4722F6-589C-439F-B1D9-8B2F18679F68}" type="presOf" srcId="{4551B767-4F8D-43E1-AFF4-92166094C562}" destId="{57BD6E06-DB87-451C-9B1C-B87B7E4A86BC}" srcOrd="0" destOrd="0" presId="urn:microsoft.com/office/officeart/2005/8/layout/vList2"/>
    <dgm:cxn modelId="{EA9D04FD-202F-4899-8FB8-BC52106C1B4D}" type="presOf" srcId="{4F213515-4DEC-4106-ABBC-86DBC5AFEA8F}" destId="{27FE0E42-6FBD-425F-B223-B95B3C9958CD}" srcOrd="0" destOrd="0" presId="urn:microsoft.com/office/officeart/2005/8/layout/vList2"/>
    <dgm:cxn modelId="{349DD0FA-E26E-475B-BE0D-FBD83E757BE1}" type="presParOf" srcId="{57BD6E06-DB87-451C-9B1C-B87B7E4A86BC}" destId="{6884FA42-FECB-4E7F-878B-CC7AE9638CA6}" srcOrd="0" destOrd="0" presId="urn:microsoft.com/office/officeart/2005/8/layout/vList2"/>
    <dgm:cxn modelId="{E8FF79F0-6255-42E6-881D-B20A22DC5F68}" type="presParOf" srcId="{57BD6E06-DB87-451C-9B1C-B87B7E4A86BC}" destId="{BE6137F9-F5F6-43E5-ADA8-A30CD8B49563}" srcOrd="1" destOrd="0" presId="urn:microsoft.com/office/officeart/2005/8/layout/vList2"/>
    <dgm:cxn modelId="{CDBCDA77-CEA6-4BBA-8B28-562259F38D79}" type="presParOf" srcId="{57BD6E06-DB87-451C-9B1C-B87B7E4A86BC}" destId="{27FE0E42-6FBD-425F-B223-B95B3C9958CD}" srcOrd="2" destOrd="0" presId="urn:microsoft.com/office/officeart/2005/8/layout/vList2"/>
    <dgm:cxn modelId="{887183D7-AC12-4520-926A-F03955E43538}" type="presParOf" srcId="{57BD6E06-DB87-451C-9B1C-B87B7E4A86BC}" destId="{71A08471-71A1-49A1-9133-0815248C6F31}"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184DDD-4D38-443E-8B10-E7A6BF4F4B1C}" type="doc">
      <dgm:prSet loTypeId="urn:microsoft.com/office/officeart/2005/8/layout/vList2" loCatId="list" qsTypeId="urn:microsoft.com/office/officeart/2005/8/quickstyle/3d2" qsCatId="3D" csTypeId="urn:microsoft.com/office/officeart/2005/8/colors/accent0_3" csCatId="mainScheme" phldr="1"/>
      <dgm:spPr/>
      <dgm:t>
        <a:bodyPr/>
        <a:lstStyle/>
        <a:p>
          <a:endParaRPr lang="en-US"/>
        </a:p>
      </dgm:t>
    </dgm:pt>
    <dgm:pt modelId="{4F3EC04C-5B0E-412F-9465-B81754C30B0D}">
      <dgm:prSet/>
      <dgm:spPr/>
      <dgm:t>
        <a:bodyPr/>
        <a:lstStyle/>
        <a:p>
          <a:r>
            <a:rPr lang="en-US" b="1"/>
            <a:t>Wounded Warrior &amp; Caregiver Employment Workshop</a:t>
          </a:r>
          <a:endParaRPr lang="en-US"/>
        </a:p>
      </dgm:t>
    </dgm:pt>
    <dgm:pt modelId="{7BC0217C-83A9-46BB-93AA-50DB6EB691F2}" type="parTrans" cxnId="{002C9E04-FBA1-4ECD-81EE-747AD3B0F61B}">
      <dgm:prSet/>
      <dgm:spPr/>
      <dgm:t>
        <a:bodyPr/>
        <a:lstStyle/>
        <a:p>
          <a:endParaRPr lang="en-US"/>
        </a:p>
      </dgm:t>
    </dgm:pt>
    <dgm:pt modelId="{88144CE4-F808-4FA3-A8A0-42056042DC6C}" type="sibTrans" cxnId="{002C9E04-FBA1-4ECD-81EE-747AD3B0F61B}">
      <dgm:prSet/>
      <dgm:spPr/>
      <dgm:t>
        <a:bodyPr/>
        <a:lstStyle/>
        <a:p>
          <a:endParaRPr lang="en-US"/>
        </a:p>
      </dgm:t>
    </dgm:pt>
    <dgm:pt modelId="{FD3D2043-997B-4F03-A920-594BF782642F}">
      <dgm:prSet/>
      <dgm:spPr/>
      <dgm:t>
        <a:bodyPr/>
        <a:lstStyle/>
        <a:p>
          <a:r>
            <a:rPr lang="en-US" b="1" dirty="0">
              <a:solidFill>
                <a:srgbClr val="FF0000"/>
              </a:solidFill>
            </a:rPr>
            <a:t>17K </a:t>
          </a:r>
          <a:r>
            <a:rPr lang="en-US" dirty="0"/>
            <a:t>participation through Sept 2022</a:t>
          </a:r>
        </a:p>
      </dgm:t>
    </dgm:pt>
    <dgm:pt modelId="{D86000B6-D909-4DC3-A304-6A3B437FCD54}" type="parTrans" cxnId="{E8F4434C-3B40-41DC-8B19-FEE5E2C11D58}">
      <dgm:prSet/>
      <dgm:spPr/>
      <dgm:t>
        <a:bodyPr/>
        <a:lstStyle/>
        <a:p>
          <a:endParaRPr lang="en-US"/>
        </a:p>
      </dgm:t>
    </dgm:pt>
    <dgm:pt modelId="{1E5036D3-E7E4-410D-A75C-31E4A7FA8566}" type="sibTrans" cxnId="{E8F4434C-3B40-41DC-8B19-FEE5E2C11D58}">
      <dgm:prSet/>
      <dgm:spPr/>
      <dgm:t>
        <a:bodyPr/>
        <a:lstStyle/>
        <a:p>
          <a:endParaRPr lang="en-US"/>
        </a:p>
      </dgm:t>
    </dgm:pt>
    <dgm:pt modelId="{6E66A0BB-4826-4507-9048-2E4ADBCF0524}">
      <dgm:prSet/>
      <dgm:spPr/>
      <dgm:t>
        <a:bodyPr/>
        <a:lstStyle/>
        <a:p>
          <a:r>
            <a:rPr lang="en-US" b="1"/>
            <a:t>Off Base Transition Training (OBTT) Pilot</a:t>
          </a:r>
          <a:endParaRPr lang="en-US"/>
        </a:p>
      </dgm:t>
    </dgm:pt>
    <dgm:pt modelId="{F334D949-F2F4-4C31-9F62-3AC3D3F2B0DE}" type="parTrans" cxnId="{1F329A1F-3971-4778-8EC2-188302444D71}">
      <dgm:prSet/>
      <dgm:spPr/>
      <dgm:t>
        <a:bodyPr/>
        <a:lstStyle/>
        <a:p>
          <a:endParaRPr lang="en-US"/>
        </a:p>
      </dgm:t>
    </dgm:pt>
    <dgm:pt modelId="{A47B37FE-5706-42FC-A249-B067681B33BC}" type="sibTrans" cxnId="{1F329A1F-3971-4778-8EC2-188302444D71}">
      <dgm:prSet/>
      <dgm:spPr/>
      <dgm:t>
        <a:bodyPr/>
        <a:lstStyle/>
        <a:p>
          <a:endParaRPr lang="en-US"/>
        </a:p>
      </dgm:t>
    </dgm:pt>
    <dgm:pt modelId="{AEF0D36A-518B-470F-9FC0-A4FDC9EB2E84}">
      <dgm:prSet/>
      <dgm:spPr/>
      <dgm:t>
        <a:bodyPr/>
        <a:lstStyle/>
        <a:p>
          <a:r>
            <a:rPr lang="en-US" b="1" dirty="0"/>
            <a:t>Pilot states (CA, MA, NC, PA, TX).   Plans to expand to 20+</a:t>
          </a:r>
        </a:p>
      </dgm:t>
    </dgm:pt>
    <dgm:pt modelId="{535C76B1-FF2F-4499-89AA-2470C7DF6797}" type="parTrans" cxnId="{C4B23548-61A8-43A3-AD8E-E0A1FEFDDFB1}">
      <dgm:prSet/>
      <dgm:spPr/>
      <dgm:t>
        <a:bodyPr/>
        <a:lstStyle/>
        <a:p>
          <a:endParaRPr lang="en-US"/>
        </a:p>
      </dgm:t>
    </dgm:pt>
    <dgm:pt modelId="{2F14166E-8B5C-431C-A909-8DCE1C97A165}" type="sibTrans" cxnId="{C4B23548-61A8-43A3-AD8E-E0A1FEFDDFB1}">
      <dgm:prSet/>
      <dgm:spPr/>
      <dgm:t>
        <a:bodyPr/>
        <a:lstStyle/>
        <a:p>
          <a:endParaRPr lang="en-US"/>
        </a:p>
      </dgm:t>
    </dgm:pt>
    <dgm:pt modelId="{A276A587-B5D2-4EC4-8666-C9DBE3E737CD}">
      <dgm:prSet/>
      <dgm:spPr/>
      <dgm:t>
        <a:bodyPr/>
        <a:lstStyle/>
        <a:p>
          <a:r>
            <a:rPr lang="en-US" b="1"/>
            <a:t>Conduct brick &amp; mortar workshops started January 2022</a:t>
          </a:r>
        </a:p>
      </dgm:t>
    </dgm:pt>
    <dgm:pt modelId="{C6896F7A-87C3-4F0A-B120-4CC6772C6544}" type="parTrans" cxnId="{C1E1A351-25EB-4C7D-9EF4-603853BF4FEB}">
      <dgm:prSet/>
      <dgm:spPr/>
      <dgm:t>
        <a:bodyPr/>
        <a:lstStyle/>
        <a:p>
          <a:endParaRPr lang="en-US"/>
        </a:p>
      </dgm:t>
    </dgm:pt>
    <dgm:pt modelId="{F40615AA-1E09-4888-A122-C3D0934023AE}" type="sibTrans" cxnId="{C1E1A351-25EB-4C7D-9EF4-603853BF4FEB}">
      <dgm:prSet/>
      <dgm:spPr/>
      <dgm:t>
        <a:bodyPr/>
        <a:lstStyle/>
        <a:p>
          <a:endParaRPr lang="en-US"/>
        </a:p>
      </dgm:t>
    </dgm:pt>
    <dgm:pt modelId="{2DB38483-CBDA-44F1-A4A9-C92FE16FF047}">
      <dgm:prSet/>
      <dgm:spPr/>
      <dgm:t>
        <a:bodyPr/>
        <a:lstStyle/>
        <a:p>
          <a:r>
            <a:rPr lang="en-US" b="1" dirty="0"/>
            <a:t>Virtual instructor led workshops started January 2022</a:t>
          </a:r>
        </a:p>
      </dgm:t>
    </dgm:pt>
    <dgm:pt modelId="{F7A8A6C1-C888-433C-A8AE-735BA5D977B8}" type="parTrans" cxnId="{4C7E659A-C99E-49D2-9A80-488BC291594E}">
      <dgm:prSet/>
      <dgm:spPr/>
      <dgm:t>
        <a:bodyPr/>
        <a:lstStyle/>
        <a:p>
          <a:endParaRPr lang="en-US"/>
        </a:p>
      </dgm:t>
    </dgm:pt>
    <dgm:pt modelId="{92D8BEAA-51C6-4C78-9B1A-EA46B183EA50}" type="sibTrans" cxnId="{4C7E659A-C99E-49D2-9A80-488BC291594E}">
      <dgm:prSet/>
      <dgm:spPr/>
      <dgm:t>
        <a:bodyPr/>
        <a:lstStyle/>
        <a:p>
          <a:endParaRPr lang="en-US"/>
        </a:p>
      </dgm:t>
    </dgm:pt>
    <dgm:pt modelId="{28AA5D38-BC05-4A0E-8215-84B34142A6F0}">
      <dgm:prSet/>
      <dgm:spPr/>
      <dgm:t>
        <a:bodyPr/>
        <a:lstStyle/>
        <a:p>
          <a:r>
            <a:rPr lang="en-US" b="1"/>
            <a:t>Contracted staff to coordinate/promote connection between Reserve Component members and American Job Centers </a:t>
          </a:r>
        </a:p>
      </dgm:t>
    </dgm:pt>
    <dgm:pt modelId="{58793C88-0B90-4F22-9C7F-26BB0117F97B}" type="parTrans" cxnId="{38605228-8718-4F48-8A7E-45250AE6CF41}">
      <dgm:prSet/>
      <dgm:spPr/>
      <dgm:t>
        <a:bodyPr/>
        <a:lstStyle/>
        <a:p>
          <a:endParaRPr lang="en-US"/>
        </a:p>
      </dgm:t>
    </dgm:pt>
    <dgm:pt modelId="{35C6FC76-62B5-4320-B70E-39A54F4650BA}" type="sibTrans" cxnId="{38605228-8718-4F48-8A7E-45250AE6CF41}">
      <dgm:prSet/>
      <dgm:spPr/>
      <dgm:t>
        <a:bodyPr/>
        <a:lstStyle/>
        <a:p>
          <a:endParaRPr lang="en-US"/>
        </a:p>
      </dgm:t>
    </dgm:pt>
    <dgm:pt modelId="{54F963EE-73F5-4A67-80A9-1C1FEC53CB8F}">
      <dgm:prSet/>
      <dgm:spPr/>
      <dgm:t>
        <a:bodyPr/>
        <a:lstStyle/>
        <a:p>
          <a:endParaRPr lang="en-US" dirty="0"/>
        </a:p>
      </dgm:t>
    </dgm:pt>
    <dgm:pt modelId="{4F8109A0-F3D3-4550-92A7-753764418A89}" type="parTrans" cxnId="{01A9FEB0-7AE6-464B-886C-869D29816FC6}">
      <dgm:prSet/>
      <dgm:spPr/>
      <dgm:t>
        <a:bodyPr/>
        <a:lstStyle/>
        <a:p>
          <a:endParaRPr lang="en-US"/>
        </a:p>
      </dgm:t>
    </dgm:pt>
    <dgm:pt modelId="{B9CAE788-5BE0-41D2-9E9B-7447105B248C}" type="sibTrans" cxnId="{01A9FEB0-7AE6-464B-886C-869D29816FC6}">
      <dgm:prSet/>
      <dgm:spPr/>
      <dgm:t>
        <a:bodyPr/>
        <a:lstStyle/>
        <a:p>
          <a:endParaRPr lang="en-US"/>
        </a:p>
      </dgm:t>
    </dgm:pt>
    <dgm:pt modelId="{47B496BB-0661-4551-8B83-F99DA859BDD5}">
      <dgm:prSet/>
      <dgm:spPr/>
      <dgm:t>
        <a:bodyPr/>
        <a:lstStyle/>
        <a:p>
          <a:r>
            <a:rPr lang="en-US" dirty="0"/>
            <a:t>Developed in coordination with Service’s Warrior Transition Programs</a:t>
          </a:r>
        </a:p>
      </dgm:t>
    </dgm:pt>
    <dgm:pt modelId="{1D561779-3B51-4895-A2D8-F4FD6A06B676}" type="parTrans" cxnId="{CF5DFB60-2D58-4CD0-B833-DB3F7E816D97}">
      <dgm:prSet/>
      <dgm:spPr/>
      <dgm:t>
        <a:bodyPr/>
        <a:lstStyle/>
        <a:p>
          <a:endParaRPr lang="en-US"/>
        </a:p>
      </dgm:t>
    </dgm:pt>
    <dgm:pt modelId="{D8687766-70A7-437B-A928-3381FC7A02EC}" type="sibTrans" cxnId="{CF5DFB60-2D58-4CD0-B833-DB3F7E816D97}">
      <dgm:prSet/>
      <dgm:spPr/>
      <dgm:t>
        <a:bodyPr/>
        <a:lstStyle/>
        <a:p>
          <a:endParaRPr lang="en-US"/>
        </a:p>
      </dgm:t>
    </dgm:pt>
    <dgm:pt modelId="{50BD237C-1D3C-47AA-8D4A-CE31AC941D44}">
      <dgm:prSet/>
      <dgm:spPr/>
      <dgm:t>
        <a:bodyPr/>
        <a:lstStyle/>
        <a:p>
          <a:pPr>
            <a:buFont typeface="Arial" panose="020B0604020202020204" pitchFamily="34" charset="0"/>
            <a:buChar char="•"/>
          </a:pPr>
          <a:r>
            <a:rPr lang="en-US" b="1" dirty="0"/>
            <a:t>FY 2022 Workshop attendance (January – September)</a:t>
          </a:r>
        </a:p>
      </dgm:t>
    </dgm:pt>
    <dgm:pt modelId="{27CF73F1-BA08-4361-9457-A6DB5FB9A7A3}" type="parTrans" cxnId="{6CEB3AC3-0716-4BCA-AF3E-4DF90AF133D1}">
      <dgm:prSet/>
      <dgm:spPr/>
      <dgm:t>
        <a:bodyPr/>
        <a:lstStyle/>
        <a:p>
          <a:endParaRPr lang="en-US"/>
        </a:p>
      </dgm:t>
    </dgm:pt>
    <dgm:pt modelId="{7DC8524B-C78D-4203-B40C-7B1940679ACF}" type="sibTrans" cxnId="{6CEB3AC3-0716-4BCA-AF3E-4DF90AF133D1}">
      <dgm:prSet/>
      <dgm:spPr/>
      <dgm:t>
        <a:bodyPr/>
        <a:lstStyle/>
        <a:p>
          <a:endParaRPr lang="en-US"/>
        </a:p>
      </dgm:t>
    </dgm:pt>
    <dgm:pt modelId="{6561E2CB-DB01-42B0-92D3-491F0848365B}">
      <dgm:prSet/>
      <dgm:spPr/>
      <dgm:t>
        <a:bodyPr/>
        <a:lstStyle/>
        <a:p>
          <a:pPr>
            <a:buFont typeface="Arial" panose="020B0604020202020204" pitchFamily="34" charset="0"/>
            <a:buChar char="•"/>
          </a:pPr>
          <a:r>
            <a:rPr lang="en-US" b="1" dirty="0">
              <a:solidFill>
                <a:srgbClr val="FF0000"/>
              </a:solidFill>
            </a:rPr>
            <a:t>1,097</a:t>
          </a:r>
          <a:r>
            <a:rPr lang="en-US" dirty="0"/>
            <a:t> participants attended a total of </a:t>
          </a:r>
          <a:r>
            <a:rPr lang="en-US" b="1" dirty="0">
              <a:solidFill>
                <a:srgbClr val="FF0000"/>
              </a:solidFill>
            </a:rPr>
            <a:t>1,239</a:t>
          </a:r>
          <a:r>
            <a:rPr lang="en-US" dirty="0"/>
            <a:t> separate in-person workshop modules</a:t>
          </a:r>
        </a:p>
      </dgm:t>
    </dgm:pt>
    <dgm:pt modelId="{C2DC1626-CCEB-4443-8284-1C797440B828}" type="parTrans" cxnId="{AAAA4676-EF67-4728-8F15-B4DE82289BD5}">
      <dgm:prSet/>
      <dgm:spPr/>
      <dgm:t>
        <a:bodyPr/>
        <a:lstStyle/>
        <a:p>
          <a:endParaRPr lang="en-US"/>
        </a:p>
      </dgm:t>
    </dgm:pt>
    <dgm:pt modelId="{26BB5277-8687-42CC-8D73-794415A04474}" type="sibTrans" cxnId="{AAAA4676-EF67-4728-8F15-B4DE82289BD5}">
      <dgm:prSet/>
      <dgm:spPr/>
      <dgm:t>
        <a:bodyPr/>
        <a:lstStyle/>
        <a:p>
          <a:endParaRPr lang="en-US"/>
        </a:p>
      </dgm:t>
    </dgm:pt>
    <dgm:pt modelId="{43AD7EF9-BC97-4C59-BF1B-BD40F3475C95}">
      <dgm:prSet/>
      <dgm:spPr/>
      <dgm:t>
        <a:bodyPr/>
        <a:lstStyle/>
        <a:p>
          <a:pPr>
            <a:buFont typeface="Arial" panose="020B0604020202020204" pitchFamily="34" charset="0"/>
            <a:buChar char="•"/>
          </a:pPr>
          <a:r>
            <a:rPr lang="en-US" b="1" dirty="0">
              <a:solidFill>
                <a:srgbClr val="FF0000"/>
              </a:solidFill>
            </a:rPr>
            <a:t>486</a:t>
          </a:r>
          <a:r>
            <a:rPr lang="en-US" dirty="0"/>
            <a:t> participants attended a total of </a:t>
          </a:r>
          <a:r>
            <a:rPr lang="en-US" b="1" dirty="0">
              <a:solidFill>
                <a:srgbClr val="FF0000"/>
              </a:solidFill>
            </a:rPr>
            <a:t>172</a:t>
          </a:r>
          <a:r>
            <a:rPr lang="en-US" dirty="0"/>
            <a:t> separate virtual workshop modules </a:t>
          </a:r>
        </a:p>
      </dgm:t>
    </dgm:pt>
    <dgm:pt modelId="{E6070BF8-365A-467B-993C-C52AE75547B7}" type="parTrans" cxnId="{C5422C3D-03D4-4C24-ABD0-839CBFE54F2F}">
      <dgm:prSet/>
      <dgm:spPr/>
      <dgm:t>
        <a:bodyPr/>
        <a:lstStyle/>
        <a:p>
          <a:endParaRPr lang="en-US"/>
        </a:p>
      </dgm:t>
    </dgm:pt>
    <dgm:pt modelId="{5DE77B61-1E22-4D0A-850A-84FF9911A6AD}" type="sibTrans" cxnId="{C5422C3D-03D4-4C24-ABD0-839CBFE54F2F}">
      <dgm:prSet/>
      <dgm:spPr/>
      <dgm:t>
        <a:bodyPr/>
        <a:lstStyle/>
        <a:p>
          <a:endParaRPr lang="en-US"/>
        </a:p>
      </dgm:t>
    </dgm:pt>
    <dgm:pt modelId="{03BCD699-DD6C-4F0F-8EDB-3EB1853CAC2B}" type="pres">
      <dgm:prSet presAssocID="{F5184DDD-4D38-443E-8B10-E7A6BF4F4B1C}" presName="linear" presStyleCnt="0">
        <dgm:presLayoutVars>
          <dgm:animLvl val="lvl"/>
          <dgm:resizeHandles val="exact"/>
        </dgm:presLayoutVars>
      </dgm:prSet>
      <dgm:spPr/>
    </dgm:pt>
    <dgm:pt modelId="{654F537E-23F1-408F-8B7A-E865169D9671}" type="pres">
      <dgm:prSet presAssocID="{4F3EC04C-5B0E-412F-9465-B81754C30B0D}" presName="parentText" presStyleLbl="node1" presStyleIdx="0" presStyleCnt="2" custLinFactNeighborX="-420" custLinFactNeighborY="-13421">
        <dgm:presLayoutVars>
          <dgm:chMax val="0"/>
          <dgm:bulletEnabled val="1"/>
        </dgm:presLayoutVars>
      </dgm:prSet>
      <dgm:spPr/>
    </dgm:pt>
    <dgm:pt modelId="{66C4397A-5986-4996-B66B-653517E4B9A5}" type="pres">
      <dgm:prSet presAssocID="{4F3EC04C-5B0E-412F-9465-B81754C30B0D}" presName="childText" presStyleLbl="revTx" presStyleIdx="0" presStyleCnt="2">
        <dgm:presLayoutVars>
          <dgm:bulletEnabled val="1"/>
        </dgm:presLayoutVars>
      </dgm:prSet>
      <dgm:spPr/>
    </dgm:pt>
    <dgm:pt modelId="{8799672C-212E-4666-95B8-23BBDAB5273C}" type="pres">
      <dgm:prSet presAssocID="{6E66A0BB-4826-4507-9048-2E4ADBCF0524}" presName="parentText" presStyleLbl="node1" presStyleIdx="1" presStyleCnt="2">
        <dgm:presLayoutVars>
          <dgm:chMax val="0"/>
          <dgm:bulletEnabled val="1"/>
        </dgm:presLayoutVars>
      </dgm:prSet>
      <dgm:spPr/>
    </dgm:pt>
    <dgm:pt modelId="{E3992833-A9A1-4DAD-AFE7-77BDFF388047}" type="pres">
      <dgm:prSet presAssocID="{6E66A0BB-4826-4507-9048-2E4ADBCF0524}" presName="childText" presStyleLbl="revTx" presStyleIdx="1" presStyleCnt="2">
        <dgm:presLayoutVars>
          <dgm:bulletEnabled val="1"/>
        </dgm:presLayoutVars>
      </dgm:prSet>
      <dgm:spPr/>
    </dgm:pt>
  </dgm:ptLst>
  <dgm:cxnLst>
    <dgm:cxn modelId="{002C9E04-FBA1-4ECD-81EE-747AD3B0F61B}" srcId="{F5184DDD-4D38-443E-8B10-E7A6BF4F4B1C}" destId="{4F3EC04C-5B0E-412F-9465-B81754C30B0D}" srcOrd="0" destOrd="0" parTransId="{7BC0217C-83A9-46BB-93AA-50DB6EB691F2}" sibTransId="{88144CE4-F808-4FA3-A8A0-42056042DC6C}"/>
    <dgm:cxn modelId="{ECF46C08-AC8A-44A0-8260-315E6F55F225}" type="presOf" srcId="{50BD237C-1D3C-47AA-8D4A-CE31AC941D44}" destId="{E3992833-A9A1-4DAD-AFE7-77BDFF388047}" srcOrd="0" destOrd="4" presId="urn:microsoft.com/office/officeart/2005/8/layout/vList2"/>
    <dgm:cxn modelId="{97E4240D-DCAA-46CA-BE00-33A5739963F1}" type="presOf" srcId="{A276A587-B5D2-4EC4-8666-C9DBE3E737CD}" destId="{E3992833-A9A1-4DAD-AFE7-77BDFF388047}" srcOrd="0" destOrd="1" presId="urn:microsoft.com/office/officeart/2005/8/layout/vList2"/>
    <dgm:cxn modelId="{0686A315-8056-4C05-AD83-5F770F167717}" type="presOf" srcId="{AEF0D36A-518B-470F-9FC0-A4FDC9EB2E84}" destId="{E3992833-A9A1-4DAD-AFE7-77BDFF388047}" srcOrd="0" destOrd="0" presId="urn:microsoft.com/office/officeart/2005/8/layout/vList2"/>
    <dgm:cxn modelId="{6BA71B18-D60A-4111-ADAD-1562A23669DF}" type="presOf" srcId="{6E66A0BB-4826-4507-9048-2E4ADBCF0524}" destId="{8799672C-212E-4666-95B8-23BBDAB5273C}" srcOrd="0" destOrd="0" presId="urn:microsoft.com/office/officeart/2005/8/layout/vList2"/>
    <dgm:cxn modelId="{C6CC091B-0031-47D1-8AA9-37FABD0C037E}" type="presOf" srcId="{43AD7EF9-BC97-4C59-BF1B-BD40F3475C95}" destId="{E3992833-A9A1-4DAD-AFE7-77BDFF388047}" srcOrd="0" destOrd="6" presId="urn:microsoft.com/office/officeart/2005/8/layout/vList2"/>
    <dgm:cxn modelId="{1F329A1F-3971-4778-8EC2-188302444D71}" srcId="{F5184DDD-4D38-443E-8B10-E7A6BF4F4B1C}" destId="{6E66A0BB-4826-4507-9048-2E4ADBCF0524}" srcOrd="1" destOrd="0" parTransId="{F334D949-F2F4-4C31-9F62-3AC3D3F2B0DE}" sibTransId="{A47B37FE-5706-42FC-A249-B067681B33BC}"/>
    <dgm:cxn modelId="{38605228-8718-4F48-8A7E-45250AE6CF41}" srcId="{6E66A0BB-4826-4507-9048-2E4ADBCF0524}" destId="{28AA5D38-BC05-4A0E-8215-84B34142A6F0}" srcOrd="3" destOrd="0" parTransId="{58793C88-0B90-4F22-9C7F-26BB0117F97B}" sibTransId="{35C6FC76-62B5-4320-B70E-39A54F4650BA}"/>
    <dgm:cxn modelId="{36537439-481C-42D7-B97C-FBA0A80A8041}" type="presOf" srcId="{4F3EC04C-5B0E-412F-9465-B81754C30B0D}" destId="{654F537E-23F1-408F-8B7A-E865169D9671}" srcOrd="0" destOrd="0" presId="urn:microsoft.com/office/officeart/2005/8/layout/vList2"/>
    <dgm:cxn modelId="{C5422C3D-03D4-4C24-ABD0-839CBFE54F2F}" srcId="{50BD237C-1D3C-47AA-8D4A-CE31AC941D44}" destId="{43AD7EF9-BC97-4C59-BF1B-BD40F3475C95}" srcOrd="1" destOrd="0" parTransId="{E6070BF8-365A-467B-993C-C52AE75547B7}" sibTransId="{5DE77B61-1E22-4D0A-850A-84FF9911A6AD}"/>
    <dgm:cxn modelId="{CF5DFB60-2D58-4CD0-B833-DB3F7E816D97}" srcId="{4F3EC04C-5B0E-412F-9465-B81754C30B0D}" destId="{47B496BB-0661-4551-8B83-F99DA859BDD5}" srcOrd="1" destOrd="0" parTransId="{1D561779-3B51-4895-A2D8-F4FD6A06B676}" sibTransId="{D8687766-70A7-437B-A928-3381FC7A02EC}"/>
    <dgm:cxn modelId="{38530D47-FD2F-49BD-A3B0-BB56EB4E70FA}" type="presOf" srcId="{FD3D2043-997B-4F03-A920-594BF782642F}" destId="{66C4397A-5986-4996-B66B-653517E4B9A5}" srcOrd="0" destOrd="0" presId="urn:microsoft.com/office/officeart/2005/8/layout/vList2"/>
    <dgm:cxn modelId="{C4B23548-61A8-43A3-AD8E-E0A1FEFDDFB1}" srcId="{6E66A0BB-4826-4507-9048-2E4ADBCF0524}" destId="{AEF0D36A-518B-470F-9FC0-A4FDC9EB2E84}" srcOrd="0" destOrd="0" parTransId="{535C76B1-FF2F-4499-89AA-2470C7DF6797}" sibTransId="{2F14166E-8B5C-431C-A909-8DCE1C97A165}"/>
    <dgm:cxn modelId="{E8F4434C-3B40-41DC-8B19-FEE5E2C11D58}" srcId="{4F3EC04C-5B0E-412F-9465-B81754C30B0D}" destId="{FD3D2043-997B-4F03-A920-594BF782642F}" srcOrd="0" destOrd="0" parTransId="{D86000B6-D909-4DC3-A304-6A3B437FCD54}" sibTransId="{1E5036D3-E7E4-410D-A75C-31E4A7FA8566}"/>
    <dgm:cxn modelId="{C1E1A351-25EB-4C7D-9EF4-603853BF4FEB}" srcId="{6E66A0BB-4826-4507-9048-2E4ADBCF0524}" destId="{A276A587-B5D2-4EC4-8666-C9DBE3E737CD}" srcOrd="1" destOrd="0" parTransId="{C6896F7A-87C3-4F0A-B120-4CC6772C6544}" sibTransId="{F40615AA-1E09-4888-A122-C3D0934023AE}"/>
    <dgm:cxn modelId="{FA82E071-B046-4682-BDA4-D6F9E37C8C1E}" type="presOf" srcId="{F5184DDD-4D38-443E-8B10-E7A6BF4F4B1C}" destId="{03BCD699-DD6C-4F0F-8EDB-3EB1853CAC2B}" srcOrd="0" destOrd="0" presId="urn:microsoft.com/office/officeart/2005/8/layout/vList2"/>
    <dgm:cxn modelId="{DE3D0D55-09E2-426C-A63C-EAE03ED864E6}" type="presOf" srcId="{6561E2CB-DB01-42B0-92D3-491F0848365B}" destId="{E3992833-A9A1-4DAD-AFE7-77BDFF388047}" srcOrd="0" destOrd="5" presId="urn:microsoft.com/office/officeart/2005/8/layout/vList2"/>
    <dgm:cxn modelId="{AAAA4676-EF67-4728-8F15-B4DE82289BD5}" srcId="{50BD237C-1D3C-47AA-8D4A-CE31AC941D44}" destId="{6561E2CB-DB01-42B0-92D3-491F0848365B}" srcOrd="0" destOrd="0" parTransId="{C2DC1626-CCEB-4443-8284-1C797440B828}" sibTransId="{26BB5277-8687-42CC-8D73-794415A04474}"/>
    <dgm:cxn modelId="{65053F58-AAB3-425A-95C9-2FE4F78BF9E1}" type="presOf" srcId="{2DB38483-CBDA-44F1-A4A9-C92FE16FF047}" destId="{E3992833-A9A1-4DAD-AFE7-77BDFF388047}" srcOrd="0" destOrd="2" presId="urn:microsoft.com/office/officeart/2005/8/layout/vList2"/>
    <dgm:cxn modelId="{D5B5199A-E12F-49B5-BB14-A05ED1F1C93E}" type="presOf" srcId="{28AA5D38-BC05-4A0E-8215-84B34142A6F0}" destId="{E3992833-A9A1-4DAD-AFE7-77BDFF388047}" srcOrd="0" destOrd="3" presId="urn:microsoft.com/office/officeart/2005/8/layout/vList2"/>
    <dgm:cxn modelId="{4C7E659A-C99E-49D2-9A80-488BC291594E}" srcId="{6E66A0BB-4826-4507-9048-2E4ADBCF0524}" destId="{2DB38483-CBDA-44F1-A4A9-C92FE16FF047}" srcOrd="2" destOrd="0" parTransId="{F7A8A6C1-C888-433C-A8AE-735BA5D977B8}" sibTransId="{92D8BEAA-51C6-4C78-9B1A-EA46B183EA50}"/>
    <dgm:cxn modelId="{0BDECDA7-1DC2-4D2C-B4D7-366792022BD8}" type="presOf" srcId="{54F963EE-73F5-4A67-80A9-1C1FEC53CB8F}" destId="{66C4397A-5986-4996-B66B-653517E4B9A5}" srcOrd="0" destOrd="2" presId="urn:microsoft.com/office/officeart/2005/8/layout/vList2"/>
    <dgm:cxn modelId="{15B8C3AA-5B3A-4101-A6BE-5A6D34D80D37}" type="presOf" srcId="{47B496BB-0661-4551-8B83-F99DA859BDD5}" destId="{66C4397A-5986-4996-B66B-653517E4B9A5}" srcOrd="0" destOrd="1" presId="urn:microsoft.com/office/officeart/2005/8/layout/vList2"/>
    <dgm:cxn modelId="{01A9FEB0-7AE6-464B-886C-869D29816FC6}" srcId="{4F3EC04C-5B0E-412F-9465-B81754C30B0D}" destId="{54F963EE-73F5-4A67-80A9-1C1FEC53CB8F}" srcOrd="2" destOrd="0" parTransId="{4F8109A0-F3D3-4550-92A7-753764418A89}" sibTransId="{B9CAE788-5BE0-41D2-9E9B-7447105B248C}"/>
    <dgm:cxn modelId="{6CEB3AC3-0716-4BCA-AF3E-4DF90AF133D1}" srcId="{6E66A0BB-4826-4507-9048-2E4ADBCF0524}" destId="{50BD237C-1D3C-47AA-8D4A-CE31AC941D44}" srcOrd="4" destOrd="0" parTransId="{27CF73F1-BA08-4361-9457-A6DB5FB9A7A3}" sibTransId="{7DC8524B-C78D-4203-B40C-7B1940679ACF}"/>
    <dgm:cxn modelId="{5D1EB01F-0BA1-4BD0-8D5F-B8C31586EF82}" type="presParOf" srcId="{03BCD699-DD6C-4F0F-8EDB-3EB1853CAC2B}" destId="{654F537E-23F1-408F-8B7A-E865169D9671}" srcOrd="0" destOrd="0" presId="urn:microsoft.com/office/officeart/2005/8/layout/vList2"/>
    <dgm:cxn modelId="{B9C53505-EF0D-466C-90BC-8E5E421DE549}" type="presParOf" srcId="{03BCD699-DD6C-4F0F-8EDB-3EB1853CAC2B}" destId="{66C4397A-5986-4996-B66B-653517E4B9A5}" srcOrd="1" destOrd="0" presId="urn:microsoft.com/office/officeart/2005/8/layout/vList2"/>
    <dgm:cxn modelId="{C6DF605A-09C6-4E65-9C4A-3F46BEF59815}" type="presParOf" srcId="{03BCD699-DD6C-4F0F-8EDB-3EB1853CAC2B}" destId="{8799672C-212E-4666-95B8-23BBDAB5273C}" srcOrd="2" destOrd="0" presId="urn:microsoft.com/office/officeart/2005/8/layout/vList2"/>
    <dgm:cxn modelId="{71DE4B4F-8CCE-43D4-BAE2-EAFD2073F430}" type="presParOf" srcId="{03BCD699-DD6C-4F0F-8EDB-3EB1853CAC2B}" destId="{E3992833-A9A1-4DAD-AFE7-77BDFF38804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ED5982-AC62-4550-BF2A-42919D827C32}" type="doc">
      <dgm:prSet loTypeId="urn:microsoft.com/office/officeart/2005/8/layout/pList2" loCatId="list" qsTypeId="urn:microsoft.com/office/officeart/2005/8/quickstyle/simple1" qsCatId="simple" csTypeId="urn:microsoft.com/office/officeart/2005/8/colors/accent0_3" csCatId="mainScheme" phldr="1"/>
      <dgm:spPr/>
      <dgm:t>
        <a:bodyPr/>
        <a:lstStyle/>
        <a:p>
          <a:endParaRPr lang="en-US"/>
        </a:p>
      </dgm:t>
    </dgm:pt>
    <dgm:pt modelId="{9F369872-3DE4-4BE8-BB88-840269501472}">
      <dgm:prSet/>
      <dgm:spPr/>
      <dgm:t>
        <a:bodyPr/>
        <a:lstStyle/>
        <a:p>
          <a:pPr rtl="0"/>
          <a:r>
            <a:rPr lang="en-US"/>
            <a:t>The Department of Labor has </a:t>
          </a:r>
          <a:r>
            <a:rPr lang="en-US" b="1"/>
            <a:t>2,335 American Job Centers (AJCs)</a:t>
          </a:r>
          <a:r>
            <a:rPr lang="en-US" b="1">
              <a:latin typeface="Calibri Light" panose="020F0302020204030204"/>
            </a:rPr>
            <a:t> </a:t>
          </a:r>
          <a:r>
            <a:rPr lang="en-US" b="1"/>
            <a:t> </a:t>
          </a:r>
          <a:r>
            <a:rPr lang="en-US"/>
            <a:t>across the country</a:t>
          </a:r>
        </a:p>
      </dgm:t>
    </dgm:pt>
    <dgm:pt modelId="{65FDB958-E20D-4D37-9612-2FF6C051F179}" type="parTrans" cxnId="{E6105666-40CB-4441-B4AC-2CA19462D58E}">
      <dgm:prSet/>
      <dgm:spPr/>
      <dgm:t>
        <a:bodyPr/>
        <a:lstStyle/>
        <a:p>
          <a:endParaRPr lang="en-US"/>
        </a:p>
      </dgm:t>
    </dgm:pt>
    <dgm:pt modelId="{234AD2AA-A24C-4E12-A1A1-D6A3C5C15540}" type="sibTrans" cxnId="{E6105666-40CB-4441-B4AC-2CA19462D58E}">
      <dgm:prSet/>
      <dgm:spPr/>
      <dgm:t>
        <a:bodyPr/>
        <a:lstStyle/>
        <a:p>
          <a:endParaRPr lang="en-US"/>
        </a:p>
      </dgm:t>
    </dgm:pt>
    <dgm:pt modelId="{D390BF1C-5D26-47A8-A6C8-E04D145F74F2}">
      <dgm:prSet/>
      <dgm:spPr/>
      <dgm:t>
        <a:bodyPr/>
        <a:lstStyle/>
        <a:p>
          <a:r>
            <a:rPr lang="en-US"/>
            <a:t>Jobs for Veterans State Grants (JVSG) </a:t>
          </a:r>
          <a:r>
            <a:rPr lang="en-US" b="1">
              <a:latin typeface="Calibri Light" panose="020F0302020204030204"/>
            </a:rPr>
            <a:t>serve</a:t>
          </a:r>
          <a:r>
            <a:rPr lang="en-US" b="1"/>
            <a:t> veterans with significant barriers to employment</a:t>
          </a:r>
          <a:r>
            <a:rPr lang="en-US"/>
            <a:t>. </a:t>
          </a:r>
        </a:p>
      </dgm:t>
    </dgm:pt>
    <dgm:pt modelId="{8B364ECD-2E85-4856-892F-91C6117ED91C}" type="parTrans" cxnId="{D909581F-FB38-4C16-9B24-FB913C5AB5A9}">
      <dgm:prSet/>
      <dgm:spPr/>
      <dgm:t>
        <a:bodyPr/>
        <a:lstStyle/>
        <a:p>
          <a:endParaRPr lang="en-US"/>
        </a:p>
      </dgm:t>
    </dgm:pt>
    <dgm:pt modelId="{9340A403-3336-44FA-81EF-20B1E8EEF9E4}" type="sibTrans" cxnId="{D909581F-FB38-4C16-9B24-FB913C5AB5A9}">
      <dgm:prSet/>
      <dgm:spPr/>
      <dgm:t>
        <a:bodyPr/>
        <a:lstStyle/>
        <a:p>
          <a:endParaRPr lang="en-US"/>
        </a:p>
      </dgm:t>
    </dgm:pt>
    <dgm:pt modelId="{86E6383C-D6C2-401E-858D-B9BEFA63C615}">
      <dgm:prSet/>
      <dgm:spPr/>
      <dgm:t>
        <a:bodyPr/>
        <a:lstStyle/>
        <a:p>
          <a:r>
            <a:rPr lang="en-US" b="1" dirty="0"/>
            <a:t>VETS Funds 1,700+ JVSG staff in the AJCs </a:t>
          </a:r>
          <a:r>
            <a:rPr lang="en-US" dirty="0"/>
            <a:t>across the country.</a:t>
          </a:r>
        </a:p>
      </dgm:t>
    </dgm:pt>
    <dgm:pt modelId="{F6AB5D76-4EC8-4C20-B0AC-CE6276A601DA}" type="parTrans" cxnId="{22E50E02-880B-45BD-A16A-BF36B29AD785}">
      <dgm:prSet/>
      <dgm:spPr/>
      <dgm:t>
        <a:bodyPr/>
        <a:lstStyle/>
        <a:p>
          <a:endParaRPr lang="en-US"/>
        </a:p>
      </dgm:t>
    </dgm:pt>
    <dgm:pt modelId="{E3EB266C-CF16-4FA3-ACD7-61AC6D988D98}" type="sibTrans" cxnId="{22E50E02-880B-45BD-A16A-BF36B29AD785}">
      <dgm:prSet/>
      <dgm:spPr/>
      <dgm:t>
        <a:bodyPr/>
        <a:lstStyle/>
        <a:p>
          <a:endParaRPr lang="en-US"/>
        </a:p>
      </dgm:t>
    </dgm:pt>
    <dgm:pt modelId="{C1B332B4-8694-4A6F-A921-CCD584BF6475}" type="pres">
      <dgm:prSet presAssocID="{49ED5982-AC62-4550-BF2A-42919D827C32}" presName="Name0" presStyleCnt="0">
        <dgm:presLayoutVars>
          <dgm:dir/>
          <dgm:resizeHandles val="exact"/>
        </dgm:presLayoutVars>
      </dgm:prSet>
      <dgm:spPr/>
    </dgm:pt>
    <dgm:pt modelId="{821ED0D3-9ACD-4EE9-B342-46245963C9FC}" type="pres">
      <dgm:prSet presAssocID="{49ED5982-AC62-4550-BF2A-42919D827C32}" presName="bkgdShp" presStyleLbl="alignAccFollowNode1" presStyleIdx="0" presStyleCnt="1"/>
      <dgm:spPr/>
    </dgm:pt>
    <dgm:pt modelId="{098F1F18-9EE6-4B6B-98F0-08FECDF72DFD}" type="pres">
      <dgm:prSet presAssocID="{49ED5982-AC62-4550-BF2A-42919D827C32}" presName="linComp" presStyleCnt="0"/>
      <dgm:spPr/>
    </dgm:pt>
    <dgm:pt modelId="{E3664BBD-A057-4AC8-8A67-E9B04CB39BAF}" type="pres">
      <dgm:prSet presAssocID="{9F369872-3DE4-4BE8-BB88-840269501472}" presName="compNode" presStyleCnt="0"/>
      <dgm:spPr/>
    </dgm:pt>
    <dgm:pt modelId="{404AC39A-63DC-4A85-AE2E-03CB06F4D80A}" type="pres">
      <dgm:prSet presAssocID="{9F369872-3DE4-4BE8-BB88-840269501472}" presName="node" presStyleLbl="node1" presStyleIdx="0" presStyleCnt="3">
        <dgm:presLayoutVars>
          <dgm:bulletEnabled val="1"/>
        </dgm:presLayoutVars>
      </dgm:prSet>
      <dgm:spPr/>
    </dgm:pt>
    <dgm:pt modelId="{65DFE778-794B-4CC0-BBEF-0048B9B2E3AF}" type="pres">
      <dgm:prSet presAssocID="{9F369872-3DE4-4BE8-BB88-840269501472}" presName="invisiNode" presStyleLbl="node1" presStyleIdx="0" presStyleCnt="3"/>
      <dgm:spPr/>
    </dgm:pt>
    <dgm:pt modelId="{41E0BD1F-4156-41FC-A8D2-DDAD78CFC4D7}" type="pres">
      <dgm:prSet presAssocID="{9F369872-3DE4-4BE8-BB88-840269501472}"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D7921C2-0DB9-4015-962F-CC7D05AE2A7C}" type="pres">
      <dgm:prSet presAssocID="{234AD2AA-A24C-4E12-A1A1-D6A3C5C15540}" presName="sibTrans" presStyleLbl="sibTrans2D1" presStyleIdx="0" presStyleCnt="0"/>
      <dgm:spPr/>
    </dgm:pt>
    <dgm:pt modelId="{FAC7FCD9-8B76-4BE7-A879-8297EECFF24F}" type="pres">
      <dgm:prSet presAssocID="{D390BF1C-5D26-47A8-A6C8-E04D145F74F2}" presName="compNode" presStyleCnt="0"/>
      <dgm:spPr/>
    </dgm:pt>
    <dgm:pt modelId="{B9B17D07-870E-4D7A-9358-8614AC8FC058}" type="pres">
      <dgm:prSet presAssocID="{D390BF1C-5D26-47A8-A6C8-E04D145F74F2}" presName="node" presStyleLbl="node1" presStyleIdx="1" presStyleCnt="3">
        <dgm:presLayoutVars>
          <dgm:bulletEnabled val="1"/>
        </dgm:presLayoutVars>
      </dgm:prSet>
      <dgm:spPr/>
    </dgm:pt>
    <dgm:pt modelId="{F72A7BA4-BCF0-4015-A121-05D36BEE493C}" type="pres">
      <dgm:prSet presAssocID="{D390BF1C-5D26-47A8-A6C8-E04D145F74F2}" presName="invisiNode" presStyleLbl="node1" presStyleIdx="1" presStyleCnt="3"/>
      <dgm:spPr/>
    </dgm:pt>
    <dgm:pt modelId="{C14C4664-D5F5-4BCA-AED5-7E7FE73F0ECF}" type="pres">
      <dgm:prSet presAssocID="{D390BF1C-5D26-47A8-A6C8-E04D145F74F2}" presName="imagNode" presStyleLbl="fgImgPlace1" presStyleIdx="1" presStyleCnt="3" custLinFactNeighborY="-2287"/>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168" t="-1236" r="-5168" b="-1236"/>
          </a:stretch>
        </a:blipFill>
      </dgm:spPr>
    </dgm:pt>
    <dgm:pt modelId="{96094B77-D004-40CC-BEC9-F255BBC72DBE}" type="pres">
      <dgm:prSet presAssocID="{9340A403-3336-44FA-81EF-20B1E8EEF9E4}" presName="sibTrans" presStyleLbl="sibTrans2D1" presStyleIdx="0" presStyleCnt="0"/>
      <dgm:spPr/>
    </dgm:pt>
    <dgm:pt modelId="{FAA6DBF4-CA01-411B-B46A-18CCBBBB4864}" type="pres">
      <dgm:prSet presAssocID="{86E6383C-D6C2-401E-858D-B9BEFA63C615}" presName="compNode" presStyleCnt="0"/>
      <dgm:spPr/>
    </dgm:pt>
    <dgm:pt modelId="{91A345A9-6BE8-41C1-96D0-FEF727A15C8E}" type="pres">
      <dgm:prSet presAssocID="{86E6383C-D6C2-401E-858D-B9BEFA63C615}" presName="node" presStyleLbl="node1" presStyleIdx="2" presStyleCnt="3">
        <dgm:presLayoutVars>
          <dgm:bulletEnabled val="1"/>
        </dgm:presLayoutVars>
      </dgm:prSet>
      <dgm:spPr/>
    </dgm:pt>
    <dgm:pt modelId="{D7E74F2A-F847-4241-9FF6-C4173A16D7A7}" type="pres">
      <dgm:prSet presAssocID="{86E6383C-D6C2-401E-858D-B9BEFA63C615}" presName="invisiNode" presStyleLbl="node1" presStyleIdx="2" presStyleCnt="3"/>
      <dgm:spPr/>
    </dgm:pt>
    <dgm:pt modelId="{14E60FEE-CE08-46F4-BDB3-7D43D0331D54}" type="pres">
      <dgm:prSet presAssocID="{86E6383C-D6C2-401E-858D-B9BEFA63C615}"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22E50E02-880B-45BD-A16A-BF36B29AD785}" srcId="{49ED5982-AC62-4550-BF2A-42919D827C32}" destId="{86E6383C-D6C2-401E-858D-B9BEFA63C615}" srcOrd="2" destOrd="0" parTransId="{F6AB5D76-4EC8-4C20-B0AC-CE6276A601DA}" sibTransId="{E3EB266C-CF16-4FA3-ACD7-61AC6D988D98}"/>
    <dgm:cxn modelId="{4F92CC06-D8AF-42A4-B1C2-0F5AEDE3E63A}" type="presOf" srcId="{49ED5982-AC62-4550-BF2A-42919D827C32}" destId="{C1B332B4-8694-4A6F-A921-CCD584BF6475}" srcOrd="0" destOrd="0" presId="urn:microsoft.com/office/officeart/2005/8/layout/pList2"/>
    <dgm:cxn modelId="{3BFBB411-5C3C-4DD5-8C04-9AD650239FDF}" type="presOf" srcId="{9340A403-3336-44FA-81EF-20B1E8EEF9E4}" destId="{96094B77-D004-40CC-BEC9-F255BBC72DBE}" srcOrd="0" destOrd="0" presId="urn:microsoft.com/office/officeart/2005/8/layout/pList2"/>
    <dgm:cxn modelId="{D909581F-FB38-4C16-9B24-FB913C5AB5A9}" srcId="{49ED5982-AC62-4550-BF2A-42919D827C32}" destId="{D390BF1C-5D26-47A8-A6C8-E04D145F74F2}" srcOrd="1" destOrd="0" parTransId="{8B364ECD-2E85-4856-892F-91C6117ED91C}" sibTransId="{9340A403-3336-44FA-81EF-20B1E8EEF9E4}"/>
    <dgm:cxn modelId="{E6105666-40CB-4441-B4AC-2CA19462D58E}" srcId="{49ED5982-AC62-4550-BF2A-42919D827C32}" destId="{9F369872-3DE4-4BE8-BB88-840269501472}" srcOrd="0" destOrd="0" parTransId="{65FDB958-E20D-4D37-9612-2FF6C051F179}" sibTransId="{234AD2AA-A24C-4E12-A1A1-D6A3C5C15540}"/>
    <dgm:cxn modelId="{BF7D4ECF-1577-4E67-B614-B22AEC1B3BD0}" type="presOf" srcId="{D390BF1C-5D26-47A8-A6C8-E04D145F74F2}" destId="{B9B17D07-870E-4D7A-9358-8614AC8FC058}" srcOrd="0" destOrd="0" presId="urn:microsoft.com/office/officeart/2005/8/layout/pList2"/>
    <dgm:cxn modelId="{87B383D7-4D1C-47CD-ADC2-6BFDD4FD9494}" type="presOf" srcId="{234AD2AA-A24C-4E12-A1A1-D6A3C5C15540}" destId="{DD7921C2-0DB9-4015-962F-CC7D05AE2A7C}" srcOrd="0" destOrd="0" presId="urn:microsoft.com/office/officeart/2005/8/layout/pList2"/>
    <dgm:cxn modelId="{17EF1BD8-3995-41D4-9404-C7FC0E6F8370}" type="presOf" srcId="{9F369872-3DE4-4BE8-BB88-840269501472}" destId="{404AC39A-63DC-4A85-AE2E-03CB06F4D80A}" srcOrd="0" destOrd="0" presId="urn:microsoft.com/office/officeart/2005/8/layout/pList2"/>
    <dgm:cxn modelId="{64DB05EA-97F9-4D39-9C8B-50804E95908B}" type="presOf" srcId="{86E6383C-D6C2-401E-858D-B9BEFA63C615}" destId="{91A345A9-6BE8-41C1-96D0-FEF727A15C8E}" srcOrd="0" destOrd="0" presId="urn:microsoft.com/office/officeart/2005/8/layout/pList2"/>
    <dgm:cxn modelId="{6625CECB-095B-40E3-A918-AC0DEA812226}" type="presParOf" srcId="{C1B332B4-8694-4A6F-A921-CCD584BF6475}" destId="{821ED0D3-9ACD-4EE9-B342-46245963C9FC}" srcOrd="0" destOrd="0" presId="urn:microsoft.com/office/officeart/2005/8/layout/pList2"/>
    <dgm:cxn modelId="{CF100A4E-5AF7-4820-A4C4-4921AFBBDFEB}" type="presParOf" srcId="{C1B332B4-8694-4A6F-A921-CCD584BF6475}" destId="{098F1F18-9EE6-4B6B-98F0-08FECDF72DFD}" srcOrd="1" destOrd="0" presId="urn:microsoft.com/office/officeart/2005/8/layout/pList2"/>
    <dgm:cxn modelId="{357B0BFA-C516-484D-BAC7-7F3738963507}" type="presParOf" srcId="{098F1F18-9EE6-4B6B-98F0-08FECDF72DFD}" destId="{E3664BBD-A057-4AC8-8A67-E9B04CB39BAF}" srcOrd="0" destOrd="0" presId="urn:microsoft.com/office/officeart/2005/8/layout/pList2"/>
    <dgm:cxn modelId="{A54267F3-BE86-40EA-B4AD-1B1E8510E841}" type="presParOf" srcId="{E3664BBD-A057-4AC8-8A67-E9B04CB39BAF}" destId="{404AC39A-63DC-4A85-AE2E-03CB06F4D80A}" srcOrd="0" destOrd="0" presId="urn:microsoft.com/office/officeart/2005/8/layout/pList2"/>
    <dgm:cxn modelId="{5F6A7AEF-94A6-4239-A05B-4E7F4C59A1FE}" type="presParOf" srcId="{E3664BBD-A057-4AC8-8A67-E9B04CB39BAF}" destId="{65DFE778-794B-4CC0-BBEF-0048B9B2E3AF}" srcOrd="1" destOrd="0" presId="urn:microsoft.com/office/officeart/2005/8/layout/pList2"/>
    <dgm:cxn modelId="{598B426E-6A29-4FE7-91AE-09470803F246}" type="presParOf" srcId="{E3664BBD-A057-4AC8-8A67-E9B04CB39BAF}" destId="{41E0BD1F-4156-41FC-A8D2-DDAD78CFC4D7}" srcOrd="2" destOrd="0" presId="urn:microsoft.com/office/officeart/2005/8/layout/pList2"/>
    <dgm:cxn modelId="{AE8905ED-4760-4AA1-A3A0-C8732CA64EF3}" type="presParOf" srcId="{098F1F18-9EE6-4B6B-98F0-08FECDF72DFD}" destId="{DD7921C2-0DB9-4015-962F-CC7D05AE2A7C}" srcOrd="1" destOrd="0" presId="urn:microsoft.com/office/officeart/2005/8/layout/pList2"/>
    <dgm:cxn modelId="{44720B3E-7775-40D5-838C-EF027359EE7D}" type="presParOf" srcId="{098F1F18-9EE6-4B6B-98F0-08FECDF72DFD}" destId="{FAC7FCD9-8B76-4BE7-A879-8297EECFF24F}" srcOrd="2" destOrd="0" presId="urn:microsoft.com/office/officeart/2005/8/layout/pList2"/>
    <dgm:cxn modelId="{6C9637F4-EF59-4D99-9976-4A6C119F4C78}" type="presParOf" srcId="{FAC7FCD9-8B76-4BE7-A879-8297EECFF24F}" destId="{B9B17D07-870E-4D7A-9358-8614AC8FC058}" srcOrd="0" destOrd="0" presId="urn:microsoft.com/office/officeart/2005/8/layout/pList2"/>
    <dgm:cxn modelId="{E1A1D967-5DE4-4676-B5B3-205004CC02BC}" type="presParOf" srcId="{FAC7FCD9-8B76-4BE7-A879-8297EECFF24F}" destId="{F72A7BA4-BCF0-4015-A121-05D36BEE493C}" srcOrd="1" destOrd="0" presId="urn:microsoft.com/office/officeart/2005/8/layout/pList2"/>
    <dgm:cxn modelId="{CC391307-3A35-4217-809E-316CEA166423}" type="presParOf" srcId="{FAC7FCD9-8B76-4BE7-A879-8297EECFF24F}" destId="{C14C4664-D5F5-4BCA-AED5-7E7FE73F0ECF}" srcOrd="2" destOrd="0" presId="urn:microsoft.com/office/officeart/2005/8/layout/pList2"/>
    <dgm:cxn modelId="{0FE993C4-EDB4-42E3-96EC-AAA017607B10}" type="presParOf" srcId="{098F1F18-9EE6-4B6B-98F0-08FECDF72DFD}" destId="{96094B77-D004-40CC-BEC9-F255BBC72DBE}" srcOrd="3" destOrd="0" presId="urn:microsoft.com/office/officeart/2005/8/layout/pList2"/>
    <dgm:cxn modelId="{A7B1F6E8-44AD-495E-9CEC-3E29AD6B8D2C}" type="presParOf" srcId="{098F1F18-9EE6-4B6B-98F0-08FECDF72DFD}" destId="{FAA6DBF4-CA01-411B-B46A-18CCBBBB4864}" srcOrd="4" destOrd="0" presId="urn:microsoft.com/office/officeart/2005/8/layout/pList2"/>
    <dgm:cxn modelId="{FF788333-D45F-4DB8-A721-C8D44892E314}" type="presParOf" srcId="{FAA6DBF4-CA01-411B-B46A-18CCBBBB4864}" destId="{91A345A9-6BE8-41C1-96D0-FEF727A15C8E}" srcOrd="0" destOrd="0" presId="urn:microsoft.com/office/officeart/2005/8/layout/pList2"/>
    <dgm:cxn modelId="{B51C9F1B-C715-49E3-951D-FA8246FC6191}" type="presParOf" srcId="{FAA6DBF4-CA01-411B-B46A-18CCBBBB4864}" destId="{D7E74F2A-F847-4241-9FF6-C4173A16D7A7}" srcOrd="1" destOrd="0" presId="urn:microsoft.com/office/officeart/2005/8/layout/pList2"/>
    <dgm:cxn modelId="{81BC4DFA-E865-4071-995F-E34E57D52600}" type="presParOf" srcId="{FAA6DBF4-CA01-411B-B46A-18CCBBBB4864}" destId="{14E60FEE-CE08-46F4-BDB3-7D43D0331D5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2ACC7F-A248-44EB-B698-AEFA2CA59381}" type="doc">
      <dgm:prSet loTypeId="urn:microsoft.com/office/officeart/2005/8/layout/default" loCatId="list" qsTypeId="urn:microsoft.com/office/officeart/2005/8/quickstyle/3d1" qsCatId="3D" csTypeId="urn:microsoft.com/office/officeart/2005/8/colors/accent0_3" csCatId="mainScheme" phldr="1"/>
      <dgm:spPr/>
      <dgm:t>
        <a:bodyPr/>
        <a:lstStyle/>
        <a:p>
          <a:endParaRPr lang="en-US"/>
        </a:p>
      </dgm:t>
    </dgm:pt>
    <dgm:pt modelId="{3C6548F5-150A-4691-B6EC-404C0ED14287}">
      <dgm:prSet custT="1"/>
      <dgm:spPr/>
      <dgm:t>
        <a:bodyPr/>
        <a:lstStyle/>
        <a:p>
          <a:r>
            <a:rPr lang="en-US" sz="2000" b="1" u="sng"/>
            <a:t>No Cost Employer Services</a:t>
          </a:r>
          <a:endParaRPr lang="en-US" sz="2000"/>
        </a:p>
      </dgm:t>
    </dgm:pt>
    <dgm:pt modelId="{6D0BBCC4-29E1-4E83-AF3B-9320677C1606}" type="parTrans" cxnId="{3A41F73C-EE40-442E-BF37-B39BEA4B51EE}">
      <dgm:prSet/>
      <dgm:spPr/>
      <dgm:t>
        <a:bodyPr/>
        <a:lstStyle/>
        <a:p>
          <a:endParaRPr lang="en-US"/>
        </a:p>
      </dgm:t>
    </dgm:pt>
    <dgm:pt modelId="{BBEBDE33-A754-4A3B-90F9-0D3D3509F1F2}" type="sibTrans" cxnId="{3A41F73C-EE40-442E-BF37-B39BEA4B51EE}">
      <dgm:prSet/>
      <dgm:spPr/>
      <dgm:t>
        <a:bodyPr/>
        <a:lstStyle/>
        <a:p>
          <a:endParaRPr lang="en-US"/>
        </a:p>
      </dgm:t>
    </dgm:pt>
    <dgm:pt modelId="{E4D2CD4F-1F96-4CAA-9022-830CD8E7992B}">
      <dgm:prSet custT="1"/>
      <dgm:spPr/>
      <dgm:t>
        <a:bodyPr/>
        <a:lstStyle/>
        <a:p>
          <a:r>
            <a:rPr lang="en-US" sz="1800"/>
            <a:t>Job description writing</a:t>
          </a:r>
        </a:p>
      </dgm:t>
    </dgm:pt>
    <dgm:pt modelId="{295AAF50-F29D-41B6-B7BC-6FC0E6807011}" type="parTrans" cxnId="{83708271-1979-4A16-9B33-E378AF29D949}">
      <dgm:prSet/>
      <dgm:spPr/>
      <dgm:t>
        <a:bodyPr/>
        <a:lstStyle/>
        <a:p>
          <a:endParaRPr lang="en-US"/>
        </a:p>
      </dgm:t>
    </dgm:pt>
    <dgm:pt modelId="{68A516B7-DC5A-44D1-885F-7A015769FD97}" type="sibTrans" cxnId="{83708271-1979-4A16-9B33-E378AF29D949}">
      <dgm:prSet/>
      <dgm:spPr/>
      <dgm:t>
        <a:bodyPr/>
        <a:lstStyle/>
        <a:p>
          <a:endParaRPr lang="en-US"/>
        </a:p>
      </dgm:t>
    </dgm:pt>
    <dgm:pt modelId="{F74B8D96-EE05-46C3-95D9-ABA0862EFC29}">
      <dgm:prSet custT="1"/>
      <dgm:spPr/>
      <dgm:t>
        <a:bodyPr/>
        <a:lstStyle/>
        <a:p>
          <a:r>
            <a:rPr lang="en-US" sz="1800"/>
            <a:t>Posting job openings</a:t>
          </a:r>
        </a:p>
      </dgm:t>
    </dgm:pt>
    <dgm:pt modelId="{B4FBAD4A-4F97-4C85-978F-A39DE0A73BA5}" type="parTrans" cxnId="{BF06BA5A-DCDC-4A28-BD2B-4C1A069CDE1B}">
      <dgm:prSet/>
      <dgm:spPr/>
      <dgm:t>
        <a:bodyPr/>
        <a:lstStyle/>
        <a:p>
          <a:endParaRPr lang="en-US"/>
        </a:p>
      </dgm:t>
    </dgm:pt>
    <dgm:pt modelId="{C7BA9705-5197-4D48-A425-9C823217BE8B}" type="sibTrans" cxnId="{BF06BA5A-DCDC-4A28-BD2B-4C1A069CDE1B}">
      <dgm:prSet/>
      <dgm:spPr/>
      <dgm:t>
        <a:bodyPr/>
        <a:lstStyle/>
        <a:p>
          <a:endParaRPr lang="en-US"/>
        </a:p>
      </dgm:t>
    </dgm:pt>
    <dgm:pt modelId="{61532773-5FC0-438E-BDDB-284CE99E48C5}">
      <dgm:prSet custT="1"/>
      <dgm:spPr/>
      <dgm:t>
        <a:bodyPr/>
        <a:lstStyle/>
        <a:p>
          <a:r>
            <a:rPr lang="en-US" sz="1800" dirty="0"/>
            <a:t>Reviewing applicants’ resumes</a:t>
          </a:r>
        </a:p>
      </dgm:t>
    </dgm:pt>
    <dgm:pt modelId="{EDF82CCA-4EA4-4B2D-B55C-CEC2987F8D8D}" type="parTrans" cxnId="{002B7CB7-CA55-4022-88C1-AE2FAA116DB2}">
      <dgm:prSet/>
      <dgm:spPr/>
      <dgm:t>
        <a:bodyPr/>
        <a:lstStyle/>
        <a:p>
          <a:endParaRPr lang="en-US"/>
        </a:p>
      </dgm:t>
    </dgm:pt>
    <dgm:pt modelId="{6621F2AE-764E-4642-BF20-B87EEA63DC39}" type="sibTrans" cxnId="{002B7CB7-CA55-4022-88C1-AE2FAA116DB2}">
      <dgm:prSet/>
      <dgm:spPr/>
      <dgm:t>
        <a:bodyPr/>
        <a:lstStyle/>
        <a:p>
          <a:endParaRPr lang="en-US"/>
        </a:p>
      </dgm:t>
    </dgm:pt>
    <dgm:pt modelId="{EA8C522D-BFE5-437D-996C-F927AAF14C10}">
      <dgm:prSet custT="1"/>
      <dgm:spPr/>
      <dgm:t>
        <a:bodyPr/>
        <a:lstStyle/>
        <a:p>
          <a:r>
            <a:rPr lang="en-US" sz="1800"/>
            <a:t>Pre-screening of job applicants</a:t>
          </a:r>
        </a:p>
      </dgm:t>
    </dgm:pt>
    <dgm:pt modelId="{A8DF2F4A-8CB0-4181-B8EB-04E8876A1A72}" type="parTrans" cxnId="{EC19CF05-C914-4B4F-969C-C1958C2CC657}">
      <dgm:prSet/>
      <dgm:spPr/>
      <dgm:t>
        <a:bodyPr/>
        <a:lstStyle/>
        <a:p>
          <a:endParaRPr lang="en-US"/>
        </a:p>
      </dgm:t>
    </dgm:pt>
    <dgm:pt modelId="{EB9EF3ED-40AA-42F5-A318-3BFC6241375D}" type="sibTrans" cxnId="{EC19CF05-C914-4B4F-969C-C1958C2CC657}">
      <dgm:prSet/>
      <dgm:spPr/>
      <dgm:t>
        <a:bodyPr/>
        <a:lstStyle/>
        <a:p>
          <a:endParaRPr lang="en-US"/>
        </a:p>
      </dgm:t>
    </dgm:pt>
    <dgm:pt modelId="{987D12B3-E4B9-43EE-B535-470A52A4102D}">
      <dgm:prSet custT="1"/>
      <dgm:spPr/>
      <dgm:t>
        <a:bodyPr/>
        <a:lstStyle/>
        <a:p>
          <a:r>
            <a:rPr lang="en-US" sz="1800"/>
            <a:t>Assessment of applicants’ skills</a:t>
          </a:r>
        </a:p>
      </dgm:t>
    </dgm:pt>
    <dgm:pt modelId="{488C0D05-D5E7-4686-8D64-2131E87F9A6C}" type="parTrans" cxnId="{EA0CBFFE-9C93-465C-88D8-E514AAD05565}">
      <dgm:prSet/>
      <dgm:spPr/>
      <dgm:t>
        <a:bodyPr/>
        <a:lstStyle/>
        <a:p>
          <a:endParaRPr lang="en-US"/>
        </a:p>
      </dgm:t>
    </dgm:pt>
    <dgm:pt modelId="{9EF94463-6621-4FF9-805E-507DBD0301B9}" type="sibTrans" cxnId="{EA0CBFFE-9C93-465C-88D8-E514AAD05565}">
      <dgm:prSet/>
      <dgm:spPr/>
      <dgm:t>
        <a:bodyPr/>
        <a:lstStyle/>
        <a:p>
          <a:endParaRPr lang="en-US"/>
        </a:p>
      </dgm:t>
    </dgm:pt>
    <dgm:pt modelId="{8A0BC76C-31EF-4004-8B42-75CC188EC528}">
      <dgm:prSet custT="1"/>
      <dgm:spPr/>
      <dgm:t>
        <a:bodyPr/>
        <a:lstStyle/>
        <a:p>
          <a:r>
            <a:rPr lang="en-US" sz="1800"/>
            <a:t>Referral of job-ready candidates</a:t>
          </a:r>
        </a:p>
      </dgm:t>
    </dgm:pt>
    <dgm:pt modelId="{0A83B82E-0D41-48CB-BE83-C792A7E52FC3}" type="parTrans" cxnId="{5B1435CB-135B-4B73-9C84-AF25CDD96CA6}">
      <dgm:prSet/>
      <dgm:spPr/>
      <dgm:t>
        <a:bodyPr/>
        <a:lstStyle/>
        <a:p>
          <a:endParaRPr lang="en-US"/>
        </a:p>
      </dgm:t>
    </dgm:pt>
    <dgm:pt modelId="{AE51E49A-7FB4-45BD-A2D5-28B8D2F5BD57}" type="sibTrans" cxnId="{5B1435CB-135B-4B73-9C84-AF25CDD96CA6}">
      <dgm:prSet/>
      <dgm:spPr/>
      <dgm:t>
        <a:bodyPr/>
        <a:lstStyle/>
        <a:p>
          <a:endParaRPr lang="en-US"/>
        </a:p>
      </dgm:t>
    </dgm:pt>
    <dgm:pt modelId="{FBDDE2C9-612E-4E14-BD1A-17728E9E905D}">
      <dgm:prSet custT="1"/>
      <dgm:spPr/>
      <dgm:t>
        <a:bodyPr/>
        <a:lstStyle/>
        <a:p>
          <a:r>
            <a:rPr lang="en-US" sz="1800"/>
            <a:t>Workforce information</a:t>
          </a:r>
        </a:p>
      </dgm:t>
    </dgm:pt>
    <dgm:pt modelId="{ECE110E9-013D-4013-ACF7-C793453DCDCB}" type="parTrans" cxnId="{E242E2CA-7692-455A-A749-BE4B6FEC74B7}">
      <dgm:prSet/>
      <dgm:spPr/>
      <dgm:t>
        <a:bodyPr/>
        <a:lstStyle/>
        <a:p>
          <a:endParaRPr lang="en-US"/>
        </a:p>
      </dgm:t>
    </dgm:pt>
    <dgm:pt modelId="{8D4FFCB6-0BCF-420D-9822-AD87FFB615ED}" type="sibTrans" cxnId="{E242E2CA-7692-455A-A749-BE4B6FEC74B7}">
      <dgm:prSet/>
      <dgm:spPr/>
      <dgm:t>
        <a:bodyPr/>
        <a:lstStyle/>
        <a:p>
          <a:endParaRPr lang="en-US"/>
        </a:p>
      </dgm:t>
    </dgm:pt>
    <dgm:pt modelId="{89E63A07-317D-40CE-A5AC-25C7506DC303}">
      <dgm:prSet custT="1"/>
      <dgm:spPr/>
      <dgm:t>
        <a:bodyPr/>
        <a:lstStyle/>
        <a:p>
          <a:r>
            <a:rPr lang="en-US" sz="1800"/>
            <a:t>Skill upgrading and career ladders</a:t>
          </a:r>
        </a:p>
      </dgm:t>
    </dgm:pt>
    <dgm:pt modelId="{EB0B450F-D21C-4965-86F9-C41BC9C7DAA3}" type="parTrans" cxnId="{CDF64727-13FC-4E61-B8B0-12AFF9171407}">
      <dgm:prSet/>
      <dgm:spPr/>
      <dgm:t>
        <a:bodyPr/>
        <a:lstStyle/>
        <a:p>
          <a:endParaRPr lang="en-US"/>
        </a:p>
      </dgm:t>
    </dgm:pt>
    <dgm:pt modelId="{28CAFC6C-185D-4232-97C5-268C67868139}" type="sibTrans" cxnId="{CDF64727-13FC-4E61-B8B0-12AFF9171407}">
      <dgm:prSet/>
      <dgm:spPr/>
      <dgm:t>
        <a:bodyPr/>
        <a:lstStyle/>
        <a:p>
          <a:endParaRPr lang="en-US"/>
        </a:p>
      </dgm:t>
    </dgm:pt>
    <dgm:pt modelId="{74A6284A-D206-4FA3-ACA9-0F7852C4800B}">
      <dgm:prSet custT="1"/>
      <dgm:spPr/>
      <dgm:t>
        <a:bodyPr/>
        <a:lstStyle/>
        <a:p>
          <a:r>
            <a:rPr lang="en-US" sz="1800"/>
            <a:t>OJT,  Internships, Apprenticeships</a:t>
          </a:r>
        </a:p>
      </dgm:t>
    </dgm:pt>
    <dgm:pt modelId="{D448AFB1-5AA6-4094-B518-C3811ED558AD}" type="parTrans" cxnId="{A848902C-00EC-45D0-BD9D-7A6C385F5F35}">
      <dgm:prSet/>
      <dgm:spPr/>
      <dgm:t>
        <a:bodyPr/>
        <a:lstStyle/>
        <a:p>
          <a:endParaRPr lang="en-US"/>
        </a:p>
      </dgm:t>
    </dgm:pt>
    <dgm:pt modelId="{F1D155A2-AC0A-4B95-B32B-2BA6E7AD429B}" type="sibTrans" cxnId="{A848902C-00EC-45D0-BD9D-7A6C385F5F35}">
      <dgm:prSet/>
      <dgm:spPr/>
      <dgm:t>
        <a:bodyPr/>
        <a:lstStyle/>
        <a:p>
          <a:endParaRPr lang="en-US"/>
        </a:p>
      </dgm:t>
    </dgm:pt>
    <dgm:pt modelId="{0ACBA813-E4C3-4C2D-B4B5-C56F66BB8606}">
      <dgm:prSet custT="1"/>
      <dgm:spPr/>
      <dgm:t>
        <a:bodyPr/>
        <a:lstStyle/>
        <a:p>
          <a:r>
            <a:rPr lang="en-US" sz="1800"/>
            <a:t>Places to conduct interviews</a:t>
          </a:r>
        </a:p>
      </dgm:t>
    </dgm:pt>
    <dgm:pt modelId="{7EE25D13-2E48-4DBD-92EA-9506C734DDE3}" type="parTrans" cxnId="{B92BC667-A27E-4BF4-92CF-3FF41C03F57A}">
      <dgm:prSet/>
      <dgm:spPr/>
      <dgm:t>
        <a:bodyPr/>
        <a:lstStyle/>
        <a:p>
          <a:endParaRPr lang="en-US"/>
        </a:p>
      </dgm:t>
    </dgm:pt>
    <dgm:pt modelId="{41129D50-FF25-4CAB-A9F5-4FF83AD98260}" type="sibTrans" cxnId="{B92BC667-A27E-4BF4-92CF-3FF41C03F57A}">
      <dgm:prSet/>
      <dgm:spPr/>
      <dgm:t>
        <a:bodyPr/>
        <a:lstStyle/>
        <a:p>
          <a:endParaRPr lang="en-US"/>
        </a:p>
      </dgm:t>
    </dgm:pt>
    <dgm:pt modelId="{9F96A657-10A3-4B70-817B-58DDCB470C2C}">
      <dgm:prSet custT="1"/>
      <dgm:spPr/>
      <dgm:t>
        <a:bodyPr/>
        <a:lstStyle/>
        <a:p>
          <a:r>
            <a:rPr lang="en-US" sz="1800"/>
            <a:t>Organizing job fairs</a:t>
          </a:r>
        </a:p>
      </dgm:t>
    </dgm:pt>
    <dgm:pt modelId="{23800984-937C-45B2-AAA4-63197F04F91D}" type="parTrans" cxnId="{2590861D-3608-434C-91F9-784DEB01A7A2}">
      <dgm:prSet/>
      <dgm:spPr/>
      <dgm:t>
        <a:bodyPr/>
        <a:lstStyle/>
        <a:p>
          <a:endParaRPr lang="en-US"/>
        </a:p>
      </dgm:t>
    </dgm:pt>
    <dgm:pt modelId="{9D741175-3404-4D93-AE9F-4D7E553DA1C8}" type="sibTrans" cxnId="{2590861D-3608-434C-91F9-784DEB01A7A2}">
      <dgm:prSet/>
      <dgm:spPr/>
      <dgm:t>
        <a:bodyPr/>
        <a:lstStyle/>
        <a:p>
          <a:endParaRPr lang="en-US"/>
        </a:p>
      </dgm:t>
    </dgm:pt>
    <dgm:pt modelId="{1BD7902D-E9DE-4B70-B044-1A0CACD82835}" type="pres">
      <dgm:prSet presAssocID="{E12ACC7F-A248-44EB-B698-AEFA2CA59381}" presName="diagram" presStyleCnt="0">
        <dgm:presLayoutVars>
          <dgm:dir/>
          <dgm:resizeHandles val="exact"/>
        </dgm:presLayoutVars>
      </dgm:prSet>
      <dgm:spPr/>
    </dgm:pt>
    <dgm:pt modelId="{76BA2883-D4A4-41F9-B51D-471C73C0C742}" type="pres">
      <dgm:prSet presAssocID="{3C6548F5-150A-4691-B6EC-404C0ED14287}" presName="node" presStyleLbl="node1" presStyleIdx="0" presStyleCnt="1" custScaleY="124298" custLinFactNeighborX="7231" custLinFactNeighborY="-17593">
        <dgm:presLayoutVars>
          <dgm:bulletEnabled val="1"/>
        </dgm:presLayoutVars>
      </dgm:prSet>
      <dgm:spPr/>
    </dgm:pt>
  </dgm:ptLst>
  <dgm:cxnLst>
    <dgm:cxn modelId="{EC19CF05-C914-4B4F-969C-C1958C2CC657}" srcId="{3C6548F5-150A-4691-B6EC-404C0ED14287}" destId="{EA8C522D-BFE5-437D-996C-F927AAF14C10}" srcOrd="3" destOrd="0" parTransId="{A8DF2F4A-8CB0-4181-B8EB-04E8876A1A72}" sibTransId="{EB9EF3ED-40AA-42F5-A318-3BFC6241375D}"/>
    <dgm:cxn modelId="{D751001C-BB3C-4AC9-8778-1148972D7E96}" type="presOf" srcId="{74A6284A-D206-4FA3-ACA9-0F7852C4800B}" destId="{76BA2883-D4A4-41F9-B51D-471C73C0C742}" srcOrd="0" destOrd="9" presId="urn:microsoft.com/office/officeart/2005/8/layout/default"/>
    <dgm:cxn modelId="{54C4291D-255D-43F8-8B2F-FB22093BE66B}" type="presOf" srcId="{EA8C522D-BFE5-437D-996C-F927AAF14C10}" destId="{76BA2883-D4A4-41F9-B51D-471C73C0C742}" srcOrd="0" destOrd="4" presId="urn:microsoft.com/office/officeart/2005/8/layout/default"/>
    <dgm:cxn modelId="{2590861D-3608-434C-91F9-784DEB01A7A2}" srcId="{3C6548F5-150A-4691-B6EC-404C0ED14287}" destId="{9F96A657-10A3-4B70-817B-58DDCB470C2C}" srcOrd="9" destOrd="0" parTransId="{23800984-937C-45B2-AAA4-63197F04F91D}" sibTransId="{9D741175-3404-4D93-AE9F-4D7E553DA1C8}"/>
    <dgm:cxn modelId="{CDF64727-13FC-4E61-B8B0-12AFF9171407}" srcId="{3C6548F5-150A-4691-B6EC-404C0ED14287}" destId="{89E63A07-317D-40CE-A5AC-25C7506DC303}" srcOrd="7" destOrd="0" parTransId="{EB0B450F-D21C-4965-86F9-C41BC9C7DAA3}" sibTransId="{28CAFC6C-185D-4232-97C5-268C67868139}"/>
    <dgm:cxn modelId="{A848902C-00EC-45D0-BD9D-7A6C385F5F35}" srcId="{89E63A07-317D-40CE-A5AC-25C7506DC303}" destId="{74A6284A-D206-4FA3-ACA9-0F7852C4800B}" srcOrd="0" destOrd="0" parTransId="{D448AFB1-5AA6-4094-B518-C3811ED558AD}" sibTransId="{F1D155A2-AC0A-4B95-B32B-2BA6E7AD429B}"/>
    <dgm:cxn modelId="{AA28202F-FEC4-45A2-8912-012CB98800F3}" type="presOf" srcId="{E4D2CD4F-1F96-4CAA-9022-830CD8E7992B}" destId="{76BA2883-D4A4-41F9-B51D-471C73C0C742}" srcOrd="0" destOrd="1" presId="urn:microsoft.com/office/officeart/2005/8/layout/default"/>
    <dgm:cxn modelId="{5A6D4A3C-37D2-4A1A-AA1F-1C9F491B4F46}" type="presOf" srcId="{61532773-5FC0-438E-BDDB-284CE99E48C5}" destId="{76BA2883-D4A4-41F9-B51D-471C73C0C742}" srcOrd="0" destOrd="3" presId="urn:microsoft.com/office/officeart/2005/8/layout/default"/>
    <dgm:cxn modelId="{3A41F73C-EE40-442E-BF37-B39BEA4B51EE}" srcId="{E12ACC7F-A248-44EB-B698-AEFA2CA59381}" destId="{3C6548F5-150A-4691-B6EC-404C0ED14287}" srcOrd="0" destOrd="0" parTransId="{6D0BBCC4-29E1-4E83-AF3B-9320677C1606}" sibTransId="{BBEBDE33-A754-4A3B-90F9-0D3D3509F1F2}"/>
    <dgm:cxn modelId="{47BB323E-AA25-43EA-B489-18F32951970B}" type="presOf" srcId="{3C6548F5-150A-4691-B6EC-404C0ED14287}" destId="{76BA2883-D4A4-41F9-B51D-471C73C0C742}" srcOrd="0" destOrd="0" presId="urn:microsoft.com/office/officeart/2005/8/layout/default"/>
    <dgm:cxn modelId="{B92BC667-A27E-4BF4-92CF-3FF41C03F57A}" srcId="{3C6548F5-150A-4691-B6EC-404C0ED14287}" destId="{0ACBA813-E4C3-4C2D-B4B5-C56F66BB8606}" srcOrd="8" destOrd="0" parTransId="{7EE25D13-2E48-4DBD-92EA-9506C734DDE3}" sibTransId="{41129D50-FF25-4CAB-A9F5-4FF83AD98260}"/>
    <dgm:cxn modelId="{0967BB4A-5507-4116-9439-3950EAA73559}" type="presOf" srcId="{E12ACC7F-A248-44EB-B698-AEFA2CA59381}" destId="{1BD7902D-E9DE-4B70-B044-1A0CACD82835}" srcOrd="0" destOrd="0" presId="urn:microsoft.com/office/officeart/2005/8/layout/default"/>
    <dgm:cxn modelId="{BD7B4E4D-D389-4563-9327-DC609CA5F8D6}" type="presOf" srcId="{89E63A07-317D-40CE-A5AC-25C7506DC303}" destId="{76BA2883-D4A4-41F9-B51D-471C73C0C742}" srcOrd="0" destOrd="8" presId="urn:microsoft.com/office/officeart/2005/8/layout/default"/>
    <dgm:cxn modelId="{99B5E86E-53F5-4488-A9CC-3B7F2907CF50}" type="presOf" srcId="{FBDDE2C9-612E-4E14-BD1A-17728E9E905D}" destId="{76BA2883-D4A4-41F9-B51D-471C73C0C742}" srcOrd="0" destOrd="7" presId="urn:microsoft.com/office/officeart/2005/8/layout/default"/>
    <dgm:cxn modelId="{83708271-1979-4A16-9B33-E378AF29D949}" srcId="{3C6548F5-150A-4691-B6EC-404C0ED14287}" destId="{E4D2CD4F-1F96-4CAA-9022-830CD8E7992B}" srcOrd="0" destOrd="0" parTransId="{295AAF50-F29D-41B6-B7BC-6FC0E6807011}" sibTransId="{68A516B7-DC5A-44D1-885F-7A015769FD97}"/>
    <dgm:cxn modelId="{3F9B3679-1464-4C94-BD1D-E146D808C54B}" type="presOf" srcId="{8A0BC76C-31EF-4004-8B42-75CC188EC528}" destId="{76BA2883-D4A4-41F9-B51D-471C73C0C742}" srcOrd="0" destOrd="6" presId="urn:microsoft.com/office/officeart/2005/8/layout/default"/>
    <dgm:cxn modelId="{F434535A-8FD3-4A01-B38E-A31F3C3F9AC1}" type="presOf" srcId="{9F96A657-10A3-4B70-817B-58DDCB470C2C}" destId="{76BA2883-D4A4-41F9-B51D-471C73C0C742}" srcOrd="0" destOrd="11" presId="urn:microsoft.com/office/officeart/2005/8/layout/default"/>
    <dgm:cxn modelId="{BF06BA5A-DCDC-4A28-BD2B-4C1A069CDE1B}" srcId="{3C6548F5-150A-4691-B6EC-404C0ED14287}" destId="{F74B8D96-EE05-46C3-95D9-ABA0862EFC29}" srcOrd="1" destOrd="0" parTransId="{B4FBAD4A-4F97-4C85-978F-A39DE0A73BA5}" sibTransId="{C7BA9705-5197-4D48-A425-9C823217BE8B}"/>
    <dgm:cxn modelId="{5BBAB3A8-2B96-47C1-9D1B-BD65DB886DD5}" type="presOf" srcId="{F74B8D96-EE05-46C3-95D9-ABA0862EFC29}" destId="{76BA2883-D4A4-41F9-B51D-471C73C0C742}" srcOrd="0" destOrd="2" presId="urn:microsoft.com/office/officeart/2005/8/layout/default"/>
    <dgm:cxn modelId="{002B7CB7-CA55-4022-88C1-AE2FAA116DB2}" srcId="{3C6548F5-150A-4691-B6EC-404C0ED14287}" destId="{61532773-5FC0-438E-BDDB-284CE99E48C5}" srcOrd="2" destOrd="0" parTransId="{EDF82CCA-4EA4-4B2D-B55C-CEC2987F8D8D}" sibTransId="{6621F2AE-764E-4642-BF20-B87EEA63DC39}"/>
    <dgm:cxn modelId="{E242E2CA-7692-455A-A749-BE4B6FEC74B7}" srcId="{3C6548F5-150A-4691-B6EC-404C0ED14287}" destId="{FBDDE2C9-612E-4E14-BD1A-17728E9E905D}" srcOrd="6" destOrd="0" parTransId="{ECE110E9-013D-4013-ACF7-C793453DCDCB}" sibTransId="{8D4FFCB6-0BCF-420D-9822-AD87FFB615ED}"/>
    <dgm:cxn modelId="{5B1435CB-135B-4B73-9C84-AF25CDD96CA6}" srcId="{3C6548F5-150A-4691-B6EC-404C0ED14287}" destId="{8A0BC76C-31EF-4004-8B42-75CC188EC528}" srcOrd="5" destOrd="0" parTransId="{0A83B82E-0D41-48CB-BE83-C792A7E52FC3}" sibTransId="{AE51E49A-7FB4-45BD-A2D5-28B8D2F5BD57}"/>
    <dgm:cxn modelId="{AEEBC5D8-3F1E-4A1D-A72B-0B66B5A7ECAE}" type="presOf" srcId="{987D12B3-E4B9-43EE-B535-470A52A4102D}" destId="{76BA2883-D4A4-41F9-B51D-471C73C0C742}" srcOrd="0" destOrd="5" presId="urn:microsoft.com/office/officeart/2005/8/layout/default"/>
    <dgm:cxn modelId="{11692EFE-D8D7-4FD1-B8D7-5ADD6B087E37}" type="presOf" srcId="{0ACBA813-E4C3-4C2D-B4B5-C56F66BB8606}" destId="{76BA2883-D4A4-41F9-B51D-471C73C0C742}" srcOrd="0" destOrd="10" presId="urn:microsoft.com/office/officeart/2005/8/layout/default"/>
    <dgm:cxn modelId="{EA0CBFFE-9C93-465C-88D8-E514AAD05565}" srcId="{3C6548F5-150A-4691-B6EC-404C0ED14287}" destId="{987D12B3-E4B9-43EE-B535-470A52A4102D}" srcOrd="4" destOrd="0" parTransId="{488C0D05-D5E7-4686-8D64-2131E87F9A6C}" sibTransId="{9EF94463-6621-4FF9-805E-507DBD0301B9}"/>
    <dgm:cxn modelId="{429DFA19-6395-46BC-BAA4-72E2315E1BC9}" type="presParOf" srcId="{1BD7902D-E9DE-4B70-B044-1A0CACD82835}" destId="{76BA2883-D4A4-41F9-B51D-471C73C0C74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A8DF101-FFDF-4CE2-991E-92046984C5B2}" type="doc">
      <dgm:prSet loTypeId="urn:microsoft.com/office/officeart/2005/8/layout/vList2" loCatId="list" qsTypeId="urn:microsoft.com/office/officeart/2005/8/quickstyle/3d1" qsCatId="3D" csTypeId="urn:microsoft.com/office/officeart/2005/8/colors/accent0_3" csCatId="mainScheme" phldr="1"/>
      <dgm:spPr/>
      <dgm:t>
        <a:bodyPr/>
        <a:lstStyle/>
        <a:p>
          <a:endParaRPr lang="en-US"/>
        </a:p>
      </dgm:t>
    </dgm:pt>
    <dgm:pt modelId="{B53A3488-8CFC-480F-B2B6-A209E008F02F}">
      <dgm:prSet/>
      <dgm:spPr/>
      <dgm:t>
        <a:bodyPr/>
        <a:lstStyle/>
        <a:p>
          <a:r>
            <a:rPr lang="en-US" dirty="0"/>
            <a:t>Locate the closest AJC to your facility</a:t>
          </a:r>
        </a:p>
      </dgm:t>
    </dgm:pt>
    <dgm:pt modelId="{92AE0F5B-BB49-4373-84E4-CD95C71FE0AD}" type="parTrans" cxnId="{0DC08CD1-50A6-4C37-B110-B2974D0C4C50}">
      <dgm:prSet/>
      <dgm:spPr/>
      <dgm:t>
        <a:bodyPr/>
        <a:lstStyle/>
        <a:p>
          <a:endParaRPr lang="en-US"/>
        </a:p>
      </dgm:t>
    </dgm:pt>
    <dgm:pt modelId="{ACA25296-CD3B-4971-926F-A2CB2C82BC28}" type="sibTrans" cxnId="{0DC08CD1-50A6-4C37-B110-B2974D0C4C50}">
      <dgm:prSet/>
      <dgm:spPr/>
      <dgm:t>
        <a:bodyPr/>
        <a:lstStyle/>
        <a:p>
          <a:endParaRPr lang="en-US"/>
        </a:p>
      </dgm:t>
    </dgm:pt>
    <dgm:pt modelId="{B32B3BB6-095B-4F57-967D-C8A967B1A87E}">
      <dgm:prSet/>
      <dgm:spPr/>
      <dgm:t>
        <a:bodyPr/>
        <a:lstStyle/>
        <a:p>
          <a:r>
            <a:rPr lang="en-US">
              <a:hlinkClick xmlns:r="http://schemas.openxmlformats.org/officeDocument/2006/relationships" r:id="rId1"/>
            </a:rPr>
            <a:t>www.careeronestop.org</a:t>
          </a:r>
          <a:endParaRPr lang="en-US"/>
        </a:p>
      </dgm:t>
    </dgm:pt>
    <dgm:pt modelId="{A4092A15-E394-41B0-9B1D-9FF2E5917745}" type="parTrans" cxnId="{7B5D8091-1FF0-4C02-928F-9F0DC0FE4179}">
      <dgm:prSet/>
      <dgm:spPr/>
      <dgm:t>
        <a:bodyPr/>
        <a:lstStyle/>
        <a:p>
          <a:endParaRPr lang="en-US"/>
        </a:p>
      </dgm:t>
    </dgm:pt>
    <dgm:pt modelId="{A47CEDFA-EF21-44BC-AAA6-28F6B1DDD2C9}" type="sibTrans" cxnId="{7B5D8091-1FF0-4C02-928F-9F0DC0FE4179}">
      <dgm:prSet/>
      <dgm:spPr/>
      <dgm:t>
        <a:bodyPr/>
        <a:lstStyle/>
        <a:p>
          <a:endParaRPr lang="en-US"/>
        </a:p>
      </dgm:t>
    </dgm:pt>
    <dgm:pt modelId="{3937B24A-8C07-48BD-9D52-F8F1B4D0D946}">
      <dgm:prSet/>
      <dgm:spPr/>
      <dgm:t>
        <a:bodyPr/>
        <a:lstStyle/>
        <a:p>
          <a:r>
            <a:rPr lang="en-US"/>
            <a:t>Contact a Local Veterans’ Employment Representative (LVER) or Business Services staff</a:t>
          </a:r>
        </a:p>
      </dgm:t>
    </dgm:pt>
    <dgm:pt modelId="{EF310E3A-445A-4E61-B893-0CD8E401DA90}" type="parTrans" cxnId="{42415472-C930-4AAF-A47F-B052E0E3BE27}">
      <dgm:prSet/>
      <dgm:spPr/>
      <dgm:t>
        <a:bodyPr/>
        <a:lstStyle/>
        <a:p>
          <a:endParaRPr lang="en-US"/>
        </a:p>
      </dgm:t>
    </dgm:pt>
    <dgm:pt modelId="{807F4770-2C46-462C-9721-A779B6409937}" type="sibTrans" cxnId="{42415472-C930-4AAF-A47F-B052E0E3BE27}">
      <dgm:prSet/>
      <dgm:spPr/>
      <dgm:t>
        <a:bodyPr/>
        <a:lstStyle/>
        <a:p>
          <a:endParaRPr lang="en-US"/>
        </a:p>
      </dgm:t>
    </dgm:pt>
    <dgm:pt modelId="{53E03219-7053-4850-BFC6-A2C2354838BB}">
      <dgm:prSet/>
      <dgm:spPr/>
      <dgm:t>
        <a:bodyPr/>
        <a:lstStyle/>
        <a:p>
          <a:r>
            <a:rPr lang="en-US" b="1"/>
            <a:t>Business Services</a:t>
          </a:r>
          <a:r>
            <a:rPr lang="en-US"/>
            <a:t>: Works with employer to enter open positions into the state workforce system</a:t>
          </a:r>
        </a:p>
      </dgm:t>
    </dgm:pt>
    <dgm:pt modelId="{715EE14D-0AA0-4767-B466-A55C0B0269B2}" type="parTrans" cxnId="{E11ACB79-5988-4E4A-9CFD-3C7ADF520C00}">
      <dgm:prSet/>
      <dgm:spPr/>
      <dgm:t>
        <a:bodyPr/>
        <a:lstStyle/>
        <a:p>
          <a:endParaRPr lang="en-US"/>
        </a:p>
      </dgm:t>
    </dgm:pt>
    <dgm:pt modelId="{E54EFD78-4732-4E81-B5FB-1D0C164079AA}" type="sibTrans" cxnId="{E11ACB79-5988-4E4A-9CFD-3C7ADF520C00}">
      <dgm:prSet/>
      <dgm:spPr/>
      <dgm:t>
        <a:bodyPr/>
        <a:lstStyle/>
        <a:p>
          <a:endParaRPr lang="en-US"/>
        </a:p>
      </dgm:t>
    </dgm:pt>
    <dgm:pt modelId="{6301D219-41DA-4A8C-9B2A-20307D8B2506}">
      <dgm:prSet/>
      <dgm:spPr/>
      <dgm:t>
        <a:bodyPr/>
        <a:lstStyle/>
        <a:p>
          <a:r>
            <a:rPr lang="en-US" b="1"/>
            <a:t>LVER:</a:t>
          </a:r>
          <a:r>
            <a:rPr lang="en-US"/>
            <a:t> Works with the employers assists with sourcing viable Veteran candidates</a:t>
          </a:r>
        </a:p>
      </dgm:t>
    </dgm:pt>
    <dgm:pt modelId="{E982FD8A-74E6-4CD8-B616-C2A7C6EC69A9}" type="parTrans" cxnId="{FD54BD83-9C98-46F6-878F-569F8FF00CEB}">
      <dgm:prSet/>
      <dgm:spPr/>
      <dgm:t>
        <a:bodyPr/>
        <a:lstStyle/>
        <a:p>
          <a:endParaRPr lang="en-US"/>
        </a:p>
      </dgm:t>
    </dgm:pt>
    <dgm:pt modelId="{67B9D773-E1C2-455C-A6A1-FDE7D0B6FAC0}" type="sibTrans" cxnId="{FD54BD83-9C98-46F6-878F-569F8FF00CEB}">
      <dgm:prSet/>
      <dgm:spPr/>
      <dgm:t>
        <a:bodyPr/>
        <a:lstStyle/>
        <a:p>
          <a:endParaRPr lang="en-US"/>
        </a:p>
      </dgm:t>
    </dgm:pt>
    <dgm:pt modelId="{E43A0922-E68C-4A7A-9FCF-293B0165650B}">
      <dgm:prSet/>
      <dgm:spPr/>
      <dgm:t>
        <a:bodyPr/>
        <a:lstStyle/>
        <a:p>
          <a:pPr algn="ctr"/>
          <a:r>
            <a:rPr lang="en-US" b="1" i="1"/>
            <a:t>Let them know you want to hire Veterans</a:t>
          </a:r>
          <a:endParaRPr lang="en-US"/>
        </a:p>
      </dgm:t>
    </dgm:pt>
    <dgm:pt modelId="{A5C225F5-D147-49FC-A456-AD23E1B7C611}" type="parTrans" cxnId="{846DC44B-11D1-4B7A-863B-5ADB76B94F99}">
      <dgm:prSet/>
      <dgm:spPr/>
      <dgm:t>
        <a:bodyPr/>
        <a:lstStyle/>
        <a:p>
          <a:endParaRPr lang="en-US"/>
        </a:p>
      </dgm:t>
    </dgm:pt>
    <dgm:pt modelId="{36C191E4-5204-40ED-AAB3-4655422304E8}" type="sibTrans" cxnId="{846DC44B-11D1-4B7A-863B-5ADB76B94F99}">
      <dgm:prSet/>
      <dgm:spPr/>
      <dgm:t>
        <a:bodyPr/>
        <a:lstStyle/>
        <a:p>
          <a:endParaRPr lang="en-US"/>
        </a:p>
      </dgm:t>
    </dgm:pt>
    <dgm:pt modelId="{04CF09B9-1E1A-429C-B323-61F4C9791425}" type="pres">
      <dgm:prSet presAssocID="{0A8DF101-FFDF-4CE2-991E-92046984C5B2}" presName="linear" presStyleCnt="0">
        <dgm:presLayoutVars>
          <dgm:animLvl val="lvl"/>
          <dgm:resizeHandles val="exact"/>
        </dgm:presLayoutVars>
      </dgm:prSet>
      <dgm:spPr/>
    </dgm:pt>
    <dgm:pt modelId="{82249083-ADE1-4C3F-800D-B70FA6139C52}" type="pres">
      <dgm:prSet presAssocID="{B53A3488-8CFC-480F-B2B6-A209E008F02F}" presName="parentText" presStyleLbl="node1" presStyleIdx="0" presStyleCnt="3">
        <dgm:presLayoutVars>
          <dgm:chMax val="0"/>
          <dgm:bulletEnabled val="1"/>
        </dgm:presLayoutVars>
      </dgm:prSet>
      <dgm:spPr/>
    </dgm:pt>
    <dgm:pt modelId="{C9841227-B442-47AD-B342-2151C3F61FAD}" type="pres">
      <dgm:prSet presAssocID="{B53A3488-8CFC-480F-B2B6-A209E008F02F}" presName="childText" presStyleLbl="revTx" presStyleIdx="0" presStyleCnt="2">
        <dgm:presLayoutVars>
          <dgm:bulletEnabled val="1"/>
        </dgm:presLayoutVars>
      </dgm:prSet>
      <dgm:spPr/>
    </dgm:pt>
    <dgm:pt modelId="{F500E69F-B7A0-4B5C-B16B-76B9FAFE2A65}" type="pres">
      <dgm:prSet presAssocID="{3937B24A-8C07-48BD-9D52-F8F1B4D0D946}" presName="parentText" presStyleLbl="node1" presStyleIdx="1" presStyleCnt="3">
        <dgm:presLayoutVars>
          <dgm:chMax val="0"/>
          <dgm:bulletEnabled val="1"/>
        </dgm:presLayoutVars>
      </dgm:prSet>
      <dgm:spPr/>
    </dgm:pt>
    <dgm:pt modelId="{FD801CDA-2B1C-4C48-8636-0FC9D663E2A4}" type="pres">
      <dgm:prSet presAssocID="{3937B24A-8C07-48BD-9D52-F8F1B4D0D946}" presName="childText" presStyleLbl="revTx" presStyleIdx="1" presStyleCnt="2">
        <dgm:presLayoutVars>
          <dgm:bulletEnabled val="1"/>
        </dgm:presLayoutVars>
      </dgm:prSet>
      <dgm:spPr/>
    </dgm:pt>
    <dgm:pt modelId="{CE60AA6C-FC20-4E5A-BBC6-7DBD7327C624}" type="pres">
      <dgm:prSet presAssocID="{E43A0922-E68C-4A7A-9FCF-293B0165650B}" presName="parentText" presStyleLbl="node1" presStyleIdx="2" presStyleCnt="3">
        <dgm:presLayoutVars>
          <dgm:chMax val="0"/>
          <dgm:bulletEnabled val="1"/>
        </dgm:presLayoutVars>
      </dgm:prSet>
      <dgm:spPr/>
    </dgm:pt>
  </dgm:ptLst>
  <dgm:cxnLst>
    <dgm:cxn modelId="{846DC44B-11D1-4B7A-863B-5ADB76B94F99}" srcId="{0A8DF101-FFDF-4CE2-991E-92046984C5B2}" destId="{E43A0922-E68C-4A7A-9FCF-293B0165650B}" srcOrd="2" destOrd="0" parTransId="{A5C225F5-D147-49FC-A456-AD23E1B7C611}" sibTransId="{36C191E4-5204-40ED-AAB3-4655422304E8}"/>
    <dgm:cxn modelId="{42415472-C930-4AAF-A47F-B052E0E3BE27}" srcId="{0A8DF101-FFDF-4CE2-991E-92046984C5B2}" destId="{3937B24A-8C07-48BD-9D52-F8F1B4D0D946}" srcOrd="1" destOrd="0" parTransId="{EF310E3A-445A-4E61-B893-0CD8E401DA90}" sibTransId="{807F4770-2C46-462C-9721-A779B6409937}"/>
    <dgm:cxn modelId="{E4A03E77-30A8-46ED-95FC-0E758738B717}" type="presOf" srcId="{B53A3488-8CFC-480F-B2B6-A209E008F02F}" destId="{82249083-ADE1-4C3F-800D-B70FA6139C52}" srcOrd="0" destOrd="0" presId="urn:microsoft.com/office/officeart/2005/8/layout/vList2"/>
    <dgm:cxn modelId="{E11ACB79-5988-4E4A-9CFD-3C7ADF520C00}" srcId="{3937B24A-8C07-48BD-9D52-F8F1B4D0D946}" destId="{53E03219-7053-4850-BFC6-A2C2354838BB}" srcOrd="0" destOrd="0" parTransId="{715EE14D-0AA0-4767-B466-A55C0B0269B2}" sibTransId="{E54EFD78-4732-4E81-B5FB-1D0C164079AA}"/>
    <dgm:cxn modelId="{FD54BD83-9C98-46F6-878F-569F8FF00CEB}" srcId="{3937B24A-8C07-48BD-9D52-F8F1B4D0D946}" destId="{6301D219-41DA-4A8C-9B2A-20307D8B2506}" srcOrd="1" destOrd="0" parTransId="{E982FD8A-74E6-4CD8-B616-C2A7C6EC69A9}" sibTransId="{67B9D773-E1C2-455C-A6A1-FDE7D0B6FAC0}"/>
    <dgm:cxn modelId="{7B5D8091-1FF0-4C02-928F-9F0DC0FE4179}" srcId="{B53A3488-8CFC-480F-B2B6-A209E008F02F}" destId="{B32B3BB6-095B-4F57-967D-C8A967B1A87E}" srcOrd="0" destOrd="0" parTransId="{A4092A15-E394-41B0-9B1D-9FF2E5917745}" sibTransId="{A47CEDFA-EF21-44BC-AAA6-28F6B1DDD2C9}"/>
    <dgm:cxn modelId="{0375D0A1-7DA3-4BB6-B3B0-AAC71A329D33}" type="presOf" srcId="{53E03219-7053-4850-BFC6-A2C2354838BB}" destId="{FD801CDA-2B1C-4C48-8636-0FC9D663E2A4}" srcOrd="0" destOrd="0" presId="urn:microsoft.com/office/officeart/2005/8/layout/vList2"/>
    <dgm:cxn modelId="{76B54CA4-08A0-40C4-B596-ADE2A6051840}" type="presOf" srcId="{B32B3BB6-095B-4F57-967D-C8A967B1A87E}" destId="{C9841227-B442-47AD-B342-2151C3F61FAD}" srcOrd="0" destOrd="0" presId="urn:microsoft.com/office/officeart/2005/8/layout/vList2"/>
    <dgm:cxn modelId="{22EC6FAD-6F1A-4CD7-8BD7-B1598E1BED9F}" type="presOf" srcId="{6301D219-41DA-4A8C-9B2A-20307D8B2506}" destId="{FD801CDA-2B1C-4C48-8636-0FC9D663E2A4}" srcOrd="0" destOrd="1" presId="urn:microsoft.com/office/officeart/2005/8/layout/vList2"/>
    <dgm:cxn modelId="{DF49E6AE-CF98-4B87-95E7-598EBE2DC39B}" type="presOf" srcId="{E43A0922-E68C-4A7A-9FCF-293B0165650B}" destId="{CE60AA6C-FC20-4E5A-BBC6-7DBD7327C624}" srcOrd="0" destOrd="0" presId="urn:microsoft.com/office/officeart/2005/8/layout/vList2"/>
    <dgm:cxn modelId="{603569CC-0BAC-470D-A451-85E3DAB53E65}" type="presOf" srcId="{0A8DF101-FFDF-4CE2-991E-92046984C5B2}" destId="{04CF09B9-1E1A-429C-B323-61F4C9791425}" srcOrd="0" destOrd="0" presId="urn:microsoft.com/office/officeart/2005/8/layout/vList2"/>
    <dgm:cxn modelId="{0DC08CD1-50A6-4C37-B110-B2974D0C4C50}" srcId="{0A8DF101-FFDF-4CE2-991E-92046984C5B2}" destId="{B53A3488-8CFC-480F-B2B6-A209E008F02F}" srcOrd="0" destOrd="0" parTransId="{92AE0F5B-BB49-4373-84E4-CD95C71FE0AD}" sibTransId="{ACA25296-CD3B-4971-926F-A2CB2C82BC28}"/>
    <dgm:cxn modelId="{1CCB31D9-6BE7-43AF-8055-E98749626FBA}" type="presOf" srcId="{3937B24A-8C07-48BD-9D52-F8F1B4D0D946}" destId="{F500E69F-B7A0-4B5C-B16B-76B9FAFE2A65}" srcOrd="0" destOrd="0" presId="urn:microsoft.com/office/officeart/2005/8/layout/vList2"/>
    <dgm:cxn modelId="{16C39DE3-B9F5-4196-9043-FADC90ABC952}" type="presParOf" srcId="{04CF09B9-1E1A-429C-B323-61F4C9791425}" destId="{82249083-ADE1-4C3F-800D-B70FA6139C52}" srcOrd="0" destOrd="0" presId="urn:microsoft.com/office/officeart/2005/8/layout/vList2"/>
    <dgm:cxn modelId="{EE03D981-F596-4343-B410-B127E209348E}" type="presParOf" srcId="{04CF09B9-1E1A-429C-B323-61F4C9791425}" destId="{C9841227-B442-47AD-B342-2151C3F61FAD}" srcOrd="1" destOrd="0" presId="urn:microsoft.com/office/officeart/2005/8/layout/vList2"/>
    <dgm:cxn modelId="{4BF01108-EBD9-4362-BABC-F2E9763AE5AF}" type="presParOf" srcId="{04CF09B9-1E1A-429C-B323-61F4C9791425}" destId="{F500E69F-B7A0-4B5C-B16B-76B9FAFE2A65}" srcOrd="2" destOrd="0" presId="urn:microsoft.com/office/officeart/2005/8/layout/vList2"/>
    <dgm:cxn modelId="{D74E96B5-6BD2-4FCD-ACE0-9C082414D083}" type="presParOf" srcId="{04CF09B9-1E1A-429C-B323-61F4C9791425}" destId="{FD801CDA-2B1C-4C48-8636-0FC9D663E2A4}" srcOrd="3" destOrd="0" presId="urn:microsoft.com/office/officeart/2005/8/layout/vList2"/>
    <dgm:cxn modelId="{2A780A4C-9E88-4710-882F-AE3CE20BE9ED}" type="presParOf" srcId="{04CF09B9-1E1A-429C-B323-61F4C9791425}" destId="{CE60AA6C-FC20-4E5A-BBC6-7DBD7327C624}"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FC3DD-850F-4720-94A6-B7C88B06D285}">
      <dsp:nvSpPr>
        <dsp:cNvPr id="0" name=""/>
        <dsp:cNvSpPr/>
      </dsp:nvSpPr>
      <dsp:spPr>
        <a:xfrm>
          <a:off x="0" y="0"/>
          <a:ext cx="6520054" cy="185346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ts val="600"/>
            </a:spcAft>
            <a:buNone/>
          </a:pPr>
          <a:r>
            <a:rPr lang="en-US" sz="3200" b="1" kern="1200"/>
            <a:t>Headquarters in D.C. </a:t>
          </a:r>
          <a:endParaRPr lang="en-US" sz="3200" kern="1200"/>
        </a:p>
        <a:p>
          <a:pPr marL="171450" lvl="1" indent="-171450" algn="l" defTabSz="800100">
            <a:lnSpc>
              <a:spcPct val="90000"/>
            </a:lnSpc>
            <a:spcBef>
              <a:spcPct val="0"/>
            </a:spcBef>
            <a:spcAft>
              <a:spcPct val="15000"/>
            </a:spcAft>
            <a:buChar char="•"/>
          </a:pPr>
          <a:r>
            <a:rPr lang="en-US" sz="1800" kern="1200">
              <a:solidFill>
                <a:schemeClr val="accent1">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Click Here for National Office Staff</a:t>
          </a:r>
          <a:endParaRPr lang="en-US" sz="1800" kern="1200">
            <a:solidFill>
              <a:schemeClr val="accent1">
                <a:lumMod val="60000"/>
                <a:lumOff val="40000"/>
              </a:schemeClr>
            </a:solidFill>
          </a:endParaRPr>
        </a:p>
      </dsp:txBody>
      <dsp:txXfrm>
        <a:off x="1489357" y="0"/>
        <a:ext cx="5030696" cy="1853466"/>
      </dsp:txXfrm>
    </dsp:sp>
    <dsp:sp modelId="{064E2CED-02B4-48B9-A68E-3A2A9692BB7C}">
      <dsp:nvSpPr>
        <dsp:cNvPr id="0" name=""/>
        <dsp:cNvSpPr/>
      </dsp:nvSpPr>
      <dsp:spPr>
        <a:xfrm>
          <a:off x="185346" y="185346"/>
          <a:ext cx="1304010" cy="1482773"/>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24389" t="-2183" r="-24389" b="-2183"/>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5720502-A250-43C9-9915-8563FF8B13F4}">
      <dsp:nvSpPr>
        <dsp:cNvPr id="0" name=""/>
        <dsp:cNvSpPr/>
      </dsp:nvSpPr>
      <dsp:spPr>
        <a:xfrm>
          <a:off x="0" y="2038813"/>
          <a:ext cx="6520054" cy="185346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ts val="600"/>
            </a:spcAft>
            <a:buNone/>
          </a:pPr>
          <a:r>
            <a:rPr lang="en-US" sz="3200" b="1" kern="1200"/>
            <a:t>Six Regional Offices </a:t>
          </a:r>
          <a:endParaRPr lang="en-US" sz="3200" kern="1200"/>
        </a:p>
        <a:p>
          <a:pPr marL="171450" lvl="1" indent="-171450" algn="l" defTabSz="711200">
            <a:lnSpc>
              <a:spcPct val="90000"/>
            </a:lnSpc>
            <a:spcBef>
              <a:spcPct val="0"/>
            </a:spcBef>
            <a:spcAft>
              <a:spcPct val="15000"/>
            </a:spcAft>
            <a:buChar char="•"/>
          </a:pPr>
          <a:r>
            <a:rPr lang="en-US" sz="1600" b="1" kern="1200"/>
            <a:t>Regional Veteran Employment Coordinator (RVECs)</a:t>
          </a:r>
          <a:endParaRPr lang="en-US" sz="1600" kern="1200"/>
        </a:p>
        <a:p>
          <a:pPr marL="342900" lvl="2" indent="-171450" algn="l" defTabSz="711200">
            <a:lnSpc>
              <a:spcPct val="90000"/>
            </a:lnSpc>
            <a:spcBef>
              <a:spcPct val="0"/>
            </a:spcBef>
            <a:spcAft>
              <a:spcPct val="15000"/>
            </a:spcAft>
            <a:buChar char="•"/>
          </a:pPr>
          <a:r>
            <a:rPr lang="en-US" sz="1600" kern="1200">
              <a:solidFill>
                <a:schemeClr val="accent1">
                  <a:lumMod val="60000"/>
                  <a:lumOff val="40000"/>
                </a:schemeClr>
              </a:solidFill>
              <a:hlinkClick xmlns:r="http://schemas.openxmlformats.org/officeDocument/2006/relationships" r:id="rId3">
                <a:extLst>
                  <a:ext uri="{A12FA001-AC4F-418D-AE19-62706E023703}">
                    <ahyp:hlinkClr xmlns:ahyp="http://schemas.microsoft.com/office/drawing/2018/hyperlinkcolor" val="tx"/>
                  </a:ext>
                </a:extLst>
              </a:hlinkClick>
            </a:rPr>
            <a:t>Click Here to contact the RVEC near you</a:t>
          </a:r>
          <a:endParaRPr lang="en-US" sz="1600" kern="1200">
            <a:solidFill>
              <a:schemeClr val="accent1">
                <a:lumMod val="60000"/>
                <a:lumOff val="40000"/>
              </a:schemeClr>
            </a:solidFill>
          </a:endParaRPr>
        </a:p>
        <a:p>
          <a:pPr marL="171450" lvl="1" indent="-171450" algn="l" defTabSz="711200">
            <a:lnSpc>
              <a:spcPct val="90000"/>
            </a:lnSpc>
            <a:spcBef>
              <a:spcPct val="0"/>
            </a:spcBef>
            <a:spcAft>
              <a:spcPct val="15000"/>
            </a:spcAft>
            <a:buChar char="•"/>
          </a:pPr>
          <a:r>
            <a:rPr lang="en-US" sz="1600" b="1" kern="1200"/>
            <a:t>VETS staff in all 50 states and territories</a:t>
          </a:r>
          <a:endParaRPr lang="en-US" sz="1600" kern="1200"/>
        </a:p>
        <a:p>
          <a:pPr marL="342900" lvl="2" indent="-171450" algn="l" defTabSz="711200">
            <a:lnSpc>
              <a:spcPct val="90000"/>
            </a:lnSpc>
            <a:spcBef>
              <a:spcPct val="0"/>
            </a:spcBef>
            <a:spcAft>
              <a:spcPct val="15000"/>
            </a:spcAft>
            <a:buChar char="•"/>
          </a:pPr>
          <a:r>
            <a:rPr lang="en-US" sz="1600" kern="1200">
              <a:solidFill>
                <a:schemeClr val="accent1">
                  <a:lumMod val="60000"/>
                  <a:lumOff val="40000"/>
                </a:schemeClr>
              </a:solidFill>
              <a:hlinkClick xmlns:r="http://schemas.openxmlformats.org/officeDocument/2006/relationships" r:id="rId4">
                <a:extLst>
                  <a:ext uri="{A12FA001-AC4F-418D-AE19-62706E023703}">
                    <ahyp:hlinkClr xmlns:ahyp="http://schemas.microsoft.com/office/drawing/2018/hyperlinkcolor" val="tx"/>
                  </a:ext>
                </a:extLst>
              </a:hlinkClick>
            </a:rPr>
            <a:t>Click Here For Regional Office Staff </a:t>
          </a:r>
          <a:endParaRPr lang="en-US" sz="1600" kern="1200">
            <a:solidFill>
              <a:schemeClr val="accent1">
                <a:lumMod val="60000"/>
                <a:lumOff val="40000"/>
              </a:schemeClr>
            </a:solidFill>
          </a:endParaRPr>
        </a:p>
        <a:p>
          <a:pPr marL="228600" lvl="2" indent="-114300" algn="l" defTabSz="622300">
            <a:lnSpc>
              <a:spcPct val="90000"/>
            </a:lnSpc>
            <a:spcBef>
              <a:spcPct val="0"/>
            </a:spcBef>
            <a:spcAft>
              <a:spcPct val="15000"/>
            </a:spcAft>
            <a:buChar char="•"/>
          </a:pPr>
          <a:endParaRPr lang="en-US" sz="1400" kern="1200"/>
        </a:p>
      </dsp:txBody>
      <dsp:txXfrm>
        <a:off x="1489357" y="2038813"/>
        <a:ext cx="5030696" cy="1853466"/>
      </dsp:txXfrm>
    </dsp:sp>
    <dsp:sp modelId="{E6264201-F2FA-4260-9B98-84603D2C9471}">
      <dsp:nvSpPr>
        <dsp:cNvPr id="0" name=""/>
        <dsp:cNvSpPr/>
      </dsp:nvSpPr>
      <dsp:spPr>
        <a:xfrm>
          <a:off x="185346" y="2224159"/>
          <a:ext cx="1304010" cy="1482773"/>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0473" t="1544" r="-20473" b="1544"/>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777FF8-899A-468C-8AF7-E0FF818FC536}">
      <dsp:nvSpPr>
        <dsp:cNvPr id="0" name=""/>
        <dsp:cNvSpPr/>
      </dsp:nvSpPr>
      <dsp:spPr>
        <a:xfrm rot="10800000">
          <a:off x="2150565" y="718"/>
          <a:ext cx="7317832" cy="1229409"/>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42135"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Franklin Gothic Book" panose="020B0503020102020204" pitchFamily="34" charset="0"/>
            </a:rPr>
            <a:t>Work Opportunity Tax Credit</a:t>
          </a:r>
          <a:r>
            <a:rPr lang="en-US" sz="2700" b="0" kern="1200">
              <a:latin typeface="Franklin Gothic Book" panose="020B0503020102020204" pitchFamily="34" charset="0"/>
            </a:rPr>
            <a:t> for employers </a:t>
          </a:r>
          <a:br>
            <a:rPr lang="en-US" sz="2700" b="0" kern="1200">
              <a:latin typeface="Franklin Gothic Book" panose="020B0503020102020204" pitchFamily="34" charset="0"/>
            </a:rPr>
          </a:br>
          <a:endParaRPr lang="en-US" sz="2700" kern="1200">
            <a:latin typeface="Franklin Gothic Book" panose="020B0503020102020204" pitchFamily="34" charset="0"/>
          </a:endParaRPr>
        </a:p>
      </dsp:txBody>
      <dsp:txXfrm rot="10800000">
        <a:off x="2457917" y="718"/>
        <a:ext cx="7010480" cy="1229409"/>
      </dsp:txXfrm>
    </dsp:sp>
    <dsp:sp modelId="{DDBC3036-30EA-491D-9CD4-EE64574B3B26}">
      <dsp:nvSpPr>
        <dsp:cNvPr id="0" name=""/>
        <dsp:cNvSpPr/>
      </dsp:nvSpPr>
      <dsp:spPr>
        <a:xfrm>
          <a:off x="1535861" y="718"/>
          <a:ext cx="1229409" cy="1229409"/>
        </a:xfrm>
        <a:prstGeom prst="ellipse">
          <a:avLst/>
        </a:prstGeom>
        <a:blipFill rotWithShape="1">
          <a:blip xmlns:r="http://schemas.openxmlformats.org/officeDocument/2006/relationships" r:embed="rId1"/>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908C655-EDBD-479A-B757-D48CC75993FD}">
      <dsp:nvSpPr>
        <dsp:cNvPr id="0" name=""/>
        <dsp:cNvSpPr/>
      </dsp:nvSpPr>
      <dsp:spPr>
        <a:xfrm rot="10800000">
          <a:off x="2150565" y="1597115"/>
          <a:ext cx="7317832" cy="1229409"/>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42135"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Franklin Gothic Book" panose="020B0503020102020204" pitchFamily="34" charset="0"/>
            </a:rPr>
            <a:t>Federal Bonding Program </a:t>
          </a:r>
          <a:r>
            <a:rPr lang="en-US" sz="2700" b="0" kern="1200">
              <a:latin typeface="Franklin Gothic Book" panose="020B0503020102020204" pitchFamily="34" charset="0"/>
            </a:rPr>
            <a:t>for job-seekers </a:t>
          </a:r>
          <a:br>
            <a:rPr lang="en-US" sz="2700" b="0" kern="1200">
              <a:latin typeface="Franklin Gothic Book" panose="020B0503020102020204" pitchFamily="34" charset="0"/>
            </a:rPr>
          </a:br>
          <a:endParaRPr lang="en-US" sz="2700" kern="1200">
            <a:latin typeface="Franklin Gothic Book" panose="020B0503020102020204" pitchFamily="34" charset="0"/>
          </a:endParaRPr>
        </a:p>
      </dsp:txBody>
      <dsp:txXfrm rot="10800000">
        <a:off x="2457917" y="1597115"/>
        <a:ext cx="7010480" cy="1229409"/>
      </dsp:txXfrm>
    </dsp:sp>
    <dsp:sp modelId="{6BC2C2CD-F18C-4965-BF29-BA14D3879447}">
      <dsp:nvSpPr>
        <dsp:cNvPr id="0" name=""/>
        <dsp:cNvSpPr/>
      </dsp:nvSpPr>
      <dsp:spPr>
        <a:xfrm>
          <a:off x="1535861" y="1597115"/>
          <a:ext cx="1229409" cy="1229409"/>
        </a:xfrm>
        <a:prstGeom prst="ellipse">
          <a:avLst/>
        </a:prstGeom>
        <a:blipFill dpi="0" rotWithShape="1">
          <a:blip xmlns:r="http://schemas.openxmlformats.org/officeDocument/2006/relationships" r:embed="rId2"/>
          <a:srcRect/>
          <a:stretch>
            <a:fillRect l="843" r="843"/>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350F2AB-1BFA-4A99-89E4-7EDA690A7A84}">
      <dsp:nvSpPr>
        <dsp:cNvPr id="0" name=""/>
        <dsp:cNvSpPr/>
      </dsp:nvSpPr>
      <dsp:spPr>
        <a:xfrm rot="10800000">
          <a:off x="2150565" y="3193512"/>
          <a:ext cx="7317832" cy="1229409"/>
        </a:xfrm>
        <a:prstGeom prst="homePlat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42135" tIns="102870" rIns="192024" bIns="102870" numCol="1" spcCol="1270" anchor="ctr" anchorCtr="0">
          <a:noAutofit/>
        </a:bodyPr>
        <a:lstStyle/>
        <a:p>
          <a:pPr marL="0" lvl="0" indent="0" algn="ctr" defTabSz="1200150">
            <a:lnSpc>
              <a:spcPct val="90000"/>
            </a:lnSpc>
            <a:spcBef>
              <a:spcPct val="0"/>
            </a:spcBef>
            <a:spcAft>
              <a:spcPct val="35000"/>
            </a:spcAft>
            <a:buNone/>
          </a:pPr>
          <a:r>
            <a:rPr lang="en-US" sz="2700" b="1" kern="1200">
              <a:latin typeface="Franklin Gothic Book" panose="020B0503020102020204" pitchFamily="34" charset="0"/>
            </a:rPr>
            <a:t>Veteran Treatment Courts</a:t>
          </a:r>
          <a:r>
            <a:rPr lang="en-US" sz="2700" b="0" kern="1200">
              <a:latin typeface="Franklin Gothic Book" panose="020B0503020102020204" pitchFamily="34" charset="0"/>
            </a:rPr>
            <a:t> for justice involved veterans </a:t>
          </a:r>
          <a:endParaRPr lang="en-US" sz="2700" kern="1200">
            <a:latin typeface="Franklin Gothic Book" panose="020B0503020102020204" pitchFamily="34" charset="0"/>
          </a:endParaRPr>
        </a:p>
      </dsp:txBody>
      <dsp:txXfrm rot="10800000">
        <a:off x="2457917" y="3193512"/>
        <a:ext cx="7010480" cy="1229409"/>
      </dsp:txXfrm>
    </dsp:sp>
    <dsp:sp modelId="{AEE0929C-12ED-4392-A28E-2FA6EE0E3FC6}">
      <dsp:nvSpPr>
        <dsp:cNvPr id="0" name=""/>
        <dsp:cNvSpPr/>
      </dsp:nvSpPr>
      <dsp:spPr>
        <a:xfrm>
          <a:off x="1535861" y="3193512"/>
          <a:ext cx="1229409" cy="1229409"/>
        </a:xfrm>
        <a:prstGeom prst="ellipse">
          <a:avLst/>
        </a:prstGeom>
        <a:blipFill dpi="0" rotWithShape="1">
          <a:blip xmlns:r="http://schemas.openxmlformats.org/officeDocument/2006/relationships" r:embed="rId3"/>
          <a:srcRect/>
          <a:stretch>
            <a:fillRect l="-3253" t="843" r="-3253" b="843"/>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E0160-2F86-45B3-A677-11C4F4E76B7B}">
      <dsp:nvSpPr>
        <dsp:cNvPr id="0" name=""/>
        <dsp:cNvSpPr/>
      </dsp:nvSpPr>
      <dsp:spPr>
        <a:xfrm>
          <a:off x="0" y="67647"/>
          <a:ext cx="11653939"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dirty="0"/>
            <a:t>Homeless Veterans’ Reintegration Program (HVRP)</a:t>
          </a:r>
          <a:endParaRPr lang="en-US" sz="2300" kern="1200" dirty="0"/>
        </a:p>
      </dsp:txBody>
      <dsp:txXfrm>
        <a:off x="26930" y="94577"/>
        <a:ext cx="11600079" cy="497795"/>
      </dsp:txXfrm>
    </dsp:sp>
    <dsp:sp modelId="{FB5975DC-4691-4DE5-B672-D3517207992D}">
      <dsp:nvSpPr>
        <dsp:cNvPr id="0" name=""/>
        <dsp:cNvSpPr/>
      </dsp:nvSpPr>
      <dsp:spPr>
        <a:xfrm>
          <a:off x="0" y="619302"/>
          <a:ext cx="11653939"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01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dirty="0"/>
            <a:t>VETS provided annual funding to approximately 166 grantees in FY 2022</a:t>
          </a:r>
          <a:endParaRPr lang="en-US" sz="1800" kern="1200" dirty="0"/>
        </a:p>
        <a:p>
          <a:pPr marL="171450" lvl="1" indent="-171450" algn="l" defTabSz="800100">
            <a:lnSpc>
              <a:spcPct val="90000"/>
            </a:lnSpc>
            <a:spcBef>
              <a:spcPct val="0"/>
            </a:spcBef>
            <a:spcAft>
              <a:spcPct val="20000"/>
            </a:spcAft>
            <a:buChar char="•"/>
          </a:pPr>
          <a:r>
            <a:rPr lang="en-US" sz="1800" b="0" i="0" kern="1200" baseline="0" dirty="0"/>
            <a:t>Grantees served over 17,000 homeless veterans in FY 2020</a:t>
          </a:r>
          <a:endParaRPr lang="en-US" sz="1800" kern="1200" dirty="0"/>
        </a:p>
      </dsp:txBody>
      <dsp:txXfrm>
        <a:off x="0" y="619302"/>
        <a:ext cx="11653939" cy="618930"/>
      </dsp:txXfrm>
    </dsp:sp>
    <dsp:sp modelId="{0B51ABBB-37CE-4B23-ABFE-828A901BA338}">
      <dsp:nvSpPr>
        <dsp:cNvPr id="0" name=""/>
        <dsp:cNvSpPr/>
      </dsp:nvSpPr>
      <dsp:spPr>
        <a:xfrm>
          <a:off x="0" y="1238232"/>
          <a:ext cx="11653939"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dirty="0"/>
            <a:t>Homeless Women Veterans and Homeless Veterans with Children (HWVHVWC)</a:t>
          </a:r>
          <a:endParaRPr lang="en-US" sz="2300" kern="1200" dirty="0"/>
        </a:p>
      </dsp:txBody>
      <dsp:txXfrm>
        <a:off x="26930" y="1265162"/>
        <a:ext cx="11600079" cy="497795"/>
      </dsp:txXfrm>
    </dsp:sp>
    <dsp:sp modelId="{5E609875-F2AD-422C-9D29-A90C84ACA33D}">
      <dsp:nvSpPr>
        <dsp:cNvPr id="0" name=""/>
        <dsp:cNvSpPr/>
      </dsp:nvSpPr>
      <dsp:spPr>
        <a:xfrm>
          <a:off x="0" y="1789887"/>
          <a:ext cx="11653939"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01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t>Grantees provide services to eligible homeless female veterans and homeless veterans with families</a:t>
          </a:r>
          <a:endParaRPr lang="en-US" sz="1800" kern="1200"/>
        </a:p>
      </dsp:txBody>
      <dsp:txXfrm>
        <a:off x="0" y="1789887"/>
        <a:ext cx="11653939" cy="380880"/>
      </dsp:txXfrm>
    </dsp:sp>
    <dsp:sp modelId="{C49F4EA6-1F21-489C-B4D7-6BE43B2DE467}">
      <dsp:nvSpPr>
        <dsp:cNvPr id="0" name=""/>
        <dsp:cNvSpPr/>
      </dsp:nvSpPr>
      <dsp:spPr>
        <a:xfrm>
          <a:off x="0" y="2170767"/>
          <a:ext cx="11653939"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dirty="0"/>
            <a:t>Incarcerated Veterans’ Reintegration Program (IVTP)</a:t>
          </a:r>
          <a:endParaRPr lang="en-US" sz="2300" kern="1200" dirty="0"/>
        </a:p>
      </dsp:txBody>
      <dsp:txXfrm>
        <a:off x="26930" y="2197697"/>
        <a:ext cx="11600079" cy="497795"/>
      </dsp:txXfrm>
    </dsp:sp>
    <dsp:sp modelId="{9F1FF703-72EE-4230-9257-BEC5F526532F}">
      <dsp:nvSpPr>
        <dsp:cNvPr id="0" name=""/>
        <dsp:cNvSpPr/>
      </dsp:nvSpPr>
      <dsp:spPr>
        <a:xfrm>
          <a:off x="0" y="2722422"/>
          <a:ext cx="11653939"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01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t>Grantees provide services to eligible formally incarcerated and those transitioning from incarceration</a:t>
          </a:r>
          <a:endParaRPr lang="en-US" sz="1800" kern="1200"/>
        </a:p>
      </dsp:txBody>
      <dsp:txXfrm>
        <a:off x="0" y="2722422"/>
        <a:ext cx="11653939" cy="380880"/>
      </dsp:txXfrm>
    </dsp:sp>
    <dsp:sp modelId="{12C40F04-C644-4F83-B144-05AC2BC1FF3B}">
      <dsp:nvSpPr>
        <dsp:cNvPr id="0" name=""/>
        <dsp:cNvSpPr/>
      </dsp:nvSpPr>
      <dsp:spPr>
        <a:xfrm>
          <a:off x="0" y="3103302"/>
          <a:ext cx="11653939"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i="0" kern="1200" baseline="0"/>
            <a:t>Stand-Down Grants</a:t>
          </a:r>
          <a:endParaRPr lang="en-US" sz="2300" kern="1200"/>
        </a:p>
      </dsp:txBody>
      <dsp:txXfrm>
        <a:off x="26930" y="3130232"/>
        <a:ext cx="11600079" cy="497795"/>
      </dsp:txXfrm>
    </dsp:sp>
    <dsp:sp modelId="{AA45128C-96C2-4D95-9CA7-B2580CA2AF1C}">
      <dsp:nvSpPr>
        <dsp:cNvPr id="0" name=""/>
        <dsp:cNvSpPr/>
      </dsp:nvSpPr>
      <dsp:spPr>
        <a:xfrm>
          <a:off x="0" y="3654957"/>
          <a:ext cx="11653939"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013"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dirty="0"/>
            <a:t>Stand Down events serve as gateways into structured housing and reintegration programs</a:t>
          </a:r>
          <a:endParaRPr lang="en-US" sz="1800" kern="1200" dirty="0"/>
        </a:p>
        <a:p>
          <a:pPr marL="171450" lvl="1" indent="-171450" algn="l" defTabSz="800100">
            <a:lnSpc>
              <a:spcPct val="90000"/>
            </a:lnSpc>
            <a:spcBef>
              <a:spcPct val="0"/>
            </a:spcBef>
            <a:spcAft>
              <a:spcPct val="20000"/>
            </a:spcAft>
            <a:buChar char="•"/>
          </a:pPr>
          <a:r>
            <a:rPr lang="en-US" sz="1800" kern="1200" dirty="0"/>
            <a:t>Stand Down organizers partner with VA and social service providers to offer critical services</a:t>
          </a:r>
        </a:p>
      </dsp:txBody>
      <dsp:txXfrm>
        <a:off x="0" y="3654957"/>
        <a:ext cx="11653939" cy="6189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E0160-2F86-45B3-A677-11C4F4E76B7B}">
      <dsp:nvSpPr>
        <dsp:cNvPr id="0" name=""/>
        <dsp:cNvSpPr/>
      </dsp:nvSpPr>
      <dsp:spPr>
        <a:xfrm>
          <a:off x="0" y="7599"/>
          <a:ext cx="11745989" cy="43173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Harbor Care aka Harbor Homes</a:t>
          </a:r>
        </a:p>
      </dsp:txBody>
      <dsp:txXfrm>
        <a:off x="21075" y="28674"/>
        <a:ext cx="11703839" cy="389580"/>
      </dsp:txXfrm>
    </dsp:sp>
    <dsp:sp modelId="{FB5975DC-4691-4DE5-B672-D3517207992D}">
      <dsp:nvSpPr>
        <dsp:cNvPr id="0" name=""/>
        <dsp:cNvSpPr/>
      </dsp:nvSpPr>
      <dsp:spPr>
        <a:xfrm>
          <a:off x="0" y="439329"/>
          <a:ext cx="11745989" cy="726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935"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cs typeface="Calibri" panose="020F0502020204030204" pitchFamily="34" charset="0"/>
            </a:rPr>
            <a:t>(Located in Nashua, and Plymouth, NH)</a:t>
          </a:r>
          <a:endParaRPr lang="en-US" sz="1400" kern="1200" dirty="0"/>
        </a:p>
        <a:p>
          <a:pPr marL="228600" lvl="2" indent="-114300" algn="l" defTabSz="622300">
            <a:lnSpc>
              <a:spcPct val="90000"/>
            </a:lnSpc>
            <a:spcBef>
              <a:spcPct val="0"/>
            </a:spcBef>
            <a:spcAft>
              <a:spcPct val="20000"/>
            </a:spcAft>
            <a:buChar char="•"/>
          </a:pPr>
          <a:r>
            <a:rPr lang="en-US" sz="1400" kern="1200" dirty="0">
              <a:solidFill>
                <a:srgbClr val="000000"/>
              </a:solidFill>
              <a:effectLst/>
              <a:ea typeface="Times New Roman" panose="02020603050405020304" pitchFamily="18" charset="0"/>
            </a:rPr>
            <a:t>Service areas include Coos, Grafton, Carroll, Belknap, Sullivan, Merrimack, Hillsborough, Rockingham, Strafford, and Cheshire counties.</a:t>
          </a:r>
          <a:endParaRPr lang="en-US" sz="1400" kern="1200" dirty="0">
            <a:solidFill>
              <a:srgbClr val="FF0000"/>
            </a:solidFill>
            <a:ea typeface="Times New Roman" panose="02020603050405020304" pitchFamily="18" charset="0"/>
          </a:endParaRPr>
        </a:p>
        <a:p>
          <a:pPr marL="228600" lvl="2" indent="-114300" algn="l" defTabSz="622300">
            <a:lnSpc>
              <a:spcPct val="90000"/>
            </a:lnSpc>
            <a:spcBef>
              <a:spcPct val="0"/>
            </a:spcBef>
            <a:spcAft>
              <a:spcPct val="20000"/>
            </a:spcAft>
            <a:buChar char="•"/>
          </a:pPr>
          <a:r>
            <a:rPr lang="en-US" sz="1400" kern="1200" dirty="0">
              <a:solidFill>
                <a:srgbClr val="000000"/>
              </a:solidFill>
              <a:effectLst/>
              <a:ea typeface="Times New Roman" panose="02020603050405020304" pitchFamily="18" charset="0"/>
            </a:rPr>
            <a:t>Goal to serve 90 participants yearly.  </a:t>
          </a:r>
          <a:endParaRPr lang="en-US" sz="1400" kern="1200" dirty="0">
            <a:solidFill>
              <a:srgbClr val="FF0000"/>
            </a:solidFill>
            <a:ea typeface="Times New Roman" panose="02020603050405020304" pitchFamily="18" charset="0"/>
          </a:endParaRPr>
        </a:p>
      </dsp:txBody>
      <dsp:txXfrm>
        <a:off x="0" y="439329"/>
        <a:ext cx="11745989" cy="726570"/>
      </dsp:txXfrm>
    </dsp:sp>
    <dsp:sp modelId="{0B51ABBB-37CE-4B23-ABFE-828A901BA338}">
      <dsp:nvSpPr>
        <dsp:cNvPr id="0" name=""/>
        <dsp:cNvSpPr/>
      </dsp:nvSpPr>
      <dsp:spPr>
        <a:xfrm>
          <a:off x="0" y="1165899"/>
          <a:ext cx="11745989" cy="43173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Veterans Inc. </a:t>
          </a:r>
        </a:p>
      </dsp:txBody>
      <dsp:txXfrm>
        <a:off x="21075" y="1186974"/>
        <a:ext cx="11703839" cy="389580"/>
      </dsp:txXfrm>
    </dsp:sp>
    <dsp:sp modelId="{5E609875-F2AD-422C-9D29-A90C84ACA33D}">
      <dsp:nvSpPr>
        <dsp:cNvPr id="0" name=""/>
        <dsp:cNvSpPr/>
      </dsp:nvSpPr>
      <dsp:spPr>
        <a:xfrm>
          <a:off x="0" y="1597629"/>
          <a:ext cx="11745989" cy="115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935"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solidFill>
                <a:srgbClr val="000000"/>
              </a:solidFill>
              <a:effectLst/>
              <a:ea typeface="Calibri" panose="020F0502020204030204" pitchFamily="34" charset="0"/>
            </a:rPr>
            <a:t>(Located in Bradford, VT)</a:t>
          </a:r>
          <a:endParaRPr lang="en-US" sz="1400" kern="1200" dirty="0"/>
        </a:p>
        <a:p>
          <a:pPr marL="228600" lvl="2" indent="-114300" algn="l" defTabSz="622300">
            <a:lnSpc>
              <a:spcPct val="90000"/>
            </a:lnSpc>
            <a:spcBef>
              <a:spcPct val="0"/>
            </a:spcBef>
            <a:spcAft>
              <a:spcPct val="20000"/>
            </a:spcAft>
            <a:buChar char="•"/>
          </a:pPr>
          <a:r>
            <a:rPr lang="en-US" sz="1400" kern="1200" dirty="0">
              <a:solidFill>
                <a:schemeClr val="tx1"/>
              </a:solidFill>
              <a:effectLst/>
              <a:ea typeface="Calibri" panose="020F0502020204030204" pitchFamily="34" charset="0"/>
            </a:rPr>
            <a:t>New Hampshire: Merrimack, Sullivan, Strafford, Grafton Counties, and city of Manchester. </a:t>
          </a:r>
        </a:p>
        <a:p>
          <a:pPr marL="228600" lvl="2" indent="-114300" algn="l" defTabSz="622300">
            <a:lnSpc>
              <a:spcPct val="90000"/>
            </a:lnSpc>
            <a:spcBef>
              <a:spcPct val="0"/>
            </a:spcBef>
            <a:spcAft>
              <a:spcPct val="20000"/>
            </a:spcAft>
            <a:buChar char="•"/>
          </a:pPr>
          <a:r>
            <a:rPr lang="en-US" sz="1400" kern="1200" dirty="0">
              <a:solidFill>
                <a:schemeClr val="tx1"/>
              </a:solidFill>
              <a:effectLst/>
              <a:ea typeface="Calibri" panose="020F0502020204030204" pitchFamily="34" charset="0"/>
            </a:rPr>
            <a:t>Vermont: Windsor, Washington, Orleans, Caledonia, and Orange Counties, as well as the communities of Killington, Chittenden, and Pittsfield (located in Rutland County). </a:t>
          </a:r>
        </a:p>
        <a:p>
          <a:pPr marL="228600" lvl="2" indent="-114300" algn="l" defTabSz="622300">
            <a:lnSpc>
              <a:spcPct val="90000"/>
            </a:lnSpc>
            <a:spcBef>
              <a:spcPct val="0"/>
            </a:spcBef>
            <a:spcAft>
              <a:spcPct val="20000"/>
            </a:spcAft>
            <a:buChar char="•"/>
          </a:pPr>
          <a:r>
            <a:rPr lang="en-US" sz="1400" kern="1200" dirty="0">
              <a:solidFill>
                <a:schemeClr val="tx1"/>
              </a:solidFill>
              <a:effectLst/>
              <a:ea typeface="Calibri" panose="020F0502020204030204" pitchFamily="34" charset="0"/>
            </a:rPr>
            <a:t>Goal to serve 106 participants yearly.</a:t>
          </a:r>
        </a:p>
      </dsp:txBody>
      <dsp:txXfrm>
        <a:off x="0" y="1597629"/>
        <a:ext cx="11745989" cy="1155060"/>
      </dsp:txXfrm>
    </dsp:sp>
    <dsp:sp modelId="{C49F4EA6-1F21-489C-B4D7-6BE43B2DE467}">
      <dsp:nvSpPr>
        <dsp:cNvPr id="0" name=""/>
        <dsp:cNvSpPr/>
      </dsp:nvSpPr>
      <dsp:spPr>
        <a:xfrm>
          <a:off x="0" y="2752689"/>
          <a:ext cx="11745989" cy="43173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Clear Path for Veterans New England</a:t>
          </a:r>
        </a:p>
      </dsp:txBody>
      <dsp:txXfrm>
        <a:off x="21075" y="2773764"/>
        <a:ext cx="11703839" cy="389580"/>
      </dsp:txXfrm>
    </dsp:sp>
    <dsp:sp modelId="{9F1FF703-72EE-4230-9257-BEC5F526532F}">
      <dsp:nvSpPr>
        <dsp:cNvPr id="0" name=""/>
        <dsp:cNvSpPr/>
      </dsp:nvSpPr>
      <dsp:spPr>
        <a:xfrm>
          <a:off x="0" y="3184419"/>
          <a:ext cx="11745989" cy="987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93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t>(</a:t>
          </a:r>
          <a:r>
            <a:rPr lang="en-US" sz="1400" kern="1200" dirty="0"/>
            <a:t>Located in Devens, MA)</a:t>
          </a:r>
        </a:p>
        <a:p>
          <a:pPr marL="228600" lvl="2" indent="-114300" algn="l" defTabSz="622300">
            <a:lnSpc>
              <a:spcPct val="90000"/>
            </a:lnSpc>
            <a:spcBef>
              <a:spcPct val="0"/>
            </a:spcBef>
            <a:spcAft>
              <a:spcPct val="20000"/>
            </a:spcAft>
            <a:buChar char="•"/>
          </a:pPr>
          <a:r>
            <a:rPr lang="en-US" sz="1400" kern="1200" dirty="0">
              <a:solidFill>
                <a:schemeClr val="tx1"/>
              </a:solidFill>
              <a:cs typeface="Calibri" panose="020F0502020204030204" pitchFamily="34" charset="0"/>
            </a:rPr>
            <a:t>New Hampshire: </a:t>
          </a:r>
          <a:r>
            <a:rPr lang="en-US" sz="1400" kern="1200" dirty="0">
              <a:solidFill>
                <a:schemeClr val="tx1"/>
              </a:solidFill>
              <a:effectLst/>
              <a:ea typeface="Calibri" panose="020F0502020204030204" pitchFamily="34" charset="0"/>
              <a:cs typeface="Calibri" panose="020F0502020204030204" pitchFamily="34" charset="0"/>
            </a:rPr>
            <a:t>Cheshire, Hillsborough, and Rockingham Counties</a:t>
          </a:r>
        </a:p>
        <a:p>
          <a:pPr marL="228600" lvl="2" indent="-114300" algn="l" defTabSz="622300">
            <a:lnSpc>
              <a:spcPct val="90000"/>
            </a:lnSpc>
            <a:spcBef>
              <a:spcPct val="0"/>
            </a:spcBef>
            <a:spcAft>
              <a:spcPct val="20000"/>
            </a:spcAft>
            <a:buChar char="•"/>
          </a:pPr>
          <a:r>
            <a:rPr lang="en-US" sz="1400" kern="1200" dirty="0">
              <a:solidFill>
                <a:schemeClr val="tx1"/>
              </a:solidFill>
              <a:effectLst/>
              <a:ea typeface="Calibri" panose="020F0502020204030204" pitchFamily="34" charset="0"/>
            </a:rPr>
            <a:t>Massachusetts:</a:t>
          </a:r>
          <a:r>
            <a:rPr lang="en-US" sz="1400" b="1" kern="1200" dirty="0">
              <a:solidFill>
                <a:schemeClr val="tx1"/>
              </a:solidFill>
              <a:effectLst/>
              <a:ea typeface="Calibri" panose="020F0502020204030204" pitchFamily="34" charset="0"/>
            </a:rPr>
            <a:t> </a:t>
          </a:r>
          <a:r>
            <a:rPr lang="en-US" sz="1400" kern="1200" dirty="0">
              <a:solidFill>
                <a:schemeClr val="tx1"/>
              </a:solidFill>
              <a:effectLst/>
              <a:ea typeface="Calibri" panose="020F0502020204030204" pitchFamily="34" charset="0"/>
            </a:rPr>
            <a:t>Essex, Franklin, Hampden, Middlesex, and Worcester Counties</a:t>
          </a:r>
        </a:p>
        <a:p>
          <a:pPr marL="228600" lvl="2" indent="-114300" algn="l" defTabSz="622300">
            <a:lnSpc>
              <a:spcPct val="90000"/>
            </a:lnSpc>
            <a:spcBef>
              <a:spcPct val="0"/>
            </a:spcBef>
            <a:spcAft>
              <a:spcPct val="20000"/>
            </a:spcAft>
            <a:buChar char="•"/>
          </a:pPr>
          <a:r>
            <a:rPr lang="en-US" sz="1400" kern="1200" dirty="0">
              <a:solidFill>
                <a:schemeClr val="tx1"/>
              </a:solidFill>
              <a:effectLst/>
              <a:ea typeface="Calibri" panose="020F0502020204030204" pitchFamily="34" charset="0"/>
            </a:rPr>
            <a:t>Goal to serve 124 participants yearly.</a:t>
          </a:r>
        </a:p>
      </dsp:txBody>
      <dsp:txXfrm>
        <a:off x="0" y="3184419"/>
        <a:ext cx="11745989" cy="987390"/>
      </dsp:txXfrm>
    </dsp:sp>
    <dsp:sp modelId="{12C40F04-C644-4F83-B144-05AC2BC1FF3B}">
      <dsp:nvSpPr>
        <dsp:cNvPr id="0" name=""/>
        <dsp:cNvSpPr/>
      </dsp:nvSpPr>
      <dsp:spPr>
        <a:xfrm>
          <a:off x="0" y="4171809"/>
          <a:ext cx="11745989" cy="43173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The Bridge Club of Greater Lowell</a:t>
          </a:r>
        </a:p>
      </dsp:txBody>
      <dsp:txXfrm>
        <a:off x="21075" y="4192884"/>
        <a:ext cx="11703839" cy="389580"/>
      </dsp:txXfrm>
    </dsp:sp>
    <dsp:sp modelId="{AA45128C-96C2-4D95-9CA7-B2580CA2AF1C}">
      <dsp:nvSpPr>
        <dsp:cNvPr id="0" name=""/>
        <dsp:cNvSpPr/>
      </dsp:nvSpPr>
      <dsp:spPr>
        <a:xfrm>
          <a:off x="0" y="4592478"/>
          <a:ext cx="11745989" cy="950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2935"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effectLst/>
              <a:ea typeface="Calibri" panose="020F0502020204030204" pitchFamily="34" charset="0"/>
            </a:rPr>
            <a:t>(Located in Lowell, MA)</a:t>
          </a:r>
          <a:endParaRPr lang="en-US" sz="1400" kern="1200" dirty="0"/>
        </a:p>
        <a:p>
          <a:pPr marL="114300" lvl="1" indent="-114300" algn="l" defTabSz="622300">
            <a:lnSpc>
              <a:spcPct val="90000"/>
            </a:lnSpc>
            <a:spcBef>
              <a:spcPct val="0"/>
            </a:spcBef>
            <a:spcAft>
              <a:spcPct val="20000"/>
            </a:spcAft>
            <a:buChar char="•"/>
          </a:pPr>
          <a:r>
            <a:rPr lang="en-US" sz="1400" i="1" kern="1200" dirty="0">
              <a:effectLst/>
              <a:ea typeface="Calibri" panose="020F0502020204030204" pitchFamily="34" charset="0"/>
            </a:rPr>
            <a:t>IVTP – Focus on incarcerated veterans.</a:t>
          </a:r>
        </a:p>
        <a:p>
          <a:pPr marL="228600" lvl="2" indent="-114300" algn="l" defTabSz="622300">
            <a:lnSpc>
              <a:spcPct val="90000"/>
            </a:lnSpc>
            <a:spcBef>
              <a:spcPct val="0"/>
            </a:spcBef>
            <a:spcAft>
              <a:spcPct val="20000"/>
            </a:spcAft>
            <a:buChar char="•"/>
          </a:pPr>
          <a:r>
            <a:rPr lang="en-US" sz="1400" kern="1200" dirty="0">
              <a:solidFill>
                <a:schemeClr val="tx1"/>
              </a:solidFill>
              <a:ea typeface="Calibri" panose="020F0502020204030204" pitchFamily="34" charset="0"/>
            </a:rPr>
            <a:t>Service areas </a:t>
          </a:r>
          <a:r>
            <a:rPr lang="en-US" sz="1400" kern="1200" dirty="0">
              <a:solidFill>
                <a:schemeClr val="tx1"/>
              </a:solidFill>
              <a:effectLst/>
              <a:ea typeface="Calibri" panose="020F0502020204030204" pitchFamily="34" charset="0"/>
            </a:rPr>
            <a:t>include Essex and Middlesex, MA. Hillsborough and Rockingham counties in NH.</a:t>
          </a:r>
        </a:p>
        <a:p>
          <a:pPr marL="228600" lvl="2" indent="-114300" algn="l" defTabSz="622300">
            <a:lnSpc>
              <a:spcPct val="90000"/>
            </a:lnSpc>
            <a:spcBef>
              <a:spcPct val="0"/>
            </a:spcBef>
            <a:spcAft>
              <a:spcPct val="20000"/>
            </a:spcAft>
            <a:buChar char="•"/>
          </a:pPr>
          <a:r>
            <a:rPr lang="en-US" sz="1400" kern="1200" dirty="0">
              <a:solidFill>
                <a:schemeClr val="tx1"/>
              </a:solidFill>
              <a:effectLst/>
              <a:ea typeface="Calibri" panose="020F0502020204030204" pitchFamily="34" charset="0"/>
            </a:rPr>
            <a:t>Goal to serve 70 participants yearly.</a:t>
          </a:r>
        </a:p>
      </dsp:txBody>
      <dsp:txXfrm>
        <a:off x="0" y="4592478"/>
        <a:ext cx="11745989" cy="9501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96FFEA-56D4-44EA-A2AA-54BE2BBC9A3E}">
      <dsp:nvSpPr>
        <dsp:cNvPr id="0" name=""/>
        <dsp:cNvSpPr/>
      </dsp:nvSpPr>
      <dsp:spPr>
        <a:xfrm>
          <a:off x="0" y="234888"/>
          <a:ext cx="8138076" cy="755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kern="1200"/>
            <a:t>Established to further develop and enhance professional skills of Department of Labor (DOL), grant-funded veterans’ employment and training service providers. </a:t>
          </a:r>
          <a:endParaRPr lang="en-US" sz="1900" kern="1200"/>
        </a:p>
      </dsp:txBody>
      <dsp:txXfrm>
        <a:off x="36896" y="271784"/>
        <a:ext cx="8064284" cy="682028"/>
      </dsp:txXfrm>
    </dsp:sp>
    <dsp:sp modelId="{24D8DCE1-628D-400C-A81C-0E09FDE6EF69}">
      <dsp:nvSpPr>
        <dsp:cNvPr id="0" name=""/>
        <dsp:cNvSpPr/>
      </dsp:nvSpPr>
      <dsp:spPr>
        <a:xfrm>
          <a:off x="0" y="1045428"/>
          <a:ext cx="8138076" cy="755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kern="1200"/>
            <a:t>Our Course Catalogue includes 28 courses with multiple delivery methods. </a:t>
          </a:r>
          <a:endParaRPr lang="en-US" sz="1900" kern="1200"/>
        </a:p>
      </dsp:txBody>
      <dsp:txXfrm>
        <a:off x="36896" y="1082324"/>
        <a:ext cx="8064284" cy="682028"/>
      </dsp:txXfrm>
    </dsp:sp>
    <dsp:sp modelId="{7BB7104C-6CB9-4024-B31B-D3B6D96A5906}">
      <dsp:nvSpPr>
        <dsp:cNvPr id="0" name=""/>
        <dsp:cNvSpPr/>
      </dsp:nvSpPr>
      <dsp:spPr>
        <a:xfrm>
          <a:off x="0" y="1801248"/>
          <a:ext cx="8138076" cy="15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384"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Online cohort – instructed led</a:t>
          </a:r>
        </a:p>
        <a:p>
          <a:pPr marL="114300" lvl="1" indent="-114300" algn="l" defTabSz="666750">
            <a:lnSpc>
              <a:spcPct val="90000"/>
            </a:lnSpc>
            <a:spcBef>
              <a:spcPct val="0"/>
            </a:spcBef>
            <a:spcAft>
              <a:spcPct val="20000"/>
            </a:spcAft>
            <a:buChar char="•"/>
          </a:pPr>
          <a:r>
            <a:rPr lang="en-US" sz="1500" kern="1200"/>
            <a:t>Self-paced</a:t>
          </a:r>
        </a:p>
        <a:p>
          <a:pPr marL="114300" lvl="1" indent="-114300" algn="l" defTabSz="666750">
            <a:lnSpc>
              <a:spcPct val="90000"/>
            </a:lnSpc>
            <a:spcBef>
              <a:spcPct val="0"/>
            </a:spcBef>
            <a:spcAft>
              <a:spcPct val="20000"/>
            </a:spcAft>
            <a:buChar char="•"/>
          </a:pPr>
          <a:r>
            <a:rPr lang="en-US" sz="1500" kern="1200"/>
            <a:t>In-person classroom</a:t>
          </a:r>
        </a:p>
        <a:p>
          <a:pPr marL="114300" lvl="1" indent="-114300" algn="l" defTabSz="666750">
            <a:lnSpc>
              <a:spcPct val="90000"/>
            </a:lnSpc>
            <a:spcBef>
              <a:spcPct val="0"/>
            </a:spcBef>
            <a:spcAft>
              <a:spcPct val="20000"/>
            </a:spcAft>
            <a:buChar char="•"/>
          </a:pPr>
          <a:r>
            <a:rPr lang="en-US" sz="1500" kern="1200"/>
            <a:t>Microlearning:  7 - 12 minutes, single topic learning</a:t>
          </a:r>
        </a:p>
        <a:p>
          <a:pPr marL="114300" lvl="1" indent="-114300" algn="l" defTabSz="666750">
            <a:lnSpc>
              <a:spcPct val="90000"/>
            </a:lnSpc>
            <a:spcBef>
              <a:spcPct val="0"/>
            </a:spcBef>
            <a:spcAft>
              <a:spcPct val="20000"/>
            </a:spcAft>
            <a:buChar char="•"/>
          </a:pPr>
          <a:r>
            <a:rPr lang="en-US" sz="1500" kern="1200"/>
            <a:t>Podcasts</a:t>
          </a:r>
        </a:p>
        <a:p>
          <a:pPr marL="114300" lvl="1" indent="-114300" algn="l" defTabSz="666750">
            <a:lnSpc>
              <a:spcPct val="90000"/>
            </a:lnSpc>
            <a:spcBef>
              <a:spcPct val="0"/>
            </a:spcBef>
            <a:spcAft>
              <a:spcPct val="20000"/>
            </a:spcAft>
            <a:buChar char="•"/>
          </a:pPr>
          <a:r>
            <a:rPr lang="en-US" sz="1500" kern="1200"/>
            <a:t>Virtual classroom</a:t>
          </a:r>
        </a:p>
      </dsp:txBody>
      <dsp:txXfrm>
        <a:off x="0" y="1801248"/>
        <a:ext cx="8138076" cy="1573199"/>
      </dsp:txXfrm>
    </dsp:sp>
    <dsp:sp modelId="{002D9298-AE7E-4CD6-87D8-E4BA07A9E286}">
      <dsp:nvSpPr>
        <dsp:cNvPr id="0" name=""/>
        <dsp:cNvSpPr/>
      </dsp:nvSpPr>
      <dsp:spPr>
        <a:xfrm>
          <a:off x="0" y="3374448"/>
          <a:ext cx="8138076" cy="75582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kern="1200" dirty="0"/>
            <a:t>Return to in-person courses began January 2023 (some still virtual)</a:t>
          </a:r>
        </a:p>
      </dsp:txBody>
      <dsp:txXfrm>
        <a:off x="36896" y="3411344"/>
        <a:ext cx="8064284" cy="682028"/>
      </dsp:txXfrm>
    </dsp:sp>
    <dsp:sp modelId="{7F93B330-74A8-442D-B72E-7075F797CD61}">
      <dsp:nvSpPr>
        <dsp:cNvPr id="0" name=""/>
        <dsp:cNvSpPr/>
      </dsp:nvSpPr>
      <dsp:spPr>
        <a:xfrm>
          <a:off x="0" y="4184988"/>
          <a:ext cx="8138076" cy="85795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kern="1200"/>
            <a:t>All courses are available for DOL grant-funded staff and are currently virtual, our schedule is found at </a:t>
          </a:r>
          <a:r>
            <a:rPr lang="en-US" sz="1900" b="0" kern="1200">
              <a:hlinkClick xmlns:r="http://schemas.openxmlformats.org/officeDocument/2006/relationships" r:id="rId1"/>
            </a:rPr>
            <a:t>www.NVTI.org</a:t>
          </a:r>
          <a:endParaRPr lang="en-US" sz="1900" kern="1200"/>
        </a:p>
      </dsp:txBody>
      <dsp:txXfrm>
        <a:off x="41882" y="4226870"/>
        <a:ext cx="8054312" cy="7741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70AF43-F4A1-49D8-85DA-CFFDABFE5C30}">
      <dsp:nvSpPr>
        <dsp:cNvPr id="0" name=""/>
        <dsp:cNvSpPr/>
      </dsp:nvSpPr>
      <dsp:spPr>
        <a:xfrm>
          <a:off x="0" y="0"/>
          <a:ext cx="8765165" cy="9921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Uniformed Services Employment and Reemployment Rights Act (USERRA); 38 U.S.C. 4301-4335</a:t>
          </a:r>
          <a:endParaRPr lang="en-US" sz="2000" kern="1200"/>
        </a:p>
      </dsp:txBody>
      <dsp:txXfrm>
        <a:off x="48433" y="48433"/>
        <a:ext cx="8668299" cy="895294"/>
      </dsp:txXfrm>
    </dsp:sp>
    <dsp:sp modelId="{0D88D0A7-BFE1-4C27-A599-86DDF9F50370}">
      <dsp:nvSpPr>
        <dsp:cNvPr id="0" name=""/>
        <dsp:cNvSpPr/>
      </dsp:nvSpPr>
      <dsp:spPr>
        <a:xfrm>
          <a:off x="0" y="1000591"/>
          <a:ext cx="8765165" cy="1810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29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t>VETS administers USERRA with the support of ESGR, DOJ, and OSC</a:t>
          </a:r>
        </a:p>
        <a:p>
          <a:pPr marL="171450" lvl="1" indent="-171450" algn="l" defTabSz="800100">
            <a:lnSpc>
              <a:spcPct val="90000"/>
            </a:lnSpc>
            <a:spcBef>
              <a:spcPct val="0"/>
            </a:spcBef>
            <a:spcAft>
              <a:spcPct val="20000"/>
            </a:spcAft>
            <a:buChar char="•"/>
          </a:pPr>
          <a:r>
            <a:rPr lang="en-US" sz="1800" kern="1200"/>
            <a:t>Protects employment rights for </a:t>
          </a:r>
          <a:r>
            <a:rPr lang="en-US" sz="1800" b="1" kern="1200"/>
            <a:t>veterans, active duty, and members of the reserve components</a:t>
          </a:r>
          <a:endParaRPr lang="en-US" sz="1800" kern="1200"/>
        </a:p>
        <a:p>
          <a:pPr marL="171450" lvl="1" indent="-171450" algn="l" defTabSz="800100">
            <a:lnSpc>
              <a:spcPct val="90000"/>
            </a:lnSpc>
            <a:spcBef>
              <a:spcPct val="0"/>
            </a:spcBef>
            <a:spcAft>
              <a:spcPct val="20000"/>
            </a:spcAft>
            <a:buChar char="•"/>
          </a:pPr>
          <a:r>
            <a:rPr lang="en-US" sz="1800" kern="1200"/>
            <a:t>Most cases are resolved without the need for enforcement…</a:t>
          </a:r>
        </a:p>
        <a:p>
          <a:pPr marL="171450" lvl="1" indent="-171450" algn="l" defTabSz="800100">
            <a:lnSpc>
              <a:spcPct val="90000"/>
            </a:lnSpc>
            <a:spcBef>
              <a:spcPct val="0"/>
            </a:spcBef>
            <a:spcAft>
              <a:spcPct val="20000"/>
            </a:spcAft>
            <a:buChar char="•"/>
          </a:pPr>
          <a:r>
            <a:rPr lang="en-US" sz="1800" kern="1200"/>
            <a:t>Claimants can refer cases to DOJ or OSC</a:t>
          </a:r>
        </a:p>
        <a:p>
          <a:pPr marL="171450" lvl="1" indent="-171450" algn="l" defTabSz="800100">
            <a:lnSpc>
              <a:spcPct val="90000"/>
            </a:lnSpc>
            <a:spcBef>
              <a:spcPct val="0"/>
            </a:spcBef>
            <a:spcAft>
              <a:spcPct val="20000"/>
            </a:spcAft>
            <a:buChar char="•"/>
          </a:pPr>
          <a:r>
            <a:rPr lang="en-US" sz="1800" kern="1200"/>
            <a:t>DOJ and OSC satisfactorily resolve most referred cases with merit</a:t>
          </a:r>
          <a:endParaRPr lang="en-US" sz="1600" kern="1200"/>
        </a:p>
      </dsp:txBody>
      <dsp:txXfrm>
        <a:off x="0" y="1000591"/>
        <a:ext cx="8765165" cy="1810215"/>
      </dsp:txXfrm>
    </dsp:sp>
    <dsp:sp modelId="{38C92859-F207-457E-B70B-05D4C6823BFA}">
      <dsp:nvSpPr>
        <dsp:cNvPr id="0" name=""/>
        <dsp:cNvSpPr/>
      </dsp:nvSpPr>
      <dsp:spPr>
        <a:xfrm>
          <a:off x="0" y="2810806"/>
          <a:ext cx="8765165" cy="99216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Veterans’ Preference in Federal Hiring; 5 U.S.C. 3330a</a:t>
          </a:r>
          <a:endParaRPr lang="en-US" sz="2000" kern="1200"/>
        </a:p>
      </dsp:txBody>
      <dsp:txXfrm>
        <a:off x="48433" y="2859239"/>
        <a:ext cx="8668299" cy="895294"/>
      </dsp:txXfrm>
    </dsp:sp>
    <dsp:sp modelId="{435BB07A-6EBF-4F2C-86FB-1802D946320D}">
      <dsp:nvSpPr>
        <dsp:cNvPr id="0" name=""/>
        <dsp:cNvSpPr/>
      </dsp:nvSpPr>
      <dsp:spPr>
        <a:xfrm>
          <a:off x="0" y="3802966"/>
          <a:ext cx="8765165" cy="877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829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a:t>VETS investigates complaints veterans’ preference rights in </a:t>
          </a:r>
          <a:r>
            <a:rPr lang="en-US" sz="1800" b="1" kern="1200"/>
            <a:t>Federal hiring </a:t>
          </a:r>
          <a:r>
            <a:rPr lang="en-US" sz="1800" kern="1200"/>
            <a:t>were violated  </a:t>
          </a:r>
        </a:p>
      </dsp:txBody>
      <dsp:txXfrm>
        <a:off x="0" y="3802966"/>
        <a:ext cx="8765165" cy="8776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CD524-BE3D-4CB5-8F3F-B9F2F00CCC6B}">
      <dsp:nvSpPr>
        <dsp:cNvPr id="0" name=""/>
        <dsp:cNvSpPr/>
      </dsp:nvSpPr>
      <dsp:spPr>
        <a:xfrm>
          <a:off x="2722" y="0"/>
          <a:ext cx="2853839" cy="42203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Connect Employers with Federal, State and Local Resources</a:t>
          </a:r>
        </a:p>
      </dsp:txBody>
      <dsp:txXfrm>
        <a:off x="2722" y="1688155"/>
        <a:ext cx="2853839" cy="1688155"/>
      </dsp:txXfrm>
    </dsp:sp>
    <dsp:sp modelId="{03E1F4A9-2444-4D53-8FBE-EDBF3EDC73EE}">
      <dsp:nvSpPr>
        <dsp:cNvPr id="0" name=""/>
        <dsp:cNvSpPr/>
      </dsp:nvSpPr>
      <dsp:spPr>
        <a:xfrm>
          <a:off x="726947" y="253223"/>
          <a:ext cx="1405389" cy="1405389"/>
        </a:xfrm>
        <a:prstGeom prst="ellipse">
          <a:avLst/>
        </a:prstGeom>
        <a:blipFill rotWithShape="1">
          <a:blip xmlns:r="http://schemas.openxmlformats.org/officeDocument/2006/relationships" r:embed="rId1"/>
          <a:srcRect/>
          <a:stretch>
            <a:fillRect l="-39000" r="-3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874199-2E8F-41BB-8062-F888C9F08451}">
      <dsp:nvSpPr>
        <dsp:cNvPr id="0" name=""/>
        <dsp:cNvSpPr/>
      </dsp:nvSpPr>
      <dsp:spPr>
        <a:xfrm>
          <a:off x="2942177" y="0"/>
          <a:ext cx="2853839" cy="42203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Leverage Resources to Reduce Employer Costs</a:t>
          </a:r>
        </a:p>
      </dsp:txBody>
      <dsp:txXfrm>
        <a:off x="2942177" y="1688155"/>
        <a:ext cx="2853839" cy="1688155"/>
      </dsp:txXfrm>
    </dsp:sp>
    <dsp:sp modelId="{6857368A-0570-46E8-A5F0-F9760D763DFA}">
      <dsp:nvSpPr>
        <dsp:cNvPr id="0" name=""/>
        <dsp:cNvSpPr/>
      </dsp:nvSpPr>
      <dsp:spPr>
        <a:xfrm>
          <a:off x="3666402" y="253223"/>
          <a:ext cx="1405389" cy="1405389"/>
        </a:xfrm>
        <a:prstGeom prst="ellipse">
          <a:avLst/>
        </a:prstGeom>
        <a:blipFill rotWithShape="1">
          <a:blip xmlns:r="http://schemas.openxmlformats.org/officeDocument/2006/relationships" r:embed="rId2"/>
          <a:srcRect/>
          <a:stretch>
            <a:fillRect l="-46000" r="-46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0B37CA77-8669-4CF4-95AE-7A415B0DD04B}">
      <dsp:nvSpPr>
        <dsp:cNvPr id="0" name=""/>
        <dsp:cNvSpPr/>
      </dsp:nvSpPr>
      <dsp:spPr>
        <a:xfrm>
          <a:off x="5881632" y="0"/>
          <a:ext cx="2853839" cy="42203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Assist Employers Needs, Address Skill Gaps and Attract veteran Talent</a:t>
          </a:r>
        </a:p>
      </dsp:txBody>
      <dsp:txXfrm>
        <a:off x="5881632" y="1688155"/>
        <a:ext cx="2853839" cy="1688155"/>
      </dsp:txXfrm>
    </dsp:sp>
    <dsp:sp modelId="{2413FAA8-0A1C-4A61-82F0-A0B416E9EBF8}">
      <dsp:nvSpPr>
        <dsp:cNvPr id="0" name=""/>
        <dsp:cNvSpPr/>
      </dsp:nvSpPr>
      <dsp:spPr>
        <a:xfrm>
          <a:off x="6605857" y="253223"/>
          <a:ext cx="1405389" cy="1405389"/>
        </a:xfrm>
        <a:prstGeom prst="ellipse">
          <a:avLst/>
        </a:prstGeom>
        <a:blipFill rotWithShape="1">
          <a:blip xmlns:r="http://schemas.openxmlformats.org/officeDocument/2006/relationships" r:embed="rId3"/>
          <a:srcRect/>
          <a:stretch>
            <a:fillRect l="-45000" r="-4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C9567B-570C-4581-88EB-C041140DA2A5}">
      <dsp:nvSpPr>
        <dsp:cNvPr id="0" name=""/>
        <dsp:cNvSpPr/>
      </dsp:nvSpPr>
      <dsp:spPr>
        <a:xfrm>
          <a:off x="8821087" y="0"/>
          <a:ext cx="2853839" cy="4220388"/>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Coordinate Across Local and Strategic Partnerships  </a:t>
          </a:r>
        </a:p>
      </dsp:txBody>
      <dsp:txXfrm>
        <a:off x="8821087" y="1688155"/>
        <a:ext cx="2853839" cy="1688155"/>
      </dsp:txXfrm>
    </dsp:sp>
    <dsp:sp modelId="{0FA9CE9B-AEF0-4AF5-B47A-15AF8F82180E}">
      <dsp:nvSpPr>
        <dsp:cNvPr id="0" name=""/>
        <dsp:cNvSpPr/>
      </dsp:nvSpPr>
      <dsp:spPr>
        <a:xfrm>
          <a:off x="9545312" y="253223"/>
          <a:ext cx="1405389" cy="1405389"/>
        </a:xfrm>
        <a:prstGeom prst="ellipse">
          <a:avLst/>
        </a:prstGeom>
        <a:blipFill rotWithShape="1">
          <a:blip xmlns:r="http://schemas.openxmlformats.org/officeDocument/2006/relationships" r:embed="rId4"/>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DFBF24C-1194-42BA-AB19-3B9903EE0B42}">
      <dsp:nvSpPr>
        <dsp:cNvPr id="0" name=""/>
        <dsp:cNvSpPr/>
      </dsp:nvSpPr>
      <dsp:spPr>
        <a:xfrm>
          <a:off x="467106" y="3376310"/>
          <a:ext cx="10743438" cy="633058"/>
        </a:xfrm>
        <a:prstGeom prst="leftRightArrow">
          <a:avLst/>
        </a:prstGeom>
        <a:solidFill>
          <a:schemeClr val="dk2">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631D3-431E-40BC-AB1C-28C8CF1BA56E}">
      <dsp:nvSpPr>
        <dsp:cNvPr id="0" name=""/>
        <dsp:cNvSpPr/>
      </dsp:nvSpPr>
      <dsp:spPr>
        <a:xfrm>
          <a:off x="697913" y="2660"/>
          <a:ext cx="2222521" cy="133351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Calibri Light" panose="020F0302020204030204"/>
            </a:rPr>
            <a:t>18M Veterans</a:t>
          </a:r>
        </a:p>
      </dsp:txBody>
      <dsp:txXfrm>
        <a:off x="697913" y="2660"/>
        <a:ext cx="2222521" cy="1333512"/>
      </dsp:txXfrm>
    </dsp:sp>
    <dsp:sp modelId="{57D6C0BF-C6C2-41DB-BDD4-04B3F4101B4A}">
      <dsp:nvSpPr>
        <dsp:cNvPr id="0" name=""/>
        <dsp:cNvSpPr/>
      </dsp:nvSpPr>
      <dsp:spPr>
        <a:xfrm>
          <a:off x="3142687" y="2660"/>
          <a:ext cx="2222521" cy="133351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t>48% (8.6M) in </a:t>
          </a:r>
          <a:r>
            <a:rPr lang="en-US" sz="2200" b="1" kern="1200" dirty="0">
              <a:latin typeface="Calibri Light" panose="020F0302020204030204"/>
            </a:rPr>
            <a:t>Workforce</a:t>
          </a:r>
        </a:p>
      </dsp:txBody>
      <dsp:txXfrm>
        <a:off x="3142687" y="2660"/>
        <a:ext cx="2222521" cy="1333512"/>
      </dsp:txXfrm>
    </dsp:sp>
    <dsp:sp modelId="{3562F6F0-5FD9-4E5E-9A84-3FE1DB677FA8}">
      <dsp:nvSpPr>
        <dsp:cNvPr id="0" name=""/>
        <dsp:cNvSpPr/>
      </dsp:nvSpPr>
      <dsp:spPr>
        <a:xfrm>
          <a:off x="5587460" y="2660"/>
          <a:ext cx="2222521" cy="1333512"/>
        </a:xfrm>
        <a:prstGeom prst="rect">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t> </a:t>
          </a:r>
          <a:r>
            <a:rPr lang="en-US" sz="2200" b="1" kern="1200" dirty="0">
              <a:latin typeface="Calibri Light" panose="020F0302020204030204"/>
            </a:rPr>
            <a:t>63% are 45 yrs. or Older</a:t>
          </a:r>
        </a:p>
      </dsp:txBody>
      <dsp:txXfrm>
        <a:off x="5587460" y="2660"/>
        <a:ext cx="2222521" cy="1333512"/>
      </dsp:txXfrm>
    </dsp:sp>
    <dsp:sp modelId="{C6FCA4C1-2E0C-4F8C-AB96-B05D53B73B76}">
      <dsp:nvSpPr>
        <dsp:cNvPr id="0" name=""/>
        <dsp:cNvSpPr/>
      </dsp:nvSpPr>
      <dsp:spPr>
        <a:xfrm>
          <a:off x="697913" y="1558426"/>
          <a:ext cx="2222521" cy="1333512"/>
        </a:xfrm>
        <a:prstGeom prst="rect">
          <a:avLst/>
        </a:prstGeom>
        <a:solidFill>
          <a:schemeClr val="tx2"/>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libri Light" panose="020F0302020204030204"/>
            </a:rPr>
            <a:t>18-24 Yr. Group = 2.3% Workforce</a:t>
          </a:r>
          <a:endParaRPr lang="en-US" sz="2200" b="1" kern="1200" dirty="0"/>
        </a:p>
      </dsp:txBody>
      <dsp:txXfrm>
        <a:off x="697913" y="1558426"/>
        <a:ext cx="2222521" cy="1333512"/>
      </dsp:txXfrm>
    </dsp:sp>
    <dsp:sp modelId="{B6FF9153-C407-4929-9963-56F3E2C7CAFC}">
      <dsp:nvSpPr>
        <dsp:cNvPr id="0" name=""/>
        <dsp:cNvSpPr/>
      </dsp:nvSpPr>
      <dsp:spPr>
        <a:xfrm>
          <a:off x="3142687" y="1558426"/>
          <a:ext cx="2222521" cy="133351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Calibri Light" panose="020F0302020204030204"/>
            </a:rPr>
            <a:t>180K-200K Transition Annually</a:t>
          </a:r>
          <a:endParaRPr lang="en-US" sz="2200" b="1" kern="1200" dirty="0"/>
        </a:p>
      </dsp:txBody>
      <dsp:txXfrm>
        <a:off x="3142687" y="1558426"/>
        <a:ext cx="2222521" cy="1333512"/>
      </dsp:txXfrm>
    </dsp:sp>
    <dsp:sp modelId="{225C2B6A-33F4-4036-9A63-E87189BB13BA}">
      <dsp:nvSpPr>
        <dsp:cNvPr id="0" name=""/>
        <dsp:cNvSpPr/>
      </dsp:nvSpPr>
      <dsp:spPr>
        <a:xfrm>
          <a:off x="5587460" y="1558426"/>
          <a:ext cx="2222521" cy="133351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Calibri Light" panose="020F0302020204030204"/>
            </a:rPr>
            <a:t> 45% of the Veteran workforce are GWII Veterans</a:t>
          </a:r>
          <a:endParaRPr lang="en-US" sz="2200" b="1" kern="1200" dirty="0"/>
        </a:p>
      </dsp:txBody>
      <dsp:txXfrm>
        <a:off x="5587460" y="1558426"/>
        <a:ext cx="2222521" cy="1333512"/>
      </dsp:txXfrm>
    </dsp:sp>
    <dsp:sp modelId="{C137A1DF-8AC6-49D4-9F9F-AD1BF4A07E62}">
      <dsp:nvSpPr>
        <dsp:cNvPr id="0" name=""/>
        <dsp:cNvSpPr/>
      </dsp:nvSpPr>
      <dsp:spPr>
        <a:xfrm>
          <a:off x="1920300" y="3114191"/>
          <a:ext cx="2222521" cy="133351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t>5.5% of US Workforce</a:t>
          </a:r>
        </a:p>
      </dsp:txBody>
      <dsp:txXfrm>
        <a:off x="1920300" y="3114191"/>
        <a:ext cx="2222521" cy="1333512"/>
      </dsp:txXfrm>
    </dsp:sp>
    <dsp:sp modelId="{6B644CC4-2721-4028-B6FC-BFFB263254E9}">
      <dsp:nvSpPr>
        <dsp:cNvPr id="0" name=""/>
        <dsp:cNvSpPr/>
      </dsp:nvSpPr>
      <dsp:spPr>
        <a:xfrm>
          <a:off x="4365074" y="3114191"/>
          <a:ext cx="2222521" cy="133351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b="0" kern="1200"/>
            <a:t>Median Age: 64</a:t>
          </a:r>
        </a:p>
        <a:p>
          <a:pPr marL="171450" lvl="1" indent="-171450" algn="l" defTabSz="755650">
            <a:lnSpc>
              <a:spcPct val="90000"/>
            </a:lnSpc>
            <a:spcBef>
              <a:spcPct val="0"/>
            </a:spcBef>
            <a:spcAft>
              <a:spcPct val="15000"/>
            </a:spcAft>
            <a:buChar char="•"/>
          </a:pPr>
          <a:r>
            <a:rPr lang="en-US" sz="1700" b="1" kern="1200">
              <a:latin typeface="Calibri Light" panose="020F0302020204030204"/>
            </a:rPr>
            <a:t>Women: 51 </a:t>
          </a:r>
          <a:endParaRPr lang="en-US" sz="1700" kern="1200"/>
        </a:p>
        <a:p>
          <a:pPr marL="171450" lvl="1" indent="-171450" algn="l" defTabSz="755650" rtl="0">
            <a:lnSpc>
              <a:spcPct val="90000"/>
            </a:lnSpc>
            <a:spcBef>
              <a:spcPct val="0"/>
            </a:spcBef>
            <a:spcAft>
              <a:spcPct val="15000"/>
            </a:spcAft>
            <a:buChar char="•"/>
          </a:pPr>
          <a:r>
            <a:rPr lang="en-US" sz="1700" b="1" kern="1200">
              <a:latin typeface="Calibri Light" panose="020F0302020204030204"/>
            </a:rPr>
            <a:t>Men: 65 </a:t>
          </a:r>
        </a:p>
      </dsp:txBody>
      <dsp:txXfrm>
        <a:off x="4365074" y="3114191"/>
        <a:ext cx="2222521" cy="133351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33902-CEBB-403D-A9D5-9E351D1B3501}">
      <dsp:nvSpPr>
        <dsp:cNvPr id="0" name=""/>
        <dsp:cNvSpPr/>
      </dsp:nvSpPr>
      <dsp:spPr>
        <a:xfrm>
          <a:off x="0" y="0"/>
          <a:ext cx="9291185" cy="67349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latin typeface="Franklin Gothic Medium" panose="020B0603020102020204" pitchFamily="34" charset="0"/>
            </a:rPr>
            <a:t>Lead / Follow </a:t>
          </a:r>
        </a:p>
      </dsp:txBody>
      <dsp:txXfrm>
        <a:off x="1925586" y="0"/>
        <a:ext cx="7365598" cy="673495"/>
      </dsp:txXfrm>
    </dsp:sp>
    <dsp:sp modelId="{F2C583B2-3830-4528-97F1-C9B5ABA3BF77}">
      <dsp:nvSpPr>
        <dsp:cNvPr id="0" name=""/>
        <dsp:cNvSpPr/>
      </dsp:nvSpPr>
      <dsp:spPr>
        <a:xfrm>
          <a:off x="67349" y="67349"/>
          <a:ext cx="1858237" cy="53879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3000" b="-5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3A9849D-7E91-41FB-A22B-1A509BA3F015}">
      <dsp:nvSpPr>
        <dsp:cNvPr id="0" name=""/>
        <dsp:cNvSpPr/>
      </dsp:nvSpPr>
      <dsp:spPr>
        <a:xfrm>
          <a:off x="0" y="740845"/>
          <a:ext cx="9291185" cy="67349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latin typeface="Franklin Gothic Medium" panose="020B0603020102020204" pitchFamily="34" charset="0"/>
            </a:rPr>
            <a:t>Mission Oriented</a:t>
          </a:r>
        </a:p>
      </dsp:txBody>
      <dsp:txXfrm>
        <a:off x="1925586" y="740845"/>
        <a:ext cx="7365598" cy="673495"/>
      </dsp:txXfrm>
    </dsp:sp>
    <dsp:sp modelId="{452D19C7-2BBA-4077-96CD-A0AB5B05672C}">
      <dsp:nvSpPr>
        <dsp:cNvPr id="0" name=""/>
        <dsp:cNvSpPr/>
      </dsp:nvSpPr>
      <dsp:spPr>
        <a:xfrm>
          <a:off x="67349" y="808194"/>
          <a:ext cx="1858237" cy="53879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98ABB94-143E-454C-A81B-6B714D522320}">
      <dsp:nvSpPr>
        <dsp:cNvPr id="0" name=""/>
        <dsp:cNvSpPr/>
      </dsp:nvSpPr>
      <dsp:spPr>
        <a:xfrm>
          <a:off x="0" y="1481690"/>
          <a:ext cx="9291185" cy="67349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latin typeface="Franklin Gothic Medium" panose="020B0603020102020204" pitchFamily="34" charset="0"/>
            </a:rPr>
            <a:t>Versatile</a:t>
          </a:r>
        </a:p>
      </dsp:txBody>
      <dsp:txXfrm>
        <a:off x="1925586" y="1481690"/>
        <a:ext cx="7365598" cy="673495"/>
      </dsp:txXfrm>
    </dsp:sp>
    <dsp:sp modelId="{87D66A0E-44FB-4D5E-A9A9-2C5C6C6C3294}">
      <dsp:nvSpPr>
        <dsp:cNvPr id="0" name=""/>
        <dsp:cNvSpPr/>
      </dsp:nvSpPr>
      <dsp:spPr>
        <a:xfrm>
          <a:off x="67349" y="1549039"/>
          <a:ext cx="1858237" cy="53879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6000" b="-36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C61F238F-190A-4B3B-9092-5F0E50634691}">
      <dsp:nvSpPr>
        <dsp:cNvPr id="0" name=""/>
        <dsp:cNvSpPr/>
      </dsp:nvSpPr>
      <dsp:spPr>
        <a:xfrm>
          <a:off x="0" y="2222535"/>
          <a:ext cx="9291185" cy="67349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latin typeface="Franklin Gothic Medium" panose="020B0603020102020204" pitchFamily="34" charset="0"/>
            </a:rPr>
            <a:t>Diverse Backgrounds</a:t>
          </a:r>
        </a:p>
      </dsp:txBody>
      <dsp:txXfrm>
        <a:off x="1925586" y="2222535"/>
        <a:ext cx="7365598" cy="673495"/>
      </dsp:txXfrm>
    </dsp:sp>
    <dsp:sp modelId="{FC0995DA-5BCB-4521-BFFF-8E49EE86533C}">
      <dsp:nvSpPr>
        <dsp:cNvPr id="0" name=""/>
        <dsp:cNvSpPr/>
      </dsp:nvSpPr>
      <dsp:spPr>
        <a:xfrm>
          <a:off x="67349" y="2296035"/>
          <a:ext cx="1858237" cy="54554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32000" b="-32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E353FE0-9A84-4821-AA16-754289EDD78E}">
      <dsp:nvSpPr>
        <dsp:cNvPr id="0" name=""/>
        <dsp:cNvSpPr/>
      </dsp:nvSpPr>
      <dsp:spPr>
        <a:xfrm>
          <a:off x="0" y="2963380"/>
          <a:ext cx="9291185" cy="67349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latin typeface="Franklin Gothic Medium" panose="020B0603020102020204" pitchFamily="34" charset="0"/>
            </a:rPr>
            <a:t>Work Ethic</a:t>
          </a:r>
        </a:p>
      </dsp:txBody>
      <dsp:txXfrm>
        <a:off x="1925586" y="2963380"/>
        <a:ext cx="7365598" cy="673495"/>
      </dsp:txXfrm>
    </dsp:sp>
    <dsp:sp modelId="{D92A1385-B0B9-437F-9CDA-7B2C06650F89}">
      <dsp:nvSpPr>
        <dsp:cNvPr id="0" name=""/>
        <dsp:cNvSpPr/>
      </dsp:nvSpPr>
      <dsp:spPr>
        <a:xfrm>
          <a:off x="67349" y="3030730"/>
          <a:ext cx="1858237" cy="53879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61000" b="-61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31AF7D7-643D-41B0-A209-945C95F08F27}">
      <dsp:nvSpPr>
        <dsp:cNvPr id="0" name=""/>
        <dsp:cNvSpPr/>
      </dsp:nvSpPr>
      <dsp:spPr>
        <a:xfrm>
          <a:off x="0" y="3704225"/>
          <a:ext cx="9291185" cy="67349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kern="1200">
              <a:latin typeface="Franklin Gothic Medium" panose="020B0603020102020204" pitchFamily="34" charset="0"/>
            </a:rPr>
            <a:t>Loyalty </a:t>
          </a:r>
        </a:p>
      </dsp:txBody>
      <dsp:txXfrm>
        <a:off x="1925586" y="3704225"/>
        <a:ext cx="7365598" cy="673495"/>
      </dsp:txXfrm>
    </dsp:sp>
    <dsp:sp modelId="{09AD6C3A-695B-48E6-840B-CC2329E094E2}">
      <dsp:nvSpPr>
        <dsp:cNvPr id="0" name=""/>
        <dsp:cNvSpPr/>
      </dsp:nvSpPr>
      <dsp:spPr>
        <a:xfrm>
          <a:off x="67349" y="3771575"/>
          <a:ext cx="1858237" cy="538796"/>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34000" b="-3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4EF557-E600-41EC-BA28-46174C494AE0}">
      <dsp:nvSpPr>
        <dsp:cNvPr id="0" name=""/>
        <dsp:cNvSpPr/>
      </dsp:nvSpPr>
      <dsp:spPr>
        <a:xfrm>
          <a:off x="0" y="4445071"/>
          <a:ext cx="9291185" cy="67349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latin typeface="Franklin Gothic Medium" panose="020B0603020102020204" pitchFamily="34" charset="0"/>
            </a:rPr>
            <a:t>Technical Skills</a:t>
          </a:r>
        </a:p>
      </dsp:txBody>
      <dsp:txXfrm>
        <a:off x="1925586" y="4445071"/>
        <a:ext cx="7365598" cy="673495"/>
      </dsp:txXfrm>
    </dsp:sp>
    <dsp:sp modelId="{B072B7B6-2861-4D04-81AC-703A08BD8BF5}">
      <dsp:nvSpPr>
        <dsp:cNvPr id="0" name=""/>
        <dsp:cNvSpPr/>
      </dsp:nvSpPr>
      <dsp:spPr>
        <a:xfrm>
          <a:off x="67349" y="4512420"/>
          <a:ext cx="1858237" cy="538796"/>
        </a:xfrm>
        <a:prstGeom prst="roundRect">
          <a:avLst>
            <a:gd name="adj" fmla="val 1000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t="-74000" b="-7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3E7A4-4F10-4A5D-922E-8511A087350A}">
      <dsp:nvSpPr>
        <dsp:cNvPr id="0" name=""/>
        <dsp:cNvSpPr/>
      </dsp:nvSpPr>
      <dsp:spPr>
        <a:xfrm rot="5400000">
          <a:off x="6551506" y="-1556289"/>
          <a:ext cx="2659820" cy="7417804"/>
        </a:xfrm>
        <a:prstGeom prst="round2SameRect">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rtl="0">
            <a:lnSpc>
              <a:spcPct val="90000"/>
            </a:lnSpc>
            <a:spcBef>
              <a:spcPct val="0"/>
            </a:spcBef>
            <a:spcAft>
              <a:spcPct val="15000"/>
            </a:spcAft>
            <a:buChar char="•"/>
          </a:pPr>
          <a:r>
            <a:rPr lang="en-US" sz="1600" b="1" i="0" kern="1200" baseline="0">
              <a:latin typeface="Franklin Gothic Book" panose="020B0503020102020204" pitchFamily="34" charset="0"/>
            </a:rPr>
            <a:t>Only 23% of 17–24 year-olds Qualify for Military Service </a:t>
          </a:r>
          <a:r>
            <a:rPr lang="en-US" sz="1600" b="0" i="0" kern="1200" baseline="0">
              <a:latin typeface="Franklin Gothic Book" panose="020B0503020102020204" pitchFamily="34" charset="0"/>
            </a:rPr>
            <a:t>(*DoD)</a:t>
          </a:r>
          <a:br>
            <a:rPr lang="en-US" sz="1600" b="0" i="0" kern="1200" baseline="0">
              <a:latin typeface="Franklin Gothic Book" panose="020B0503020102020204" pitchFamily="34" charset="0"/>
            </a:rPr>
          </a:br>
          <a:br>
            <a:rPr lang="en-US" sz="1600" b="0" i="0" kern="1200" baseline="0">
              <a:latin typeface="Franklin Gothic Book" panose="020B0503020102020204" pitchFamily="34" charset="0"/>
            </a:rPr>
          </a:br>
          <a:r>
            <a:rPr lang="en-US" sz="1600" b="0" i="0" kern="1200" baseline="0">
              <a:latin typeface="Franklin Gothic Book" panose="020B0503020102020204" pitchFamily="34" charset="0"/>
            </a:rPr>
            <a:t>Studies show:</a:t>
          </a:r>
          <a:endParaRPr lang="en-US" sz="1800" b="1" kern="1200">
            <a:latin typeface="Franklin Gothic Book" panose="020B0503020102020204" pitchFamily="34" charset="0"/>
          </a:endParaRPr>
        </a:p>
        <a:p>
          <a:pPr marL="342900" lvl="2" indent="-171450" algn="l" defTabSz="711200">
            <a:lnSpc>
              <a:spcPct val="90000"/>
            </a:lnSpc>
            <a:spcBef>
              <a:spcPct val="0"/>
            </a:spcBef>
            <a:spcAft>
              <a:spcPct val="15000"/>
            </a:spcAft>
            <a:buChar char="•"/>
          </a:pPr>
          <a:r>
            <a:rPr lang="en-US" sz="1600" b="1" i="0" kern="1200" baseline="0">
              <a:latin typeface="Franklin Gothic Book" panose="020B0503020102020204" pitchFamily="34" charset="0"/>
            </a:rPr>
            <a:t>Veterans are </a:t>
          </a:r>
          <a:r>
            <a:rPr lang="en-US" sz="1600" b="1" i="0" u="sng" kern="1200" baseline="0">
              <a:latin typeface="Franklin Gothic Book" panose="020B0503020102020204" pitchFamily="34" charset="0"/>
            </a:rPr>
            <a:t>more productive </a:t>
          </a:r>
          <a:r>
            <a:rPr lang="en-US" sz="1600" b="0" i="0" kern="1200" baseline="0">
              <a:latin typeface="Franklin Gothic Book" panose="020B0503020102020204" pitchFamily="34" charset="0"/>
            </a:rPr>
            <a:t>and have </a:t>
          </a:r>
          <a:r>
            <a:rPr lang="en-US" sz="1600" b="1" i="0" u="sng" kern="1200" baseline="0">
              <a:latin typeface="Franklin Gothic Book" panose="020B0503020102020204" pitchFamily="34" charset="0"/>
            </a:rPr>
            <a:t>higher retention </a:t>
          </a:r>
          <a:r>
            <a:rPr lang="en-US" sz="1600" b="0" i="0" kern="1200" baseline="0">
              <a:latin typeface="Franklin Gothic Book" panose="020B0503020102020204" pitchFamily="34" charset="0"/>
            </a:rPr>
            <a:t>rates</a:t>
          </a:r>
          <a:endParaRPr lang="en-US" sz="1600" kern="1200">
            <a:latin typeface="Franklin Gothic Book" panose="020B0503020102020204" pitchFamily="34" charset="0"/>
          </a:endParaRPr>
        </a:p>
        <a:p>
          <a:pPr marL="342900" lvl="2" indent="-171450" algn="l" defTabSz="711200" rtl="0">
            <a:lnSpc>
              <a:spcPct val="90000"/>
            </a:lnSpc>
            <a:spcBef>
              <a:spcPct val="0"/>
            </a:spcBef>
            <a:spcAft>
              <a:spcPct val="15000"/>
            </a:spcAft>
            <a:buChar char="•"/>
          </a:pPr>
          <a:r>
            <a:rPr lang="en-US" sz="1600" b="1" i="0" kern="1200" baseline="0">
              <a:latin typeface="Franklin Gothic Book" panose="020B0503020102020204" pitchFamily="34" charset="0"/>
            </a:rPr>
            <a:t>Veterans have lower unemployment rates </a:t>
          </a:r>
          <a:r>
            <a:rPr lang="en-US" sz="1600" b="0" i="0" kern="1200" baseline="0">
              <a:latin typeface="Franklin Gothic Book" panose="020B0503020102020204" pitchFamily="34" charset="0"/>
            </a:rPr>
            <a:t>and </a:t>
          </a:r>
          <a:r>
            <a:rPr lang="en-US" sz="1600" b="1" i="0" kern="1200" baseline="0">
              <a:latin typeface="Franklin Gothic Book" panose="020B0503020102020204" pitchFamily="34" charset="0"/>
            </a:rPr>
            <a:t>higher labor participation rates </a:t>
          </a:r>
          <a:r>
            <a:rPr lang="en-US" sz="1600" b="0" i="0" kern="1200" baseline="0">
              <a:latin typeface="Franklin Gothic Book" panose="020B0503020102020204" pitchFamily="34" charset="0"/>
            </a:rPr>
            <a:t>than their non-veteran peers (*BLS) </a:t>
          </a:r>
          <a:endParaRPr lang="en-US" sz="1600" kern="1200">
            <a:latin typeface="Franklin Gothic Book" panose="020B0503020102020204" pitchFamily="34" charset="0"/>
          </a:endParaRPr>
        </a:p>
        <a:p>
          <a:pPr marL="342900" lvl="2" indent="-171450" algn="l" defTabSz="711200" rtl="0">
            <a:lnSpc>
              <a:spcPct val="90000"/>
            </a:lnSpc>
            <a:spcBef>
              <a:spcPct val="0"/>
            </a:spcBef>
            <a:spcAft>
              <a:spcPct val="15000"/>
            </a:spcAft>
            <a:buChar char="•"/>
          </a:pPr>
          <a:r>
            <a:rPr lang="en-US" sz="1600" b="0" i="0" kern="1200" baseline="0">
              <a:latin typeface="Franklin Gothic Book" panose="020B0503020102020204" pitchFamily="34" charset="0"/>
            </a:rPr>
            <a:t>Veterans and their families</a:t>
          </a:r>
          <a:r>
            <a:rPr lang="en-US" sz="1600" kern="1200">
              <a:latin typeface="Franklin Gothic Book" panose="020B0503020102020204" pitchFamily="34" charset="0"/>
            </a:rPr>
            <a:t> have a </a:t>
          </a:r>
          <a:r>
            <a:rPr lang="en-US" sz="1600" b="1" i="0" kern="1200" baseline="0">
              <a:latin typeface="Franklin Gothic Book" panose="020B0503020102020204" pitchFamily="34" charset="0"/>
            </a:rPr>
            <a:t>higher standard of living than non-veterans over the past 40 years </a:t>
          </a:r>
          <a:r>
            <a:rPr lang="en-US" sz="1600" b="0" i="0" kern="1200" baseline="0">
              <a:latin typeface="Franklin Gothic Book" panose="020B0503020102020204" pitchFamily="34" charset="0"/>
            </a:rPr>
            <a:t>- 17% in 2019. (*Pew Research Center) </a:t>
          </a:r>
          <a:br>
            <a:rPr lang="en-US" kern="1200">
              <a:latin typeface="Franklin Gothic Book" panose="020B0503020102020204" pitchFamily="34" charset="0"/>
            </a:rPr>
          </a:br>
          <a:br>
            <a:rPr lang="en-US" kern="1200">
              <a:latin typeface="Franklin Gothic Book" panose="020B0503020102020204" pitchFamily="34" charset="0"/>
            </a:rPr>
          </a:br>
          <a:r>
            <a:rPr lang="en-US" kern="1200">
              <a:latin typeface="Franklin Gothic Book" panose="020B0503020102020204" pitchFamily="34" charset="0"/>
            </a:rPr>
            <a:t>Additional Research: Syracuse University’s Institute for Veterans and Military Families (IVMF) </a:t>
          </a:r>
          <a:r>
            <a:rPr lang="en-US" u="sng" kern="1200">
              <a:latin typeface="Franklin Gothic Book" panose="020B0503020102020204" pitchFamily="34" charset="0"/>
              <a:hlinkClick xmlns:r="http://schemas.openxmlformats.org/officeDocument/2006/relationships" r:id="rId1"/>
            </a:rPr>
            <a:t>The Business Case for Hiring A Veteran: Beyond the Clichés</a:t>
          </a:r>
          <a:endParaRPr lang="en-US" sz="1600" kern="1200">
            <a:latin typeface="Franklin Gothic Book" panose="020B0503020102020204" pitchFamily="34" charset="0"/>
          </a:endParaRPr>
        </a:p>
        <a:p>
          <a:pPr marL="285750" lvl="1" indent="-285750" algn="l" defTabSz="1600200">
            <a:lnSpc>
              <a:spcPct val="90000"/>
            </a:lnSpc>
            <a:spcBef>
              <a:spcPct val="0"/>
            </a:spcBef>
            <a:spcAft>
              <a:spcPct val="15000"/>
            </a:spcAft>
            <a:buChar char="•"/>
          </a:pPr>
          <a:endParaRPr lang="en-US" sz="3600" kern="1200">
            <a:latin typeface="Franklin Gothic Book" panose="020B0503020102020204" pitchFamily="34" charset="0"/>
          </a:endParaRPr>
        </a:p>
      </dsp:txBody>
      <dsp:txXfrm rot="-5400000">
        <a:off x="4172514" y="952545"/>
        <a:ext cx="7287962" cy="2400136"/>
      </dsp:txXfrm>
    </dsp:sp>
    <dsp:sp modelId="{22CAB8AF-A4A8-41CF-9D3C-2CC5964C4255}">
      <dsp:nvSpPr>
        <dsp:cNvPr id="0" name=""/>
        <dsp:cNvSpPr/>
      </dsp:nvSpPr>
      <dsp:spPr>
        <a:xfrm>
          <a:off x="0" y="710910"/>
          <a:ext cx="4172514" cy="290078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Franklin Gothic Book" panose="020B0503020102020204" pitchFamily="34" charset="0"/>
            </a:rPr>
            <a:t>Some of Our Nation’s Best and Brightest </a:t>
          </a:r>
          <a:r>
            <a:rPr lang="en-US" sz="3600" b="1" u="sng" kern="1200">
              <a:latin typeface="Franklin Gothic Book" panose="020B0503020102020204" pitchFamily="34" charset="0"/>
            </a:rPr>
            <a:t>Choose</a:t>
          </a:r>
          <a:r>
            <a:rPr lang="en-US" sz="3600" b="1" kern="1200">
              <a:latin typeface="Franklin Gothic Book" panose="020B0503020102020204" pitchFamily="34" charset="0"/>
            </a:rPr>
            <a:t> to Serve</a:t>
          </a:r>
          <a:endParaRPr lang="en-US" sz="3600" kern="1200">
            <a:latin typeface="Franklin Gothic Book" panose="020B0503020102020204" pitchFamily="34" charset="0"/>
          </a:endParaRPr>
        </a:p>
      </dsp:txBody>
      <dsp:txXfrm>
        <a:off x="141604" y="852514"/>
        <a:ext cx="3889306" cy="261757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767D2-7318-4F04-9F65-BFE95F313893}">
      <dsp:nvSpPr>
        <dsp:cNvPr id="0" name=""/>
        <dsp:cNvSpPr/>
      </dsp:nvSpPr>
      <dsp:spPr>
        <a:xfrm>
          <a:off x="0" y="30602"/>
          <a:ext cx="8285162" cy="99450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The key to success is building and leveraging a network of no-cost resources:</a:t>
          </a:r>
          <a:endParaRPr lang="en-US" sz="2500" kern="1200"/>
        </a:p>
      </dsp:txBody>
      <dsp:txXfrm>
        <a:off x="48547" y="79149"/>
        <a:ext cx="8188068" cy="897406"/>
      </dsp:txXfrm>
    </dsp:sp>
    <dsp:sp modelId="{E65990FA-1944-4218-8879-D8CE8DD350B5}">
      <dsp:nvSpPr>
        <dsp:cNvPr id="0" name=""/>
        <dsp:cNvSpPr/>
      </dsp:nvSpPr>
      <dsp:spPr>
        <a:xfrm>
          <a:off x="0" y="1025102"/>
          <a:ext cx="8285162" cy="36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054"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t>HIRE Vets Medallion Program (HVMP) </a:t>
          </a:r>
        </a:p>
        <a:p>
          <a:pPr marL="228600" lvl="1" indent="-228600" algn="l" defTabSz="889000">
            <a:lnSpc>
              <a:spcPct val="90000"/>
            </a:lnSpc>
            <a:spcBef>
              <a:spcPct val="0"/>
            </a:spcBef>
            <a:spcAft>
              <a:spcPct val="20000"/>
            </a:spcAft>
            <a:buChar char="•"/>
          </a:pPr>
          <a:r>
            <a:rPr lang="en-US" sz="2000" b="1" kern="1200"/>
            <a:t>State Workforce Agencies</a:t>
          </a:r>
          <a:endParaRPr lang="en-US" sz="2000" kern="1200"/>
        </a:p>
        <a:p>
          <a:pPr marL="457200" lvl="2" indent="-228600" algn="l" defTabSz="889000">
            <a:lnSpc>
              <a:spcPct val="90000"/>
            </a:lnSpc>
            <a:spcBef>
              <a:spcPct val="0"/>
            </a:spcBef>
            <a:spcAft>
              <a:spcPct val="20000"/>
            </a:spcAft>
            <a:buChar char="•"/>
          </a:pPr>
          <a:r>
            <a:rPr lang="en-US" sz="2000" kern="1200"/>
            <a:t>American Job Centers / </a:t>
          </a:r>
          <a:r>
            <a:rPr lang="en-US" sz="2000" kern="1200" err="1"/>
            <a:t>CareerOneStops</a:t>
          </a:r>
          <a:endParaRPr lang="en-US" sz="2000" kern="1200"/>
        </a:p>
        <a:p>
          <a:pPr marL="457200" lvl="2" indent="-228600" algn="l" defTabSz="889000">
            <a:lnSpc>
              <a:spcPct val="90000"/>
            </a:lnSpc>
            <a:spcBef>
              <a:spcPct val="0"/>
            </a:spcBef>
            <a:spcAft>
              <a:spcPct val="20000"/>
            </a:spcAft>
            <a:buChar char="•"/>
          </a:pPr>
          <a:r>
            <a:rPr lang="en-US" sz="2000" kern="1200" dirty="0"/>
            <a:t>State Job Banks / National Labor Exchange</a:t>
          </a:r>
        </a:p>
        <a:p>
          <a:pPr marL="228600" lvl="1" indent="-228600" algn="l" defTabSz="889000">
            <a:lnSpc>
              <a:spcPct val="90000"/>
            </a:lnSpc>
            <a:spcBef>
              <a:spcPct val="0"/>
            </a:spcBef>
            <a:spcAft>
              <a:spcPct val="20000"/>
            </a:spcAft>
            <a:buChar char="•"/>
          </a:pPr>
          <a:r>
            <a:rPr lang="en-US" sz="2000" b="1" kern="1200"/>
            <a:t>Federal Resources</a:t>
          </a:r>
          <a:endParaRPr lang="en-US" sz="2000" kern="1200"/>
        </a:p>
        <a:p>
          <a:pPr marL="457200" lvl="2" indent="-228600" algn="l" defTabSz="889000">
            <a:lnSpc>
              <a:spcPct val="90000"/>
            </a:lnSpc>
            <a:spcBef>
              <a:spcPct val="0"/>
            </a:spcBef>
            <a:spcAft>
              <a:spcPct val="20000"/>
            </a:spcAft>
            <a:buChar char="•"/>
          </a:pPr>
          <a:r>
            <a:rPr lang="en-US" sz="2000" kern="1200"/>
            <a:t>Marine For Life, Soldier For Life, SkillBridge, National Guard Bureau </a:t>
          </a:r>
        </a:p>
        <a:p>
          <a:pPr marL="228600" lvl="1" indent="-228600" algn="l" defTabSz="889000">
            <a:lnSpc>
              <a:spcPct val="90000"/>
            </a:lnSpc>
            <a:spcBef>
              <a:spcPct val="0"/>
            </a:spcBef>
            <a:spcAft>
              <a:spcPct val="20000"/>
            </a:spcAft>
            <a:buChar char="•"/>
          </a:pPr>
          <a:r>
            <a:rPr lang="en-US" sz="2000" b="1" kern="1200"/>
            <a:t>Veteran Service Organizations</a:t>
          </a:r>
          <a:endParaRPr lang="en-US" sz="2000" kern="1200"/>
        </a:p>
        <a:p>
          <a:pPr marL="228600" lvl="1" indent="-228600" algn="l" defTabSz="889000">
            <a:lnSpc>
              <a:spcPct val="90000"/>
            </a:lnSpc>
            <a:spcBef>
              <a:spcPct val="0"/>
            </a:spcBef>
            <a:spcAft>
              <a:spcPct val="20000"/>
            </a:spcAft>
            <a:buChar char="•"/>
          </a:pPr>
          <a:r>
            <a:rPr lang="en-US" sz="2000" b="1" kern="1200"/>
            <a:t>US Chamber of Commerce Hiring Our Heroes Events    </a:t>
          </a:r>
          <a:endParaRPr lang="en-US" sz="2000" kern="1200"/>
        </a:p>
        <a:p>
          <a:pPr marL="228600" lvl="1" indent="-228600" algn="l" defTabSz="889000">
            <a:lnSpc>
              <a:spcPct val="90000"/>
            </a:lnSpc>
            <a:spcBef>
              <a:spcPct val="0"/>
            </a:spcBef>
            <a:spcAft>
              <a:spcPct val="20000"/>
            </a:spcAft>
            <a:buChar char="•"/>
          </a:pPr>
          <a:r>
            <a:rPr lang="en-US" sz="2000" b="1" kern="1200"/>
            <a:t>Review our Employer Guide</a:t>
          </a:r>
          <a:endParaRPr lang="en-US" sz="2000" kern="1200"/>
        </a:p>
        <a:p>
          <a:pPr marL="342900" lvl="2" indent="-171450" algn="l" defTabSz="711200">
            <a:lnSpc>
              <a:spcPct val="90000"/>
            </a:lnSpc>
            <a:spcBef>
              <a:spcPct val="0"/>
            </a:spcBef>
            <a:spcAft>
              <a:spcPct val="20000"/>
            </a:spcAft>
            <a:buChar char="•"/>
          </a:pPr>
          <a:r>
            <a:rPr lang="en-US" sz="1600" b="1" kern="1200">
              <a:hlinkClick xmlns:r="http://schemas.openxmlformats.org/officeDocument/2006/relationships" r:id="rId1"/>
            </a:rPr>
            <a:t>https://www.dol.gov/sites/dolgov/files/VETS/files/Employer-Guide-to-Hiring-Veterans.pdf</a:t>
          </a:r>
          <a:endParaRPr lang="en-US" sz="1600" kern="1200"/>
        </a:p>
      </dsp:txBody>
      <dsp:txXfrm>
        <a:off x="0" y="1025102"/>
        <a:ext cx="8285162" cy="362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3BF418-9504-4BBB-8EC0-C994A7A8127E}">
      <dsp:nvSpPr>
        <dsp:cNvPr id="0" name=""/>
        <dsp:cNvSpPr/>
      </dsp:nvSpPr>
      <dsp:spPr>
        <a:xfrm>
          <a:off x="5132" y="0"/>
          <a:ext cx="5879397" cy="409501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90000"/>
            </a:lnSpc>
            <a:spcBef>
              <a:spcPct val="0"/>
            </a:spcBef>
            <a:spcAft>
              <a:spcPct val="35000"/>
            </a:spcAft>
            <a:buNone/>
          </a:pPr>
          <a:r>
            <a:rPr lang="en-US" sz="2000" b="1" kern="1200"/>
            <a:t>DOL VETS is the lead Federal Agency in Veteran Employment</a:t>
          </a:r>
          <a:endParaRPr lang="en-US" sz="2000" kern="1200"/>
        </a:p>
        <a:p>
          <a:pPr marL="114300" lvl="1" indent="-114300" algn="l" defTabSz="666750">
            <a:lnSpc>
              <a:spcPct val="90000"/>
            </a:lnSpc>
            <a:spcBef>
              <a:spcPct val="0"/>
            </a:spcBef>
            <a:spcAft>
              <a:spcPct val="15000"/>
            </a:spcAft>
            <a:buChar char="•"/>
          </a:pPr>
          <a:r>
            <a:rPr lang="en-US" sz="1500" b="1" kern="1200" dirty="0"/>
            <a:t>FY2022: 2,800+ DOL VETS staff, contractors, and grantees served 440,000+ veterans and military spouses across all Agency programs</a:t>
          </a:r>
        </a:p>
      </dsp:txBody>
      <dsp:txXfrm>
        <a:off x="5132" y="1638006"/>
        <a:ext cx="5879397" cy="1638006"/>
      </dsp:txXfrm>
    </dsp:sp>
    <dsp:sp modelId="{402A1B8E-82D8-4320-8DBE-BCCD5A6FA226}">
      <dsp:nvSpPr>
        <dsp:cNvPr id="0" name=""/>
        <dsp:cNvSpPr/>
      </dsp:nvSpPr>
      <dsp:spPr>
        <a:xfrm>
          <a:off x="2151138" y="276389"/>
          <a:ext cx="1587386" cy="1363353"/>
        </a:xfrm>
        <a:prstGeom prst="ellipse">
          <a:avLst/>
        </a:prstGeom>
        <a:blipFill dpi="0" rotWithShape="1">
          <a:blip xmlns:r="http://schemas.openxmlformats.org/officeDocument/2006/relationships" r:embed="rId1"/>
          <a:srcRect/>
          <a:stretch>
            <a:fillRect l="-186" t="-186" r="-186" b="-186"/>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EFC878B-1E92-4701-ACDB-634C0D57B564}">
      <dsp:nvSpPr>
        <dsp:cNvPr id="0" name=""/>
        <dsp:cNvSpPr/>
      </dsp:nvSpPr>
      <dsp:spPr>
        <a:xfrm>
          <a:off x="6064087" y="0"/>
          <a:ext cx="5879397" cy="4095015"/>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0" kern="1200"/>
            <a:t>VETS leverages all DOL agencies/resources on behalf of veteran employment, transitioning service members and military spouses </a:t>
          </a:r>
        </a:p>
      </dsp:txBody>
      <dsp:txXfrm>
        <a:off x="6064087" y="1638006"/>
        <a:ext cx="5879397" cy="1638006"/>
      </dsp:txXfrm>
    </dsp:sp>
    <dsp:sp modelId="{CB8FE124-AFCF-4792-BE64-6B136CA7E7A8}">
      <dsp:nvSpPr>
        <dsp:cNvPr id="0" name=""/>
        <dsp:cNvSpPr/>
      </dsp:nvSpPr>
      <dsp:spPr>
        <a:xfrm>
          <a:off x="8161365" y="223255"/>
          <a:ext cx="1678490" cy="140853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000" r="-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6BF2282-BD74-4427-B77E-CA446E405FDD}">
      <dsp:nvSpPr>
        <dsp:cNvPr id="0" name=""/>
        <dsp:cNvSpPr/>
      </dsp:nvSpPr>
      <dsp:spPr>
        <a:xfrm>
          <a:off x="477817" y="3276012"/>
          <a:ext cx="10989807" cy="614252"/>
        </a:xfrm>
        <a:prstGeom prst="leftRightArrow">
          <a:avLst/>
        </a:prstGeom>
        <a:solidFill>
          <a:schemeClr val="dk2">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ED538-BE56-4A83-917C-FB9C36FA8B59}">
      <dsp:nvSpPr>
        <dsp:cNvPr id="0" name=""/>
        <dsp:cNvSpPr/>
      </dsp:nvSpPr>
      <dsp:spPr>
        <a:xfrm>
          <a:off x="0" y="0"/>
          <a:ext cx="11390084" cy="119345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t>The only Federal Award that Recognizes Employers Who: Hire, Retain and Support Veterans</a:t>
          </a:r>
          <a:endParaRPr lang="en-US" sz="1800" kern="1200"/>
        </a:p>
      </dsp:txBody>
      <dsp:txXfrm>
        <a:off x="2397362" y="0"/>
        <a:ext cx="8992721" cy="1193456"/>
      </dsp:txXfrm>
    </dsp:sp>
    <dsp:sp modelId="{8897A065-334F-430A-9220-79FF7996EF0E}">
      <dsp:nvSpPr>
        <dsp:cNvPr id="0" name=""/>
        <dsp:cNvSpPr/>
      </dsp:nvSpPr>
      <dsp:spPr>
        <a:xfrm>
          <a:off x="265970" y="89050"/>
          <a:ext cx="1955928" cy="954765"/>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12" t="-247" r="-1412" b="-247"/>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018D41-8636-4FC7-B57C-5A56D49C6932}">
      <dsp:nvSpPr>
        <dsp:cNvPr id="0" name=""/>
        <dsp:cNvSpPr/>
      </dsp:nvSpPr>
      <dsp:spPr>
        <a:xfrm>
          <a:off x="0" y="1312802"/>
          <a:ext cx="11390084" cy="119345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835 employers earned the 2022 HIRE Vets Medallion Award </a:t>
          </a:r>
          <a:endParaRPr lang="en-US" sz="2800" kern="1200" dirty="0"/>
        </a:p>
        <a:p>
          <a:pPr marL="228600" lvl="1" indent="-228600" algn="l" defTabSz="977900">
            <a:lnSpc>
              <a:spcPct val="90000"/>
            </a:lnSpc>
            <a:spcBef>
              <a:spcPct val="0"/>
            </a:spcBef>
            <a:spcAft>
              <a:spcPct val="15000"/>
            </a:spcAft>
            <a:buChar char="•"/>
          </a:pPr>
          <a:r>
            <a:rPr lang="en-US" sz="2200" b="1" kern="1200" dirty="0"/>
            <a:t>See them on the map at </a:t>
          </a:r>
          <a:r>
            <a:rPr lang="en-US" sz="2200" b="1" kern="1200" dirty="0">
              <a:hlinkClick xmlns:r="http://schemas.openxmlformats.org/officeDocument/2006/relationships" r:id="rId2">
                <a:extLst>
                  <a:ext uri="{A12FA001-AC4F-418D-AE19-62706E023703}">
                    <ahyp:hlinkClr xmlns:ahyp="http://schemas.microsoft.com/office/drawing/2018/hyperlinkcolor" val="tx"/>
                  </a:ext>
                </a:extLst>
              </a:hlinkClick>
            </a:rPr>
            <a:t>HIREVets.gov/Awardees</a:t>
          </a:r>
          <a:endParaRPr lang="en-US" sz="2200" kern="1200" dirty="0"/>
        </a:p>
      </dsp:txBody>
      <dsp:txXfrm>
        <a:off x="2397362" y="1312802"/>
        <a:ext cx="8992721" cy="1193456"/>
      </dsp:txXfrm>
    </dsp:sp>
    <dsp:sp modelId="{9B5D83D7-0272-4B3F-ADDC-766EBB0ABBED}">
      <dsp:nvSpPr>
        <dsp:cNvPr id="0" name=""/>
        <dsp:cNvSpPr/>
      </dsp:nvSpPr>
      <dsp:spPr>
        <a:xfrm>
          <a:off x="275947" y="1432147"/>
          <a:ext cx="1964812" cy="95476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6000" b="-16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F7C84B7-14ED-4FA8-9340-2B09769EE680}">
      <dsp:nvSpPr>
        <dsp:cNvPr id="0" name=""/>
        <dsp:cNvSpPr/>
      </dsp:nvSpPr>
      <dsp:spPr>
        <a:xfrm>
          <a:off x="0" y="2625604"/>
          <a:ext cx="11390084" cy="119345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2023 Application period: January 31 – April 30, 2023</a:t>
          </a:r>
          <a:endParaRPr lang="en-US" sz="2400" kern="1200" dirty="0"/>
        </a:p>
      </dsp:txBody>
      <dsp:txXfrm>
        <a:off x="2397362" y="2625604"/>
        <a:ext cx="8992721" cy="1193456"/>
      </dsp:txXfrm>
    </dsp:sp>
    <dsp:sp modelId="{4D8DF272-9C10-4C2D-8FAC-8E2635B9137E}">
      <dsp:nvSpPr>
        <dsp:cNvPr id="0" name=""/>
        <dsp:cNvSpPr/>
      </dsp:nvSpPr>
      <dsp:spPr>
        <a:xfrm>
          <a:off x="294809" y="2744950"/>
          <a:ext cx="1927088" cy="954765"/>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412" t="-247" r="-1412" b="-247"/>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0281700-7398-4996-9EC2-755076830C1A}">
      <dsp:nvSpPr>
        <dsp:cNvPr id="0" name=""/>
        <dsp:cNvSpPr/>
      </dsp:nvSpPr>
      <dsp:spPr>
        <a:xfrm>
          <a:off x="0" y="3938406"/>
          <a:ext cx="11390084" cy="1193456"/>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hlinkClick xmlns:r="http://schemas.openxmlformats.org/officeDocument/2006/relationships" r:id="rId5">
                <a:extLst>
                  <a:ext uri="{A12FA001-AC4F-418D-AE19-62706E023703}">
                    <ahyp:hlinkClr xmlns:ahyp="http://schemas.microsoft.com/office/drawing/2018/hyperlinkcolor" val="tx"/>
                  </a:ext>
                </a:extLst>
              </a:hlinkClick>
            </a:rPr>
            <a:t>HIREVets.gov</a:t>
          </a:r>
          <a:endParaRPr lang="en-US" sz="2800" kern="1200"/>
        </a:p>
      </dsp:txBody>
      <dsp:txXfrm>
        <a:off x="2397362" y="3938406"/>
        <a:ext cx="8992721" cy="1193456"/>
      </dsp:txXfrm>
    </dsp:sp>
    <dsp:sp modelId="{6C9410A1-0654-4DC4-B6F8-7B0E0CE85DA5}">
      <dsp:nvSpPr>
        <dsp:cNvPr id="0" name=""/>
        <dsp:cNvSpPr/>
      </dsp:nvSpPr>
      <dsp:spPr>
        <a:xfrm>
          <a:off x="294809" y="4057752"/>
          <a:ext cx="1927088" cy="954765"/>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4000" b="-4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36E32-769E-4024-BEC0-E2D918B22338}">
      <dsp:nvSpPr>
        <dsp:cNvPr id="0" name=""/>
        <dsp:cNvSpPr/>
      </dsp:nvSpPr>
      <dsp:spPr>
        <a:xfrm>
          <a:off x="0" y="0"/>
          <a:ext cx="10226261" cy="729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Military Spouses move 10X more frequently</a:t>
          </a:r>
        </a:p>
      </dsp:txBody>
      <dsp:txXfrm>
        <a:off x="2118210" y="0"/>
        <a:ext cx="8108050" cy="729583"/>
      </dsp:txXfrm>
    </dsp:sp>
    <dsp:sp modelId="{9F362661-FCB8-4086-AC46-F6D0EF1D7163}">
      <dsp:nvSpPr>
        <dsp:cNvPr id="0" name=""/>
        <dsp:cNvSpPr/>
      </dsp:nvSpPr>
      <dsp:spPr>
        <a:xfrm>
          <a:off x="72958" y="72958"/>
          <a:ext cx="2045252" cy="583666"/>
        </a:xfrm>
        <a:prstGeom prst="roundRect">
          <a:avLst>
            <a:gd name="adj" fmla="val 10000"/>
          </a:avLst>
        </a:prstGeom>
        <a:blipFill dpi="0" rotWithShape="1">
          <a:blip xmlns:r="http://schemas.openxmlformats.org/officeDocument/2006/relationships" r:embed="rId1"/>
          <a:srcRect/>
          <a:stretch>
            <a:fillRect l="-2127" t="-3458" r="-2127" b="-3458"/>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313330-DE17-4E61-A0AE-A91269CAD82D}">
      <dsp:nvSpPr>
        <dsp:cNvPr id="0" name=""/>
        <dsp:cNvSpPr/>
      </dsp:nvSpPr>
      <dsp:spPr>
        <a:xfrm>
          <a:off x="0" y="802541"/>
          <a:ext cx="10226261" cy="729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88% </a:t>
          </a:r>
          <a:r>
            <a:rPr lang="en-US" sz="2000" kern="1200"/>
            <a:t>of Military Spouses have some post high school education; </a:t>
          </a:r>
          <a:r>
            <a:rPr lang="en-US" sz="2000" b="1" kern="1200"/>
            <a:t>34% </a:t>
          </a:r>
          <a:r>
            <a:rPr lang="en-US" sz="2000" kern="1200"/>
            <a:t>have college degrees; </a:t>
          </a:r>
          <a:r>
            <a:rPr lang="en-US" sz="2000" b="1" kern="1200"/>
            <a:t>15% </a:t>
          </a:r>
          <a:r>
            <a:rPr lang="en-US" sz="2000" kern="1200"/>
            <a:t>have a graduate degree</a:t>
          </a:r>
        </a:p>
      </dsp:txBody>
      <dsp:txXfrm>
        <a:off x="2118210" y="802541"/>
        <a:ext cx="8108050" cy="729583"/>
      </dsp:txXfrm>
    </dsp:sp>
    <dsp:sp modelId="{CB13A71E-2F10-44CE-8058-E01943004BB4}">
      <dsp:nvSpPr>
        <dsp:cNvPr id="0" name=""/>
        <dsp:cNvSpPr/>
      </dsp:nvSpPr>
      <dsp:spPr>
        <a:xfrm>
          <a:off x="72958" y="875499"/>
          <a:ext cx="2045252" cy="583666"/>
        </a:xfrm>
        <a:prstGeom prst="roundRect">
          <a:avLst>
            <a:gd name="adj" fmla="val 10000"/>
          </a:avLst>
        </a:prstGeom>
        <a:blipFill rotWithShape="1">
          <a:blip xmlns:r="http://schemas.openxmlformats.org/officeDocument/2006/relationships" r:embed="rId2"/>
          <a:srcRect/>
          <a:stretch>
            <a:fillRect t="-31000" b="-3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EF9840-C4A4-4D77-8396-6C04727D98E3}">
      <dsp:nvSpPr>
        <dsp:cNvPr id="0" name=""/>
        <dsp:cNvSpPr/>
      </dsp:nvSpPr>
      <dsp:spPr>
        <a:xfrm>
          <a:off x="0" y="1605083"/>
          <a:ext cx="10226261" cy="729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t>
          </a:r>
          <a:r>
            <a:rPr lang="en-US" sz="2000" b="1" kern="1200" dirty="0"/>
            <a:t>16% </a:t>
          </a:r>
          <a:r>
            <a:rPr lang="en-US" sz="2000" kern="1200" dirty="0"/>
            <a:t>Military Spouse unemployment rate</a:t>
          </a:r>
        </a:p>
      </dsp:txBody>
      <dsp:txXfrm>
        <a:off x="2118210" y="1605083"/>
        <a:ext cx="8108050" cy="729583"/>
      </dsp:txXfrm>
    </dsp:sp>
    <dsp:sp modelId="{3919A562-543A-44DA-9110-406285F43261}">
      <dsp:nvSpPr>
        <dsp:cNvPr id="0" name=""/>
        <dsp:cNvSpPr/>
      </dsp:nvSpPr>
      <dsp:spPr>
        <a:xfrm>
          <a:off x="72958" y="1678041"/>
          <a:ext cx="2045252" cy="583666"/>
        </a:xfrm>
        <a:prstGeom prst="roundRect">
          <a:avLst>
            <a:gd name="adj" fmla="val 10000"/>
          </a:avLst>
        </a:prstGeom>
        <a:blipFill rotWithShape="1">
          <a:blip xmlns:r="http://schemas.openxmlformats.org/officeDocument/2006/relationships" r:embed="rId3"/>
          <a:srcRect/>
          <a:stretch>
            <a:fillRect t="-55000" b="-5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C6E9F0-5F3D-439C-84F5-C1985DF38F82}">
      <dsp:nvSpPr>
        <dsp:cNvPr id="0" name=""/>
        <dsp:cNvSpPr/>
      </dsp:nvSpPr>
      <dsp:spPr>
        <a:xfrm>
          <a:off x="0" y="2407624"/>
          <a:ext cx="10226261" cy="729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t>
          </a:r>
          <a:r>
            <a:rPr lang="en-US" sz="2000" b="1" kern="1200"/>
            <a:t>35-40% </a:t>
          </a:r>
          <a:r>
            <a:rPr lang="en-US" sz="2000" kern="1200"/>
            <a:t>Military Spouse underemployment</a:t>
          </a:r>
        </a:p>
      </dsp:txBody>
      <dsp:txXfrm>
        <a:off x="2118210" y="2407624"/>
        <a:ext cx="8108050" cy="729583"/>
      </dsp:txXfrm>
    </dsp:sp>
    <dsp:sp modelId="{CE3E1CBD-D8A9-4512-A9DC-A9DB5EB2A995}">
      <dsp:nvSpPr>
        <dsp:cNvPr id="0" name=""/>
        <dsp:cNvSpPr/>
      </dsp:nvSpPr>
      <dsp:spPr>
        <a:xfrm>
          <a:off x="72958" y="2480582"/>
          <a:ext cx="2045252" cy="583666"/>
        </a:xfrm>
        <a:prstGeom prst="roundRect">
          <a:avLst>
            <a:gd name="adj" fmla="val 10000"/>
          </a:avLst>
        </a:prstGeom>
        <a:blipFill dpi="0" rotWithShape="1">
          <a:blip xmlns:r="http://schemas.openxmlformats.org/officeDocument/2006/relationships" r:embed="rId4"/>
          <a:srcRect/>
          <a:stretch>
            <a:fillRect l="-2127" t="-12368" r="-2127" b="-12368"/>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D520B-47C7-42B4-B352-73B81A156730}">
      <dsp:nvSpPr>
        <dsp:cNvPr id="0" name=""/>
        <dsp:cNvSpPr/>
      </dsp:nvSpPr>
      <dsp:spPr>
        <a:xfrm>
          <a:off x="0" y="3210166"/>
          <a:ext cx="10226261" cy="729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38% </a:t>
          </a:r>
          <a:r>
            <a:rPr lang="en-US" sz="2000" kern="1200"/>
            <a:t>earn less than their civilian counterpart</a:t>
          </a:r>
        </a:p>
      </dsp:txBody>
      <dsp:txXfrm>
        <a:off x="2118210" y="3210166"/>
        <a:ext cx="8108050" cy="729583"/>
      </dsp:txXfrm>
    </dsp:sp>
    <dsp:sp modelId="{37DFE394-A8C3-4395-90CC-4A628AF03C6F}">
      <dsp:nvSpPr>
        <dsp:cNvPr id="0" name=""/>
        <dsp:cNvSpPr/>
      </dsp:nvSpPr>
      <dsp:spPr>
        <a:xfrm>
          <a:off x="72958" y="3283124"/>
          <a:ext cx="2045252" cy="583666"/>
        </a:xfrm>
        <a:prstGeom prst="roundRect">
          <a:avLst>
            <a:gd name="adj" fmla="val 10000"/>
          </a:avLst>
        </a:prstGeom>
        <a:blipFill dpi="0" rotWithShape="1">
          <a:blip xmlns:r="http://schemas.openxmlformats.org/officeDocument/2006/relationships" r:embed="rId5"/>
          <a:srcRect/>
          <a:stretch>
            <a:fillRect l="617" t="-3458" r="617" b="-3458"/>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9FFCDC-4C6D-4DE9-9A93-AD96EE3FC546}">
      <dsp:nvSpPr>
        <dsp:cNvPr id="0" name=""/>
        <dsp:cNvSpPr/>
      </dsp:nvSpPr>
      <dsp:spPr>
        <a:xfrm>
          <a:off x="0" y="4012707"/>
          <a:ext cx="10226261" cy="72958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Licensure transferability issues -- </a:t>
          </a:r>
          <a:r>
            <a:rPr lang="en-US" sz="2000" b="1" kern="1200"/>
            <a:t>35% </a:t>
          </a:r>
          <a:r>
            <a:rPr lang="en-US" sz="2000" kern="1200"/>
            <a:t>work in field requiring a license</a:t>
          </a:r>
        </a:p>
      </dsp:txBody>
      <dsp:txXfrm>
        <a:off x="2118210" y="4012707"/>
        <a:ext cx="8108050" cy="729583"/>
      </dsp:txXfrm>
    </dsp:sp>
    <dsp:sp modelId="{14A69A0B-1856-4D46-A24C-F0520840C341}">
      <dsp:nvSpPr>
        <dsp:cNvPr id="0" name=""/>
        <dsp:cNvSpPr/>
      </dsp:nvSpPr>
      <dsp:spPr>
        <a:xfrm>
          <a:off x="72958" y="4085666"/>
          <a:ext cx="2045252" cy="583666"/>
        </a:xfrm>
        <a:prstGeom prst="roundRect">
          <a:avLst>
            <a:gd name="adj" fmla="val 10000"/>
          </a:avLst>
        </a:prstGeom>
        <a:blipFill dpi="0" rotWithShape="1">
          <a:blip xmlns:r="http://schemas.openxmlformats.org/officeDocument/2006/relationships" r:embed="rId6"/>
          <a:srcRect/>
          <a:stretch>
            <a:fillRect l="617" t="-3458" r="617" b="-3458"/>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43D7A-747B-402A-A055-ECC3DD716136}">
      <dsp:nvSpPr>
        <dsp:cNvPr id="0" name=""/>
        <dsp:cNvSpPr/>
      </dsp:nvSpPr>
      <dsp:spPr>
        <a:xfrm>
          <a:off x="0" y="23118"/>
          <a:ext cx="11284166" cy="123069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Eligible spouses may also qualify for our </a:t>
          </a:r>
          <a:r>
            <a:rPr lang="en-US" sz="2200" b="1" kern="1200"/>
            <a:t>Dislocated Worker Program, Displaced Homemaker</a:t>
          </a:r>
          <a:r>
            <a:rPr lang="en-US" sz="2200" kern="1200"/>
            <a:t>, and other services at their local American Job Center</a:t>
          </a:r>
        </a:p>
      </dsp:txBody>
      <dsp:txXfrm>
        <a:off x="60077" y="83195"/>
        <a:ext cx="11164012" cy="1110539"/>
      </dsp:txXfrm>
    </dsp:sp>
    <dsp:sp modelId="{5BC0752B-CFE6-44CF-B9EC-B2C09665CF87}">
      <dsp:nvSpPr>
        <dsp:cNvPr id="0" name=""/>
        <dsp:cNvSpPr/>
      </dsp:nvSpPr>
      <dsp:spPr>
        <a:xfrm>
          <a:off x="0" y="1317172"/>
          <a:ext cx="11284166" cy="123069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Eligible family members under the </a:t>
          </a:r>
          <a:r>
            <a:rPr lang="en-US" sz="2200" b="1" kern="1200"/>
            <a:t>Family and Military Family Leave (FMLA) Act </a:t>
          </a:r>
          <a:r>
            <a:rPr lang="en-US" sz="2200" kern="1200"/>
            <a:t>may take up to 26 work weeks of military caregiver leave to care for a service member with a serious injury or illness incurred or aggravated in the line of duty</a:t>
          </a:r>
        </a:p>
      </dsp:txBody>
      <dsp:txXfrm>
        <a:off x="60077" y="1377249"/>
        <a:ext cx="11164012" cy="1110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98E9E-D7A5-42DF-8D3B-311C5453D679}">
      <dsp:nvSpPr>
        <dsp:cNvPr id="0" name=""/>
        <dsp:cNvSpPr/>
      </dsp:nvSpPr>
      <dsp:spPr>
        <a:xfrm>
          <a:off x="0" y="0"/>
          <a:ext cx="8746681" cy="4975222"/>
        </a:xfrm>
        <a:prstGeom prst="rightArrow">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FFDB54B-A4EE-4AE4-893C-5497E85960B1}">
      <dsp:nvSpPr>
        <dsp:cNvPr id="0" name=""/>
        <dsp:cNvSpPr/>
      </dsp:nvSpPr>
      <dsp:spPr>
        <a:xfrm>
          <a:off x="3517" y="1492566"/>
          <a:ext cx="2285150" cy="199008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Tx/>
            <a:buSzTx/>
            <a:buNone/>
          </a:pPr>
          <a:r>
            <a:rPr kumimoji="0" lang="en-US" sz="1600" b="1" i="0" u="none" strike="noStrike" kern="1200" cap="none" spc="0" normalizeH="0" baseline="0" noProof="0">
              <a:ln/>
              <a:effectLst/>
              <a:uLnTx/>
              <a:uFillTx/>
              <a:latin typeface="+mn-lt"/>
              <a:ea typeface="+mn-ea"/>
              <a:cs typeface="+mn-cs"/>
            </a:rPr>
            <a:t>Getting the military to civilian employment transition right</a:t>
          </a:r>
          <a:endParaRPr lang="en-US" sz="1600" kern="1200"/>
        </a:p>
      </dsp:txBody>
      <dsp:txXfrm>
        <a:off x="100665" y="1589714"/>
        <a:ext cx="2090854" cy="1795792"/>
      </dsp:txXfrm>
    </dsp:sp>
    <dsp:sp modelId="{882DA549-DFD9-4E9F-83AE-EB69C029CC93}">
      <dsp:nvSpPr>
        <dsp:cNvPr id="0" name=""/>
        <dsp:cNvSpPr/>
      </dsp:nvSpPr>
      <dsp:spPr>
        <a:xfrm>
          <a:off x="2669526" y="1492566"/>
          <a:ext cx="2285150" cy="199008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n-US" sz="1800" b="1" i="0" u="none" strike="noStrike" kern="1200" cap="none" spc="0" normalizeH="0" baseline="0" noProof="0">
              <a:ln/>
              <a:effectLst/>
              <a:uLnTx/>
              <a:uFillTx/>
              <a:latin typeface="+mn-lt"/>
              <a:ea typeface="+mn-ea"/>
              <a:cs typeface="+mn-cs"/>
            </a:rPr>
            <a:t>Leveraging partnerships to maximize employment outcomes  </a:t>
          </a:r>
          <a:endParaRPr lang="en-US" sz="1800" kern="1200"/>
        </a:p>
      </dsp:txBody>
      <dsp:txXfrm>
        <a:off x="2766674" y="1589714"/>
        <a:ext cx="2090854" cy="1795792"/>
      </dsp:txXfrm>
    </dsp:sp>
    <dsp:sp modelId="{4BCA91C3-D2F0-4936-8302-190D2ECD2975}">
      <dsp:nvSpPr>
        <dsp:cNvPr id="0" name=""/>
        <dsp:cNvSpPr/>
      </dsp:nvSpPr>
      <dsp:spPr>
        <a:xfrm>
          <a:off x="5335535" y="1492566"/>
          <a:ext cx="2285150" cy="199008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0" lang="en-US" sz="1800" b="1" i="0" u="none" strike="noStrike" kern="1200" cap="none" spc="0" normalizeH="0" baseline="0" noProof="0">
              <a:ln/>
              <a:effectLst/>
              <a:uLnTx/>
              <a:uFillTx/>
              <a:latin typeface="+mn-lt"/>
              <a:ea typeface="+mn-ea"/>
              <a:cs typeface="+mn-cs"/>
            </a:rPr>
            <a:t>Promote and advance equity, inclusion, and accessibility in our underserved veteran communities </a:t>
          </a:r>
          <a:endParaRPr lang="en-US" sz="1800" kern="1200"/>
        </a:p>
      </dsp:txBody>
      <dsp:txXfrm>
        <a:off x="5432683" y="1589714"/>
        <a:ext cx="2090854" cy="1795792"/>
      </dsp:txXfrm>
    </dsp:sp>
    <dsp:sp modelId="{31518369-1467-42D1-8A0E-13F743115524}">
      <dsp:nvSpPr>
        <dsp:cNvPr id="0" name=""/>
        <dsp:cNvSpPr/>
      </dsp:nvSpPr>
      <dsp:spPr>
        <a:xfrm>
          <a:off x="8001545" y="1492566"/>
          <a:ext cx="2285150" cy="1990088"/>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1" kern="1200">
              <a:solidFill>
                <a:srgbClr val="FFFF00"/>
              </a:solidFill>
            </a:rPr>
            <a:t>Enabling all veterans, transitioning service members, and military spouses to reach their full potential in the workplace</a:t>
          </a:r>
          <a:endParaRPr lang="en-US" sz="1600" kern="1200">
            <a:solidFill>
              <a:srgbClr val="FFFF00"/>
            </a:solidFill>
          </a:endParaRPr>
        </a:p>
      </dsp:txBody>
      <dsp:txXfrm>
        <a:off x="8098693" y="1589714"/>
        <a:ext cx="2090854" cy="17957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9A242-1896-4E61-BD83-12840D3CC9DD}">
      <dsp:nvSpPr>
        <dsp:cNvPr id="0" name=""/>
        <dsp:cNvSpPr/>
      </dsp:nvSpPr>
      <dsp:spPr>
        <a:xfrm>
          <a:off x="1328239" y="2487561"/>
          <a:ext cx="521997" cy="1989320"/>
        </a:xfrm>
        <a:custGeom>
          <a:avLst/>
          <a:gdLst/>
          <a:ahLst/>
          <a:cxnLst/>
          <a:rect l="0" t="0" r="0" b="0"/>
          <a:pathLst>
            <a:path>
              <a:moveTo>
                <a:pt x="0" y="0"/>
              </a:moveTo>
              <a:lnTo>
                <a:pt x="260998" y="0"/>
              </a:lnTo>
              <a:lnTo>
                <a:pt x="260998" y="1989320"/>
              </a:lnTo>
              <a:lnTo>
                <a:pt x="521997" y="19893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537821" y="3430805"/>
        <a:ext cx="102833" cy="102833"/>
      </dsp:txXfrm>
    </dsp:sp>
    <dsp:sp modelId="{C797CC57-4D0A-42AA-A32F-1B4C415D43DB}">
      <dsp:nvSpPr>
        <dsp:cNvPr id="0" name=""/>
        <dsp:cNvSpPr/>
      </dsp:nvSpPr>
      <dsp:spPr>
        <a:xfrm>
          <a:off x="1328239" y="2487561"/>
          <a:ext cx="521997" cy="994660"/>
        </a:xfrm>
        <a:custGeom>
          <a:avLst/>
          <a:gdLst/>
          <a:ahLst/>
          <a:cxnLst/>
          <a:rect l="0" t="0" r="0" b="0"/>
          <a:pathLst>
            <a:path>
              <a:moveTo>
                <a:pt x="0" y="0"/>
              </a:moveTo>
              <a:lnTo>
                <a:pt x="260998" y="0"/>
              </a:lnTo>
              <a:lnTo>
                <a:pt x="260998" y="994660"/>
              </a:lnTo>
              <a:lnTo>
                <a:pt x="521997" y="9946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1155" y="2956808"/>
        <a:ext cx="56165" cy="56165"/>
      </dsp:txXfrm>
    </dsp:sp>
    <dsp:sp modelId="{5A6871DE-640F-44A1-844F-820129F0D5BD}">
      <dsp:nvSpPr>
        <dsp:cNvPr id="0" name=""/>
        <dsp:cNvSpPr/>
      </dsp:nvSpPr>
      <dsp:spPr>
        <a:xfrm>
          <a:off x="1328239" y="2441841"/>
          <a:ext cx="521997" cy="91440"/>
        </a:xfrm>
        <a:custGeom>
          <a:avLst/>
          <a:gdLst/>
          <a:ahLst/>
          <a:cxnLst/>
          <a:rect l="0" t="0" r="0" b="0"/>
          <a:pathLst>
            <a:path>
              <a:moveTo>
                <a:pt x="0" y="45720"/>
              </a:moveTo>
              <a:lnTo>
                <a:pt x="521997"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76188" y="2474511"/>
        <a:ext cx="26099" cy="26099"/>
      </dsp:txXfrm>
    </dsp:sp>
    <dsp:sp modelId="{50186B9E-7301-4036-AF73-94FE16A37CC6}">
      <dsp:nvSpPr>
        <dsp:cNvPr id="0" name=""/>
        <dsp:cNvSpPr/>
      </dsp:nvSpPr>
      <dsp:spPr>
        <a:xfrm>
          <a:off x="1328239" y="1492901"/>
          <a:ext cx="521997" cy="994660"/>
        </a:xfrm>
        <a:custGeom>
          <a:avLst/>
          <a:gdLst/>
          <a:ahLst/>
          <a:cxnLst/>
          <a:rect l="0" t="0" r="0" b="0"/>
          <a:pathLst>
            <a:path>
              <a:moveTo>
                <a:pt x="0" y="994660"/>
              </a:moveTo>
              <a:lnTo>
                <a:pt x="260998" y="994660"/>
              </a:lnTo>
              <a:lnTo>
                <a:pt x="260998" y="0"/>
              </a:lnTo>
              <a:lnTo>
                <a:pt x="52199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561155" y="1962148"/>
        <a:ext cx="56165" cy="56165"/>
      </dsp:txXfrm>
    </dsp:sp>
    <dsp:sp modelId="{D5244F84-8BDC-4E16-B2C1-03EBFB76A56B}">
      <dsp:nvSpPr>
        <dsp:cNvPr id="0" name=""/>
        <dsp:cNvSpPr/>
      </dsp:nvSpPr>
      <dsp:spPr>
        <a:xfrm>
          <a:off x="4460225" y="452521"/>
          <a:ext cx="521997" cy="91440"/>
        </a:xfrm>
        <a:custGeom>
          <a:avLst/>
          <a:gdLst/>
          <a:ahLst/>
          <a:cxnLst/>
          <a:rect l="0" t="0" r="0" b="0"/>
          <a:pathLst>
            <a:path>
              <a:moveTo>
                <a:pt x="0" y="45720"/>
              </a:moveTo>
              <a:lnTo>
                <a:pt x="521997"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08174" y="485191"/>
        <a:ext cx="26099" cy="26099"/>
      </dsp:txXfrm>
    </dsp:sp>
    <dsp:sp modelId="{3D44F4DB-F86E-402D-9046-05F8FBCE1D30}">
      <dsp:nvSpPr>
        <dsp:cNvPr id="0" name=""/>
        <dsp:cNvSpPr/>
      </dsp:nvSpPr>
      <dsp:spPr>
        <a:xfrm>
          <a:off x="1328239" y="498241"/>
          <a:ext cx="521997" cy="1989320"/>
        </a:xfrm>
        <a:custGeom>
          <a:avLst/>
          <a:gdLst/>
          <a:ahLst/>
          <a:cxnLst/>
          <a:rect l="0" t="0" r="0" b="0"/>
          <a:pathLst>
            <a:path>
              <a:moveTo>
                <a:pt x="0" y="1989320"/>
              </a:moveTo>
              <a:lnTo>
                <a:pt x="260998" y="1989320"/>
              </a:lnTo>
              <a:lnTo>
                <a:pt x="260998" y="0"/>
              </a:lnTo>
              <a:lnTo>
                <a:pt x="52199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537821" y="1441484"/>
        <a:ext cx="102833" cy="102833"/>
      </dsp:txXfrm>
    </dsp:sp>
    <dsp:sp modelId="{C45930BF-FFC1-45D9-9290-B3158C7ED29B}">
      <dsp:nvSpPr>
        <dsp:cNvPr id="0" name=""/>
        <dsp:cNvSpPr/>
      </dsp:nvSpPr>
      <dsp:spPr>
        <a:xfrm rot="16200000">
          <a:off x="-1557112" y="2089697"/>
          <a:ext cx="4974976" cy="795728"/>
        </a:xfrm>
        <a:prstGeom prst="rect">
          <a:avLst/>
        </a:prstGeom>
        <a:solidFill>
          <a:srgbClr val="023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Budget Activities &amp; Programs</a:t>
          </a:r>
        </a:p>
      </dsp:txBody>
      <dsp:txXfrm>
        <a:off x="-1557112" y="2089697"/>
        <a:ext cx="4974976" cy="795728"/>
      </dsp:txXfrm>
    </dsp:sp>
    <dsp:sp modelId="{5B1D1FBD-8A84-4B6E-806E-8C007A3D0D74}">
      <dsp:nvSpPr>
        <dsp:cNvPr id="0" name=""/>
        <dsp:cNvSpPr/>
      </dsp:nvSpPr>
      <dsp:spPr>
        <a:xfrm>
          <a:off x="1850237" y="100376"/>
          <a:ext cx="2609988" cy="795728"/>
        </a:xfrm>
        <a:prstGeom prst="rect">
          <a:avLst/>
        </a:prstGeom>
        <a:solidFill>
          <a:srgbClr val="023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Federal Administration (FA)</a:t>
          </a:r>
        </a:p>
      </dsp:txBody>
      <dsp:txXfrm>
        <a:off x="1850237" y="100376"/>
        <a:ext cx="2609988" cy="795728"/>
      </dsp:txXfrm>
    </dsp:sp>
    <dsp:sp modelId="{0AC4FBD2-6620-4BEE-B2D3-061CD775954D}">
      <dsp:nvSpPr>
        <dsp:cNvPr id="0" name=""/>
        <dsp:cNvSpPr/>
      </dsp:nvSpPr>
      <dsp:spPr>
        <a:xfrm>
          <a:off x="4982223" y="100376"/>
          <a:ext cx="2609988" cy="795728"/>
        </a:xfrm>
        <a:prstGeom prst="rect">
          <a:avLst/>
        </a:prstGeom>
        <a:solidFill>
          <a:srgbClr val="023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Uniformed Services Employment and Reemployment Rights Act/Veterans Preference (USERRA &amp; VP)</a:t>
          </a:r>
        </a:p>
      </dsp:txBody>
      <dsp:txXfrm>
        <a:off x="4982223" y="100376"/>
        <a:ext cx="2609988" cy="795728"/>
      </dsp:txXfrm>
    </dsp:sp>
    <dsp:sp modelId="{B68B938E-FA3A-4DE1-9A35-020DBA7FE972}">
      <dsp:nvSpPr>
        <dsp:cNvPr id="0" name=""/>
        <dsp:cNvSpPr/>
      </dsp:nvSpPr>
      <dsp:spPr>
        <a:xfrm>
          <a:off x="1850237" y="1095037"/>
          <a:ext cx="2609988" cy="795728"/>
        </a:xfrm>
        <a:prstGeom prst="rect">
          <a:avLst/>
        </a:prstGeom>
        <a:solidFill>
          <a:srgbClr val="023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Transition Assistance Program (TAP)</a:t>
          </a:r>
        </a:p>
      </dsp:txBody>
      <dsp:txXfrm>
        <a:off x="1850237" y="1095037"/>
        <a:ext cx="2609988" cy="795728"/>
      </dsp:txXfrm>
    </dsp:sp>
    <dsp:sp modelId="{609FD85F-CB1C-41BA-9F25-B983BBA4504A}">
      <dsp:nvSpPr>
        <dsp:cNvPr id="0" name=""/>
        <dsp:cNvSpPr/>
      </dsp:nvSpPr>
      <dsp:spPr>
        <a:xfrm>
          <a:off x="1850237" y="2089697"/>
          <a:ext cx="2609988" cy="79572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Jobs for Veterans State Grants (JVSG)</a:t>
          </a:r>
        </a:p>
      </dsp:txBody>
      <dsp:txXfrm>
        <a:off x="1850237" y="2089697"/>
        <a:ext cx="2609988" cy="795728"/>
      </dsp:txXfrm>
    </dsp:sp>
    <dsp:sp modelId="{822DB19F-32A9-4545-B2DB-68F850A27D38}">
      <dsp:nvSpPr>
        <dsp:cNvPr id="0" name=""/>
        <dsp:cNvSpPr/>
      </dsp:nvSpPr>
      <dsp:spPr>
        <a:xfrm>
          <a:off x="1850237" y="3084357"/>
          <a:ext cx="2609988" cy="795728"/>
        </a:xfrm>
        <a:prstGeom prst="rect">
          <a:avLst/>
        </a:prstGeom>
        <a:solidFill>
          <a:srgbClr val="023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Homeless Veteran Re-integration Program (HVRP)</a:t>
          </a:r>
        </a:p>
      </dsp:txBody>
      <dsp:txXfrm>
        <a:off x="1850237" y="3084357"/>
        <a:ext cx="2609988" cy="795728"/>
      </dsp:txXfrm>
    </dsp:sp>
    <dsp:sp modelId="{295AAF65-5979-462A-BFD6-D083DE6FF04C}">
      <dsp:nvSpPr>
        <dsp:cNvPr id="0" name=""/>
        <dsp:cNvSpPr/>
      </dsp:nvSpPr>
      <dsp:spPr>
        <a:xfrm>
          <a:off x="1850237" y="4079017"/>
          <a:ext cx="2609988" cy="795728"/>
        </a:xfrm>
        <a:prstGeom prst="rect">
          <a:avLst/>
        </a:prstGeom>
        <a:solidFill>
          <a:srgbClr val="0231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National Veterans Training Institute (NVTI)</a:t>
          </a:r>
        </a:p>
      </dsp:txBody>
      <dsp:txXfrm>
        <a:off x="1850237" y="4079017"/>
        <a:ext cx="2609988" cy="7957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4FA42-FECB-4E7F-878B-CC7AE9638CA6}">
      <dsp:nvSpPr>
        <dsp:cNvPr id="0" name=""/>
        <dsp:cNvSpPr/>
      </dsp:nvSpPr>
      <dsp:spPr>
        <a:xfrm>
          <a:off x="0" y="111780"/>
          <a:ext cx="8454913" cy="57563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Employment Navigator Partnership Pilot (ENPP) </a:t>
          </a:r>
          <a:endParaRPr lang="en-US" sz="2400" kern="1200"/>
        </a:p>
      </dsp:txBody>
      <dsp:txXfrm>
        <a:off x="28100" y="139880"/>
        <a:ext cx="8398713" cy="519439"/>
      </dsp:txXfrm>
    </dsp:sp>
    <dsp:sp modelId="{BE6137F9-F5F6-43E5-ADA8-A30CD8B49563}">
      <dsp:nvSpPr>
        <dsp:cNvPr id="0" name=""/>
        <dsp:cNvSpPr/>
      </dsp:nvSpPr>
      <dsp:spPr>
        <a:xfrm>
          <a:off x="0" y="687420"/>
          <a:ext cx="8454913" cy="1092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44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a:t>First time in program history in-person employment assistance outside the classroom</a:t>
          </a:r>
        </a:p>
        <a:p>
          <a:pPr marL="171450" lvl="1" indent="-171450" algn="l" defTabSz="711200">
            <a:lnSpc>
              <a:spcPct val="90000"/>
            </a:lnSpc>
            <a:spcBef>
              <a:spcPct val="0"/>
            </a:spcBef>
            <a:spcAft>
              <a:spcPct val="20000"/>
            </a:spcAft>
            <a:buChar char="•"/>
          </a:pPr>
          <a:r>
            <a:rPr lang="en-US" sz="1600" kern="1200" dirty="0"/>
            <a:t>Served through December 31, 2022:</a:t>
          </a:r>
        </a:p>
        <a:p>
          <a:pPr marL="342900" lvl="2" indent="-171450" algn="l" defTabSz="711200">
            <a:lnSpc>
              <a:spcPct val="90000"/>
            </a:lnSpc>
            <a:spcBef>
              <a:spcPct val="0"/>
            </a:spcBef>
            <a:spcAft>
              <a:spcPct val="20000"/>
            </a:spcAft>
            <a:buChar char="•"/>
          </a:pPr>
          <a:r>
            <a:rPr lang="en-US" sz="1600" b="1" kern="1200" dirty="0">
              <a:solidFill>
                <a:srgbClr val="FF0000"/>
              </a:solidFill>
            </a:rPr>
            <a:t>7,683</a:t>
          </a:r>
          <a:r>
            <a:rPr lang="en-US" sz="1600" kern="1200" dirty="0"/>
            <a:t> transitioning service members</a:t>
          </a:r>
        </a:p>
        <a:p>
          <a:pPr marL="342900" lvl="2" indent="-171450" algn="l" defTabSz="711200">
            <a:lnSpc>
              <a:spcPct val="90000"/>
            </a:lnSpc>
            <a:spcBef>
              <a:spcPct val="0"/>
            </a:spcBef>
            <a:spcAft>
              <a:spcPct val="20000"/>
            </a:spcAft>
            <a:buChar char="•"/>
          </a:pPr>
          <a:r>
            <a:rPr lang="en-US" sz="1600" b="1" kern="1200" dirty="0">
              <a:solidFill>
                <a:srgbClr val="FF0000"/>
              </a:solidFill>
            </a:rPr>
            <a:t>531</a:t>
          </a:r>
          <a:r>
            <a:rPr lang="en-US" sz="1600" b="1" kern="1200" dirty="0"/>
            <a:t> </a:t>
          </a:r>
          <a:r>
            <a:rPr lang="en-US" sz="1600" kern="1200" dirty="0"/>
            <a:t>Military Spouses </a:t>
          </a:r>
        </a:p>
      </dsp:txBody>
      <dsp:txXfrm>
        <a:off x="0" y="687420"/>
        <a:ext cx="8454913" cy="1092960"/>
      </dsp:txXfrm>
    </dsp:sp>
    <dsp:sp modelId="{27FE0E42-6FBD-425F-B223-B95B3C9958CD}">
      <dsp:nvSpPr>
        <dsp:cNvPr id="0" name=""/>
        <dsp:cNvSpPr/>
      </dsp:nvSpPr>
      <dsp:spPr>
        <a:xfrm>
          <a:off x="0" y="1749779"/>
          <a:ext cx="8454913" cy="57563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Transition Employment Assistance for Military Spouses (TEAMS)</a:t>
          </a:r>
          <a:endParaRPr lang="en-US" sz="2400" kern="1200" dirty="0"/>
        </a:p>
      </dsp:txBody>
      <dsp:txXfrm>
        <a:off x="28100" y="1777879"/>
        <a:ext cx="8398713" cy="519439"/>
      </dsp:txXfrm>
    </dsp:sp>
    <dsp:sp modelId="{71A08471-71A1-49A1-9133-0815248C6F31}">
      <dsp:nvSpPr>
        <dsp:cNvPr id="0" name=""/>
        <dsp:cNvSpPr/>
      </dsp:nvSpPr>
      <dsp:spPr>
        <a:xfrm>
          <a:off x="0" y="2467799"/>
          <a:ext cx="8454913" cy="288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443"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1st four workshops delivered virtually Sep 2020 - every month (Your Next Move, Career Credentials, Mastering Resume Essentials, Marketing Me) </a:t>
          </a:r>
        </a:p>
        <a:p>
          <a:pPr marL="171450" lvl="1" indent="-171450" algn="l" defTabSz="800100">
            <a:lnSpc>
              <a:spcPct val="90000"/>
            </a:lnSpc>
            <a:spcBef>
              <a:spcPct val="0"/>
            </a:spcBef>
            <a:spcAft>
              <a:spcPct val="20000"/>
            </a:spcAft>
            <a:buChar char="•"/>
          </a:pPr>
          <a:r>
            <a:rPr lang="en-US" sz="1800" kern="1200" dirty="0"/>
            <a:t>Five additional workshops added Sep 2021 (Federal Hiring, Interview Skills, Salary Negotiation, LinkedIn Profiles, LinkedIn Job Search)</a:t>
          </a:r>
        </a:p>
        <a:p>
          <a:pPr marL="171450" lvl="1" indent="-171450" algn="l" defTabSz="800100">
            <a:lnSpc>
              <a:spcPct val="90000"/>
            </a:lnSpc>
            <a:spcBef>
              <a:spcPct val="0"/>
            </a:spcBef>
            <a:spcAft>
              <a:spcPct val="20000"/>
            </a:spcAft>
            <a:buChar char="•"/>
          </a:pPr>
          <a:r>
            <a:rPr lang="en-US" sz="1800" kern="1200" dirty="0"/>
            <a:t>New workshop added Oct 2022 (Flexible Job Options)</a:t>
          </a:r>
        </a:p>
        <a:p>
          <a:pPr marL="171450" lvl="1" indent="-171450" algn="l" defTabSz="800100">
            <a:lnSpc>
              <a:spcPct val="90000"/>
            </a:lnSpc>
            <a:spcBef>
              <a:spcPct val="0"/>
            </a:spcBef>
            <a:spcAft>
              <a:spcPct val="20000"/>
            </a:spcAft>
            <a:buChar char="•"/>
          </a:pPr>
          <a:r>
            <a:rPr lang="en-US" sz="1800" kern="1200" dirty="0"/>
            <a:t>In Oct 2022, TEAMS workshops are available by request in classrooms on installations.</a:t>
          </a:r>
        </a:p>
        <a:p>
          <a:pPr marL="171450" lvl="1" indent="-171450" algn="l" defTabSz="800100">
            <a:lnSpc>
              <a:spcPct val="90000"/>
            </a:lnSpc>
            <a:spcBef>
              <a:spcPct val="0"/>
            </a:spcBef>
            <a:spcAft>
              <a:spcPct val="20000"/>
            </a:spcAft>
            <a:buChar char="•"/>
          </a:pPr>
          <a:r>
            <a:rPr lang="en-US" sz="1800" kern="1200" dirty="0"/>
            <a:t>In FY 2022, </a:t>
          </a:r>
          <a:r>
            <a:rPr lang="en-US" sz="1800" b="1" kern="1200" dirty="0">
              <a:solidFill>
                <a:srgbClr val="FF0000"/>
              </a:solidFill>
            </a:rPr>
            <a:t>1,203</a:t>
          </a:r>
          <a:r>
            <a:rPr lang="en-US" sz="1800" kern="1200" dirty="0"/>
            <a:t> military spouses attended </a:t>
          </a:r>
          <a:r>
            <a:rPr lang="en-US" sz="1800" b="1" kern="1200" dirty="0">
              <a:solidFill>
                <a:srgbClr val="FF0000"/>
              </a:solidFill>
            </a:rPr>
            <a:t>270</a:t>
          </a:r>
          <a:r>
            <a:rPr lang="en-US" sz="1800" kern="1200" dirty="0"/>
            <a:t> separate modules of TEAMS curriculum </a:t>
          </a:r>
        </a:p>
        <a:p>
          <a:pPr marL="171450" lvl="1" indent="-171450" algn="l" defTabSz="800100">
            <a:lnSpc>
              <a:spcPct val="90000"/>
            </a:lnSpc>
            <a:spcBef>
              <a:spcPct val="0"/>
            </a:spcBef>
            <a:spcAft>
              <a:spcPct val="20000"/>
            </a:spcAft>
            <a:buChar char="•"/>
          </a:pPr>
          <a:endParaRPr lang="en-US" sz="1800" kern="1200"/>
        </a:p>
      </dsp:txBody>
      <dsp:txXfrm>
        <a:off x="0" y="2467799"/>
        <a:ext cx="8454913" cy="28814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F537E-23F1-408F-8B7A-E865169D9671}">
      <dsp:nvSpPr>
        <dsp:cNvPr id="0" name=""/>
        <dsp:cNvSpPr/>
      </dsp:nvSpPr>
      <dsp:spPr>
        <a:xfrm>
          <a:off x="0" y="0"/>
          <a:ext cx="11231362"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Wounded Warrior &amp; Caregiver Employment Workshop</a:t>
          </a:r>
          <a:endParaRPr lang="en-US" sz="2300" kern="1200"/>
        </a:p>
      </dsp:txBody>
      <dsp:txXfrm>
        <a:off x="26930" y="26930"/>
        <a:ext cx="11177502" cy="497795"/>
      </dsp:txXfrm>
    </dsp:sp>
    <dsp:sp modelId="{66C4397A-5986-4996-B66B-653517E4B9A5}">
      <dsp:nvSpPr>
        <dsp:cNvPr id="0" name=""/>
        <dsp:cNvSpPr/>
      </dsp:nvSpPr>
      <dsp:spPr>
        <a:xfrm>
          <a:off x="0" y="598631"/>
          <a:ext cx="11231362"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59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rgbClr val="FF0000"/>
              </a:solidFill>
            </a:rPr>
            <a:t>17K </a:t>
          </a:r>
          <a:r>
            <a:rPr lang="en-US" sz="1800" kern="1200" dirty="0"/>
            <a:t>participation through Sept 2022</a:t>
          </a:r>
        </a:p>
        <a:p>
          <a:pPr marL="171450" lvl="1" indent="-171450" algn="l" defTabSz="800100">
            <a:lnSpc>
              <a:spcPct val="90000"/>
            </a:lnSpc>
            <a:spcBef>
              <a:spcPct val="0"/>
            </a:spcBef>
            <a:spcAft>
              <a:spcPct val="20000"/>
            </a:spcAft>
            <a:buChar char="•"/>
          </a:pPr>
          <a:r>
            <a:rPr lang="en-US" sz="1800" kern="1200" dirty="0"/>
            <a:t>Developed in coordination with Service’s Warrior Transition Programs</a:t>
          </a:r>
        </a:p>
        <a:p>
          <a:pPr marL="171450" lvl="1" indent="-171450" algn="l" defTabSz="800100">
            <a:lnSpc>
              <a:spcPct val="90000"/>
            </a:lnSpc>
            <a:spcBef>
              <a:spcPct val="0"/>
            </a:spcBef>
            <a:spcAft>
              <a:spcPct val="20000"/>
            </a:spcAft>
            <a:buChar char="•"/>
          </a:pPr>
          <a:endParaRPr lang="en-US" sz="1800" kern="1200" dirty="0"/>
        </a:p>
      </dsp:txBody>
      <dsp:txXfrm>
        <a:off x="0" y="598631"/>
        <a:ext cx="11231362" cy="928395"/>
      </dsp:txXfrm>
    </dsp:sp>
    <dsp:sp modelId="{8799672C-212E-4666-95B8-23BBDAB5273C}">
      <dsp:nvSpPr>
        <dsp:cNvPr id="0" name=""/>
        <dsp:cNvSpPr/>
      </dsp:nvSpPr>
      <dsp:spPr>
        <a:xfrm>
          <a:off x="0" y="1527026"/>
          <a:ext cx="11231362" cy="55165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Off Base Transition Training (OBTT) Pilot</a:t>
          </a:r>
          <a:endParaRPr lang="en-US" sz="2300" kern="1200"/>
        </a:p>
      </dsp:txBody>
      <dsp:txXfrm>
        <a:off x="26930" y="1553956"/>
        <a:ext cx="11177502" cy="497795"/>
      </dsp:txXfrm>
    </dsp:sp>
    <dsp:sp modelId="{E3992833-A9A1-4DAD-AFE7-77BDFF388047}">
      <dsp:nvSpPr>
        <dsp:cNvPr id="0" name=""/>
        <dsp:cNvSpPr/>
      </dsp:nvSpPr>
      <dsp:spPr>
        <a:xfrm>
          <a:off x="0" y="2078681"/>
          <a:ext cx="11231362" cy="24281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6596"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t>Pilot states (CA, MA, NC, PA, TX).   Plans to expand to 20+</a:t>
          </a:r>
        </a:p>
        <a:p>
          <a:pPr marL="171450" lvl="1" indent="-171450" algn="l" defTabSz="800100">
            <a:lnSpc>
              <a:spcPct val="90000"/>
            </a:lnSpc>
            <a:spcBef>
              <a:spcPct val="0"/>
            </a:spcBef>
            <a:spcAft>
              <a:spcPct val="20000"/>
            </a:spcAft>
            <a:buChar char="•"/>
          </a:pPr>
          <a:r>
            <a:rPr lang="en-US" sz="1800" b="1" kern="1200"/>
            <a:t>Conduct brick &amp; mortar workshops started January 2022</a:t>
          </a:r>
        </a:p>
        <a:p>
          <a:pPr marL="171450" lvl="1" indent="-171450" algn="l" defTabSz="800100">
            <a:lnSpc>
              <a:spcPct val="90000"/>
            </a:lnSpc>
            <a:spcBef>
              <a:spcPct val="0"/>
            </a:spcBef>
            <a:spcAft>
              <a:spcPct val="20000"/>
            </a:spcAft>
            <a:buChar char="•"/>
          </a:pPr>
          <a:r>
            <a:rPr lang="en-US" sz="1800" b="1" kern="1200" dirty="0"/>
            <a:t>Virtual instructor led workshops started January 2022</a:t>
          </a:r>
        </a:p>
        <a:p>
          <a:pPr marL="171450" lvl="1" indent="-171450" algn="l" defTabSz="800100">
            <a:lnSpc>
              <a:spcPct val="90000"/>
            </a:lnSpc>
            <a:spcBef>
              <a:spcPct val="0"/>
            </a:spcBef>
            <a:spcAft>
              <a:spcPct val="20000"/>
            </a:spcAft>
            <a:buChar char="•"/>
          </a:pPr>
          <a:r>
            <a:rPr lang="en-US" sz="1800" b="1" kern="1200"/>
            <a:t>Contracted staff to coordinate/promote connection between Reserve Component members and American Job Centers </a:t>
          </a:r>
        </a:p>
        <a:p>
          <a:pPr marL="171450" lvl="1" indent="-171450" algn="l" defTabSz="800100">
            <a:lnSpc>
              <a:spcPct val="90000"/>
            </a:lnSpc>
            <a:spcBef>
              <a:spcPct val="0"/>
            </a:spcBef>
            <a:spcAft>
              <a:spcPct val="20000"/>
            </a:spcAft>
            <a:buFont typeface="Arial" panose="020B0604020202020204" pitchFamily="34" charset="0"/>
            <a:buChar char="•"/>
          </a:pPr>
          <a:r>
            <a:rPr lang="en-US" sz="1800" b="1" kern="1200" dirty="0"/>
            <a:t>FY 2022 Workshop attendance (January – September)</a:t>
          </a:r>
        </a:p>
        <a:p>
          <a:pPr marL="342900" lvl="2" indent="-171450" algn="l" defTabSz="800100">
            <a:lnSpc>
              <a:spcPct val="90000"/>
            </a:lnSpc>
            <a:spcBef>
              <a:spcPct val="0"/>
            </a:spcBef>
            <a:spcAft>
              <a:spcPct val="20000"/>
            </a:spcAft>
            <a:buFont typeface="Arial" panose="020B0604020202020204" pitchFamily="34" charset="0"/>
            <a:buChar char="•"/>
          </a:pPr>
          <a:r>
            <a:rPr lang="en-US" sz="1800" b="1" kern="1200" dirty="0">
              <a:solidFill>
                <a:srgbClr val="FF0000"/>
              </a:solidFill>
            </a:rPr>
            <a:t>1,097</a:t>
          </a:r>
          <a:r>
            <a:rPr lang="en-US" sz="1800" kern="1200" dirty="0"/>
            <a:t> participants attended a total of </a:t>
          </a:r>
          <a:r>
            <a:rPr lang="en-US" sz="1800" b="1" kern="1200" dirty="0">
              <a:solidFill>
                <a:srgbClr val="FF0000"/>
              </a:solidFill>
            </a:rPr>
            <a:t>1,239</a:t>
          </a:r>
          <a:r>
            <a:rPr lang="en-US" sz="1800" kern="1200" dirty="0"/>
            <a:t> separate in-person workshop modules</a:t>
          </a:r>
        </a:p>
        <a:p>
          <a:pPr marL="342900" lvl="2" indent="-171450" algn="l" defTabSz="800100">
            <a:lnSpc>
              <a:spcPct val="90000"/>
            </a:lnSpc>
            <a:spcBef>
              <a:spcPct val="0"/>
            </a:spcBef>
            <a:spcAft>
              <a:spcPct val="20000"/>
            </a:spcAft>
            <a:buFont typeface="Arial" panose="020B0604020202020204" pitchFamily="34" charset="0"/>
            <a:buChar char="•"/>
          </a:pPr>
          <a:r>
            <a:rPr lang="en-US" sz="1800" b="1" kern="1200" dirty="0">
              <a:solidFill>
                <a:srgbClr val="FF0000"/>
              </a:solidFill>
            </a:rPr>
            <a:t>486</a:t>
          </a:r>
          <a:r>
            <a:rPr lang="en-US" sz="1800" kern="1200" dirty="0"/>
            <a:t> participants attended a total of </a:t>
          </a:r>
          <a:r>
            <a:rPr lang="en-US" sz="1800" b="1" kern="1200" dirty="0">
              <a:solidFill>
                <a:srgbClr val="FF0000"/>
              </a:solidFill>
            </a:rPr>
            <a:t>172</a:t>
          </a:r>
          <a:r>
            <a:rPr lang="en-US" sz="1800" kern="1200" dirty="0"/>
            <a:t> separate virtual workshop modules </a:t>
          </a:r>
        </a:p>
      </dsp:txBody>
      <dsp:txXfrm>
        <a:off x="0" y="2078681"/>
        <a:ext cx="11231362" cy="2428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ED0D3-9ACD-4EE9-B342-46245963C9FC}">
      <dsp:nvSpPr>
        <dsp:cNvPr id="0" name=""/>
        <dsp:cNvSpPr/>
      </dsp:nvSpPr>
      <dsp:spPr>
        <a:xfrm>
          <a:off x="0" y="0"/>
          <a:ext cx="5360333" cy="1703543"/>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0BD1F-4156-41FC-A8D2-DDAD78CFC4D7}">
      <dsp:nvSpPr>
        <dsp:cNvPr id="0" name=""/>
        <dsp:cNvSpPr/>
      </dsp:nvSpPr>
      <dsp:spPr>
        <a:xfrm>
          <a:off x="160809" y="227139"/>
          <a:ext cx="1574597" cy="1249265"/>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4AC39A-63DC-4A85-AE2E-03CB06F4D80A}">
      <dsp:nvSpPr>
        <dsp:cNvPr id="0" name=""/>
        <dsp:cNvSpPr/>
      </dsp:nvSpPr>
      <dsp:spPr>
        <a:xfrm rot="10800000">
          <a:off x="160809" y="1703543"/>
          <a:ext cx="1574597" cy="2082108"/>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rtl="0">
            <a:lnSpc>
              <a:spcPct val="90000"/>
            </a:lnSpc>
            <a:spcBef>
              <a:spcPct val="0"/>
            </a:spcBef>
            <a:spcAft>
              <a:spcPct val="35000"/>
            </a:spcAft>
            <a:buNone/>
          </a:pPr>
          <a:r>
            <a:rPr lang="en-US" sz="1600" kern="1200"/>
            <a:t>The Department of Labor has </a:t>
          </a:r>
          <a:r>
            <a:rPr lang="en-US" sz="1600" b="1" kern="1200"/>
            <a:t>2,335 American Job Centers (AJCs)</a:t>
          </a:r>
          <a:r>
            <a:rPr lang="en-US" sz="1600" b="1" kern="1200">
              <a:latin typeface="Calibri Light" panose="020F0302020204030204"/>
            </a:rPr>
            <a:t> </a:t>
          </a:r>
          <a:r>
            <a:rPr lang="en-US" sz="1600" b="1" kern="1200"/>
            <a:t> </a:t>
          </a:r>
          <a:r>
            <a:rPr lang="en-US" sz="1600" kern="1200"/>
            <a:t>across the country</a:t>
          </a:r>
        </a:p>
      </dsp:txBody>
      <dsp:txXfrm rot="10800000">
        <a:off x="209233" y="1703543"/>
        <a:ext cx="1477749" cy="2033684"/>
      </dsp:txXfrm>
    </dsp:sp>
    <dsp:sp modelId="{C14C4664-D5F5-4BCA-AED5-7E7FE73F0ECF}">
      <dsp:nvSpPr>
        <dsp:cNvPr id="0" name=""/>
        <dsp:cNvSpPr/>
      </dsp:nvSpPr>
      <dsp:spPr>
        <a:xfrm>
          <a:off x="1892867" y="198568"/>
          <a:ext cx="1574597" cy="1249265"/>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168" t="-1236" r="-5168" b="-1236"/>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B17D07-870E-4D7A-9358-8614AC8FC058}">
      <dsp:nvSpPr>
        <dsp:cNvPr id="0" name=""/>
        <dsp:cNvSpPr/>
      </dsp:nvSpPr>
      <dsp:spPr>
        <a:xfrm rot="10800000">
          <a:off x="1892867" y="1703543"/>
          <a:ext cx="1574597" cy="2082108"/>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kern="1200"/>
            <a:t>Jobs for Veterans State Grants (JVSG) </a:t>
          </a:r>
          <a:r>
            <a:rPr lang="en-US" sz="1600" b="1" kern="1200">
              <a:latin typeface="Calibri Light" panose="020F0302020204030204"/>
            </a:rPr>
            <a:t>serve</a:t>
          </a:r>
          <a:r>
            <a:rPr lang="en-US" sz="1600" b="1" kern="1200"/>
            <a:t> veterans with significant barriers to employment</a:t>
          </a:r>
          <a:r>
            <a:rPr lang="en-US" sz="1600" kern="1200"/>
            <a:t>. </a:t>
          </a:r>
        </a:p>
      </dsp:txBody>
      <dsp:txXfrm rot="10800000">
        <a:off x="1941291" y="1703543"/>
        <a:ext cx="1477749" cy="2033684"/>
      </dsp:txXfrm>
    </dsp:sp>
    <dsp:sp modelId="{14E60FEE-CE08-46F4-BDB3-7D43D0331D54}">
      <dsp:nvSpPr>
        <dsp:cNvPr id="0" name=""/>
        <dsp:cNvSpPr/>
      </dsp:nvSpPr>
      <dsp:spPr>
        <a:xfrm>
          <a:off x="3624925" y="227139"/>
          <a:ext cx="1574597" cy="1249265"/>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A345A9-6BE8-41C1-96D0-FEF727A15C8E}">
      <dsp:nvSpPr>
        <dsp:cNvPr id="0" name=""/>
        <dsp:cNvSpPr/>
      </dsp:nvSpPr>
      <dsp:spPr>
        <a:xfrm rot="10800000">
          <a:off x="3624925" y="1703543"/>
          <a:ext cx="1574597" cy="2082108"/>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t>VETS Funds 1,700+ JVSG staff in the AJCs </a:t>
          </a:r>
          <a:r>
            <a:rPr lang="en-US" sz="1600" kern="1200" dirty="0"/>
            <a:t>across the country.</a:t>
          </a:r>
        </a:p>
      </dsp:txBody>
      <dsp:txXfrm rot="10800000">
        <a:off x="3673349" y="1703543"/>
        <a:ext cx="1477749" cy="20336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A2883-D4A4-41F9-B51D-471C73C0C742}">
      <dsp:nvSpPr>
        <dsp:cNvPr id="0" name=""/>
        <dsp:cNvSpPr/>
      </dsp:nvSpPr>
      <dsp:spPr>
        <a:xfrm>
          <a:off x="460174" y="0"/>
          <a:ext cx="5217153" cy="3890890"/>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u="sng" kern="1200"/>
            <a:t>No Cost Employer Services</a:t>
          </a:r>
          <a:endParaRPr lang="en-US" sz="2000" kern="1200"/>
        </a:p>
        <a:p>
          <a:pPr marL="171450" lvl="1" indent="-171450" algn="l" defTabSz="800100">
            <a:lnSpc>
              <a:spcPct val="90000"/>
            </a:lnSpc>
            <a:spcBef>
              <a:spcPct val="0"/>
            </a:spcBef>
            <a:spcAft>
              <a:spcPct val="15000"/>
            </a:spcAft>
            <a:buChar char="•"/>
          </a:pPr>
          <a:r>
            <a:rPr lang="en-US" sz="1800" kern="1200"/>
            <a:t>Job description writing</a:t>
          </a:r>
        </a:p>
        <a:p>
          <a:pPr marL="171450" lvl="1" indent="-171450" algn="l" defTabSz="800100">
            <a:lnSpc>
              <a:spcPct val="90000"/>
            </a:lnSpc>
            <a:spcBef>
              <a:spcPct val="0"/>
            </a:spcBef>
            <a:spcAft>
              <a:spcPct val="15000"/>
            </a:spcAft>
            <a:buChar char="•"/>
          </a:pPr>
          <a:r>
            <a:rPr lang="en-US" sz="1800" kern="1200"/>
            <a:t>Posting job openings</a:t>
          </a:r>
        </a:p>
        <a:p>
          <a:pPr marL="171450" lvl="1" indent="-171450" algn="l" defTabSz="800100">
            <a:lnSpc>
              <a:spcPct val="90000"/>
            </a:lnSpc>
            <a:spcBef>
              <a:spcPct val="0"/>
            </a:spcBef>
            <a:spcAft>
              <a:spcPct val="15000"/>
            </a:spcAft>
            <a:buChar char="•"/>
          </a:pPr>
          <a:r>
            <a:rPr lang="en-US" sz="1800" kern="1200" dirty="0"/>
            <a:t>Reviewing applicants’ resumes</a:t>
          </a:r>
        </a:p>
        <a:p>
          <a:pPr marL="171450" lvl="1" indent="-171450" algn="l" defTabSz="800100">
            <a:lnSpc>
              <a:spcPct val="90000"/>
            </a:lnSpc>
            <a:spcBef>
              <a:spcPct val="0"/>
            </a:spcBef>
            <a:spcAft>
              <a:spcPct val="15000"/>
            </a:spcAft>
            <a:buChar char="•"/>
          </a:pPr>
          <a:r>
            <a:rPr lang="en-US" sz="1800" kern="1200"/>
            <a:t>Pre-screening of job applicants</a:t>
          </a:r>
        </a:p>
        <a:p>
          <a:pPr marL="171450" lvl="1" indent="-171450" algn="l" defTabSz="800100">
            <a:lnSpc>
              <a:spcPct val="90000"/>
            </a:lnSpc>
            <a:spcBef>
              <a:spcPct val="0"/>
            </a:spcBef>
            <a:spcAft>
              <a:spcPct val="15000"/>
            </a:spcAft>
            <a:buChar char="•"/>
          </a:pPr>
          <a:r>
            <a:rPr lang="en-US" sz="1800" kern="1200"/>
            <a:t>Assessment of applicants’ skills</a:t>
          </a:r>
        </a:p>
        <a:p>
          <a:pPr marL="171450" lvl="1" indent="-171450" algn="l" defTabSz="800100">
            <a:lnSpc>
              <a:spcPct val="90000"/>
            </a:lnSpc>
            <a:spcBef>
              <a:spcPct val="0"/>
            </a:spcBef>
            <a:spcAft>
              <a:spcPct val="15000"/>
            </a:spcAft>
            <a:buChar char="•"/>
          </a:pPr>
          <a:r>
            <a:rPr lang="en-US" sz="1800" kern="1200"/>
            <a:t>Referral of job-ready candidates</a:t>
          </a:r>
        </a:p>
        <a:p>
          <a:pPr marL="171450" lvl="1" indent="-171450" algn="l" defTabSz="800100">
            <a:lnSpc>
              <a:spcPct val="90000"/>
            </a:lnSpc>
            <a:spcBef>
              <a:spcPct val="0"/>
            </a:spcBef>
            <a:spcAft>
              <a:spcPct val="15000"/>
            </a:spcAft>
            <a:buChar char="•"/>
          </a:pPr>
          <a:r>
            <a:rPr lang="en-US" sz="1800" kern="1200"/>
            <a:t>Workforce information</a:t>
          </a:r>
        </a:p>
        <a:p>
          <a:pPr marL="171450" lvl="1" indent="-171450" algn="l" defTabSz="800100">
            <a:lnSpc>
              <a:spcPct val="90000"/>
            </a:lnSpc>
            <a:spcBef>
              <a:spcPct val="0"/>
            </a:spcBef>
            <a:spcAft>
              <a:spcPct val="15000"/>
            </a:spcAft>
            <a:buChar char="•"/>
          </a:pPr>
          <a:r>
            <a:rPr lang="en-US" sz="1800" kern="1200"/>
            <a:t>Skill upgrading and career ladders</a:t>
          </a:r>
        </a:p>
        <a:p>
          <a:pPr marL="342900" lvl="2" indent="-171450" algn="l" defTabSz="800100">
            <a:lnSpc>
              <a:spcPct val="90000"/>
            </a:lnSpc>
            <a:spcBef>
              <a:spcPct val="0"/>
            </a:spcBef>
            <a:spcAft>
              <a:spcPct val="15000"/>
            </a:spcAft>
            <a:buChar char="•"/>
          </a:pPr>
          <a:r>
            <a:rPr lang="en-US" sz="1800" kern="1200"/>
            <a:t>OJT,  Internships, Apprenticeships</a:t>
          </a:r>
        </a:p>
        <a:p>
          <a:pPr marL="171450" lvl="1" indent="-171450" algn="l" defTabSz="800100">
            <a:lnSpc>
              <a:spcPct val="90000"/>
            </a:lnSpc>
            <a:spcBef>
              <a:spcPct val="0"/>
            </a:spcBef>
            <a:spcAft>
              <a:spcPct val="15000"/>
            </a:spcAft>
            <a:buChar char="•"/>
          </a:pPr>
          <a:r>
            <a:rPr lang="en-US" sz="1800" kern="1200"/>
            <a:t>Places to conduct interviews</a:t>
          </a:r>
        </a:p>
        <a:p>
          <a:pPr marL="171450" lvl="1" indent="-171450" algn="l" defTabSz="800100">
            <a:lnSpc>
              <a:spcPct val="90000"/>
            </a:lnSpc>
            <a:spcBef>
              <a:spcPct val="0"/>
            </a:spcBef>
            <a:spcAft>
              <a:spcPct val="15000"/>
            </a:spcAft>
            <a:buChar char="•"/>
          </a:pPr>
          <a:r>
            <a:rPr lang="en-US" sz="1800" kern="1200"/>
            <a:t>Organizing job fairs</a:t>
          </a:r>
        </a:p>
      </dsp:txBody>
      <dsp:txXfrm>
        <a:off x="460174" y="0"/>
        <a:ext cx="5217153" cy="38908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49083-ADE1-4C3F-800D-B70FA6139C52}">
      <dsp:nvSpPr>
        <dsp:cNvPr id="0" name=""/>
        <dsp:cNvSpPr/>
      </dsp:nvSpPr>
      <dsp:spPr>
        <a:xfrm>
          <a:off x="0" y="495582"/>
          <a:ext cx="5803867" cy="87395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Locate the closest AJC to your facility</a:t>
          </a:r>
        </a:p>
      </dsp:txBody>
      <dsp:txXfrm>
        <a:off x="42663" y="538245"/>
        <a:ext cx="5718541" cy="788627"/>
      </dsp:txXfrm>
    </dsp:sp>
    <dsp:sp modelId="{C9841227-B442-47AD-B342-2151C3F61FAD}">
      <dsp:nvSpPr>
        <dsp:cNvPr id="0" name=""/>
        <dsp:cNvSpPr/>
      </dsp:nvSpPr>
      <dsp:spPr>
        <a:xfrm>
          <a:off x="0" y="1369536"/>
          <a:ext cx="580386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27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hlinkClick xmlns:r="http://schemas.openxmlformats.org/officeDocument/2006/relationships" r:id="rId1"/>
            </a:rPr>
            <a:t>www.careeronestop.org</a:t>
          </a:r>
          <a:endParaRPr lang="en-US" sz="1700" kern="1200"/>
        </a:p>
      </dsp:txBody>
      <dsp:txXfrm>
        <a:off x="0" y="1369536"/>
        <a:ext cx="5803867" cy="364320"/>
      </dsp:txXfrm>
    </dsp:sp>
    <dsp:sp modelId="{F500E69F-B7A0-4B5C-B16B-76B9FAFE2A65}">
      <dsp:nvSpPr>
        <dsp:cNvPr id="0" name=""/>
        <dsp:cNvSpPr/>
      </dsp:nvSpPr>
      <dsp:spPr>
        <a:xfrm>
          <a:off x="0" y="1733856"/>
          <a:ext cx="5803867" cy="87395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Contact a Local Veterans’ Employment Representative (LVER) or Business Services staff</a:t>
          </a:r>
        </a:p>
      </dsp:txBody>
      <dsp:txXfrm>
        <a:off x="42663" y="1776519"/>
        <a:ext cx="5718541" cy="788627"/>
      </dsp:txXfrm>
    </dsp:sp>
    <dsp:sp modelId="{FD801CDA-2B1C-4C48-8636-0FC9D663E2A4}">
      <dsp:nvSpPr>
        <dsp:cNvPr id="0" name=""/>
        <dsp:cNvSpPr/>
      </dsp:nvSpPr>
      <dsp:spPr>
        <a:xfrm>
          <a:off x="0" y="2607809"/>
          <a:ext cx="5803867" cy="107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27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a:t>Business Services</a:t>
          </a:r>
          <a:r>
            <a:rPr lang="en-US" sz="1700" kern="1200"/>
            <a:t>: Works with employer to enter open positions into the state workforce system</a:t>
          </a:r>
        </a:p>
        <a:p>
          <a:pPr marL="171450" lvl="1" indent="-171450" algn="l" defTabSz="755650">
            <a:lnSpc>
              <a:spcPct val="90000"/>
            </a:lnSpc>
            <a:spcBef>
              <a:spcPct val="0"/>
            </a:spcBef>
            <a:spcAft>
              <a:spcPct val="20000"/>
            </a:spcAft>
            <a:buChar char="•"/>
          </a:pPr>
          <a:r>
            <a:rPr lang="en-US" sz="1700" b="1" kern="1200"/>
            <a:t>LVER:</a:t>
          </a:r>
          <a:r>
            <a:rPr lang="en-US" sz="1700" kern="1200"/>
            <a:t> Works with the employers assists with sourcing viable Veteran candidates</a:t>
          </a:r>
        </a:p>
      </dsp:txBody>
      <dsp:txXfrm>
        <a:off x="0" y="2607809"/>
        <a:ext cx="5803867" cy="1070190"/>
      </dsp:txXfrm>
    </dsp:sp>
    <dsp:sp modelId="{CE60AA6C-FC20-4E5A-BBC6-7DBD7327C624}">
      <dsp:nvSpPr>
        <dsp:cNvPr id="0" name=""/>
        <dsp:cNvSpPr/>
      </dsp:nvSpPr>
      <dsp:spPr>
        <a:xfrm>
          <a:off x="0" y="3677999"/>
          <a:ext cx="5803867" cy="873953"/>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i="1" kern="1200"/>
            <a:t>Let them know you want to hire Veterans</a:t>
          </a:r>
          <a:endParaRPr lang="en-US" sz="2200" kern="1200"/>
        </a:p>
      </dsp:txBody>
      <dsp:txXfrm>
        <a:off x="42663" y="3720662"/>
        <a:ext cx="5718541" cy="788627"/>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05T14:55:53.16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19332 564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C18D1-A31D-49EF-8BE2-22A178E1A857}"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17920-2EAB-4F61-834D-1AAAFFBC0AED}" type="slidenum">
              <a:rPr lang="en-US" smtClean="0"/>
              <a:t>‹#›</a:t>
            </a:fld>
            <a:endParaRPr lang="en-US"/>
          </a:p>
        </p:txBody>
      </p:sp>
    </p:spTree>
    <p:extLst>
      <p:ext uri="{BB962C8B-B14F-4D97-AF65-F5344CB8AC3E}">
        <p14:creationId xmlns:p14="http://schemas.microsoft.com/office/powerpoint/2010/main" val="370581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881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964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09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013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9188" cy="3487737"/>
          </a:xfrm>
        </p:spPr>
      </p:sp>
      <p:sp>
        <p:nvSpPr>
          <p:cNvPr id="5" name="Notes Placeholder 4">
            <a:extLst>
              <a:ext uri="{FF2B5EF4-FFF2-40B4-BE49-F238E27FC236}">
                <a16:creationId xmlns:a16="http://schemas.microsoft.com/office/drawing/2014/main" id="{26B889C0-8857-390C-0394-B80B6A660B6C}"/>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4224652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14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107">
              <a:defRPr>
                <a:solidFill>
                  <a:schemeClr val="tx1"/>
                </a:solidFill>
                <a:latin typeface="Arial" panose="020B0604020202020204" pitchFamily="34" charset="0"/>
                <a:ea typeface="ＭＳ Ｐゴシック" panose="020B0600070205080204" pitchFamily="34" charset="-128"/>
              </a:defRPr>
            </a:lvl1pPr>
            <a:lvl2pPr marL="37871034" indent="-37414566" defTabSz="916107">
              <a:defRPr>
                <a:solidFill>
                  <a:schemeClr val="tx1"/>
                </a:solidFill>
                <a:latin typeface="Arial" panose="020B0604020202020204" pitchFamily="34" charset="0"/>
                <a:ea typeface="ＭＳ Ｐゴシック" panose="020B0600070205080204" pitchFamily="34" charset="-128"/>
              </a:defRPr>
            </a:lvl2pPr>
            <a:lvl3pPr marL="1141171" indent="-228234" defTabSz="916107">
              <a:defRPr>
                <a:solidFill>
                  <a:schemeClr val="tx1"/>
                </a:solidFill>
                <a:latin typeface="Arial" panose="020B0604020202020204" pitchFamily="34" charset="0"/>
                <a:ea typeface="ＭＳ Ｐゴシック" panose="020B0600070205080204" pitchFamily="34" charset="-128"/>
              </a:defRPr>
            </a:lvl3pPr>
            <a:lvl4pPr marL="1597640" indent="-228234" defTabSz="916107">
              <a:defRPr>
                <a:solidFill>
                  <a:schemeClr val="tx1"/>
                </a:solidFill>
                <a:latin typeface="Arial" panose="020B0604020202020204" pitchFamily="34" charset="0"/>
                <a:ea typeface="ＭＳ Ｐゴシック" panose="020B0600070205080204" pitchFamily="34" charset="-128"/>
              </a:defRPr>
            </a:lvl4pPr>
            <a:lvl5pPr marL="2054108" indent="-228234" defTabSz="916107">
              <a:defRPr>
                <a:solidFill>
                  <a:schemeClr val="tx1"/>
                </a:solidFill>
                <a:latin typeface="Arial" panose="020B0604020202020204" pitchFamily="34" charset="0"/>
                <a:ea typeface="ＭＳ Ｐゴシック" panose="020B0600070205080204" pitchFamily="34" charset="-128"/>
              </a:defRPr>
            </a:lvl5pPr>
            <a:lvl6pPr marL="2510577" indent="-228234" defTabSz="91610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045" indent="-228234" defTabSz="91610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514" indent="-228234" defTabSz="91610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79982" indent="-228234" defTabSz="91610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6107" rtl="0" eaLnBrk="1" fontAlgn="auto" latinLnBrk="0" hangingPunct="1">
              <a:lnSpc>
                <a:spcPct val="100000"/>
              </a:lnSpc>
              <a:spcBef>
                <a:spcPts val="0"/>
              </a:spcBef>
              <a:spcAft>
                <a:spcPts val="0"/>
              </a:spcAft>
              <a:buClrTx/>
              <a:buSzTx/>
              <a:buFontTx/>
              <a:buNone/>
              <a:tabLst/>
              <a:defRPr/>
            </a:pPr>
            <a:fld id="{B6BBDD06-BD22-4136-99D9-A20DAB89950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6107" rtl="0" eaLnBrk="1" fontAlgn="auto" latinLnBrk="0" hangingPunct="1">
                <a:lnSpc>
                  <a:spcPct val="100000"/>
                </a:lnSpc>
                <a:spcBef>
                  <a:spcPts val="0"/>
                </a:spcBef>
                <a:spcAft>
                  <a:spcPts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4515" name="Rectangle 2"/>
          <p:cNvSpPr>
            <a:spLocks noGrp="1" noRot="1" noChangeAspect="1" noChangeArrowheads="1" noTextEdit="1"/>
          </p:cNvSpPr>
          <p:nvPr>
            <p:ph type="sldImg"/>
          </p:nvPr>
        </p:nvSpPr>
        <p:spPr>
          <a:xfrm>
            <a:off x="827088" y="671513"/>
            <a:ext cx="4927600" cy="2771775"/>
          </a:xfrm>
          <a:ln/>
        </p:spPr>
      </p:sp>
      <p:sp>
        <p:nvSpPr>
          <p:cNvPr id="64516" name="Rectangle 3"/>
          <p:cNvSpPr>
            <a:spLocks noGrp="1" noChangeArrowheads="1"/>
          </p:cNvSpPr>
          <p:nvPr>
            <p:ph type="body" idx="1"/>
          </p:nvPr>
        </p:nvSpPr>
        <p:spPr>
          <a:xfrm>
            <a:off x="684560" y="3891996"/>
            <a:ext cx="5476479" cy="4554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8775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107">
              <a:defRPr>
                <a:solidFill>
                  <a:schemeClr val="tx1"/>
                </a:solidFill>
                <a:latin typeface="Arial" panose="020B0604020202020204" pitchFamily="34" charset="0"/>
                <a:ea typeface="ＭＳ Ｐゴシック" panose="020B0600070205080204" pitchFamily="34" charset="-128"/>
              </a:defRPr>
            </a:lvl1pPr>
            <a:lvl2pPr marL="37871034" indent="-37414566" defTabSz="916107">
              <a:defRPr>
                <a:solidFill>
                  <a:schemeClr val="tx1"/>
                </a:solidFill>
                <a:latin typeface="Arial" panose="020B0604020202020204" pitchFamily="34" charset="0"/>
                <a:ea typeface="ＭＳ Ｐゴシック" panose="020B0600070205080204" pitchFamily="34" charset="-128"/>
              </a:defRPr>
            </a:lvl2pPr>
            <a:lvl3pPr marL="1141171" indent="-228234" defTabSz="916107">
              <a:defRPr>
                <a:solidFill>
                  <a:schemeClr val="tx1"/>
                </a:solidFill>
                <a:latin typeface="Arial" panose="020B0604020202020204" pitchFamily="34" charset="0"/>
                <a:ea typeface="ＭＳ Ｐゴシック" panose="020B0600070205080204" pitchFamily="34" charset="-128"/>
              </a:defRPr>
            </a:lvl3pPr>
            <a:lvl4pPr marL="1597640" indent="-228234" defTabSz="916107">
              <a:defRPr>
                <a:solidFill>
                  <a:schemeClr val="tx1"/>
                </a:solidFill>
                <a:latin typeface="Arial" panose="020B0604020202020204" pitchFamily="34" charset="0"/>
                <a:ea typeface="ＭＳ Ｐゴシック" panose="020B0600070205080204" pitchFamily="34" charset="-128"/>
              </a:defRPr>
            </a:lvl4pPr>
            <a:lvl5pPr marL="2054108" indent="-228234" defTabSz="916107">
              <a:defRPr>
                <a:solidFill>
                  <a:schemeClr val="tx1"/>
                </a:solidFill>
                <a:latin typeface="Arial" panose="020B0604020202020204" pitchFamily="34" charset="0"/>
                <a:ea typeface="ＭＳ Ｐゴシック" panose="020B0600070205080204" pitchFamily="34" charset="-128"/>
              </a:defRPr>
            </a:lvl5pPr>
            <a:lvl6pPr marL="2510577" indent="-228234" defTabSz="91610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67045" indent="-228234" defTabSz="91610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3514" indent="-228234" defTabSz="91610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79982" indent="-228234" defTabSz="916107"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6107" rtl="0" eaLnBrk="1" fontAlgn="auto" latinLnBrk="0" hangingPunct="1">
              <a:lnSpc>
                <a:spcPct val="100000"/>
              </a:lnSpc>
              <a:spcBef>
                <a:spcPts val="0"/>
              </a:spcBef>
              <a:spcAft>
                <a:spcPts val="0"/>
              </a:spcAft>
              <a:buClrTx/>
              <a:buSzTx/>
              <a:buFontTx/>
              <a:buNone/>
              <a:tabLst/>
              <a:defRPr/>
            </a:pPr>
            <a:fld id="{B6BBDD06-BD22-4136-99D9-A20DAB89950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6107"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4515" name="Rectangle 2"/>
          <p:cNvSpPr>
            <a:spLocks noGrp="1" noRot="1" noChangeAspect="1" noChangeArrowheads="1" noTextEdit="1"/>
          </p:cNvSpPr>
          <p:nvPr>
            <p:ph type="sldImg"/>
          </p:nvPr>
        </p:nvSpPr>
        <p:spPr>
          <a:xfrm>
            <a:off x="827088" y="671513"/>
            <a:ext cx="4927600" cy="2771775"/>
          </a:xfrm>
          <a:ln/>
        </p:spPr>
      </p:sp>
      <p:sp>
        <p:nvSpPr>
          <p:cNvPr id="64516" name="Rectangle 3"/>
          <p:cNvSpPr>
            <a:spLocks noGrp="1" noChangeArrowheads="1"/>
          </p:cNvSpPr>
          <p:nvPr>
            <p:ph type="body" idx="1"/>
          </p:nvPr>
        </p:nvSpPr>
        <p:spPr>
          <a:xfrm>
            <a:off x="684560" y="3891996"/>
            <a:ext cx="5476479" cy="45546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8468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212121"/>
                </a:solidFill>
                <a:effectLst/>
                <a:latin typeface="Source Sans Pro Web"/>
              </a:rPr>
              <a:t>We all know the benefits of hiring a veteran, the first two resources provide additional benefits to employers. For your information and to share with your employer partners.</a:t>
            </a:r>
          </a:p>
          <a:p>
            <a:endParaRPr lang="en-US" b="0" i="0">
              <a:solidFill>
                <a:srgbClr val="212121"/>
              </a:solidFill>
              <a:effectLst/>
              <a:latin typeface="Source Sans Pro Web"/>
            </a:endParaRPr>
          </a:p>
          <a:p>
            <a:r>
              <a:rPr lang="en-US" b="0" i="0">
                <a:solidFill>
                  <a:srgbClr val="212121"/>
                </a:solidFill>
                <a:effectLst/>
                <a:latin typeface="Source Sans Pro Web"/>
              </a:rPr>
              <a:t>First is a tax credit and the second bullet is a bonding program for employers who are hiring our veterans who may have been involved with the justice system.</a:t>
            </a:r>
          </a:p>
          <a:p>
            <a:endParaRPr lang="en-US" b="0" i="0">
              <a:solidFill>
                <a:srgbClr val="212121"/>
              </a:solidFill>
              <a:effectLst/>
              <a:latin typeface="Source Sans Pro Web"/>
            </a:endParaRPr>
          </a:p>
          <a:p>
            <a:r>
              <a:rPr lang="en-US" b="0" i="0">
                <a:solidFill>
                  <a:srgbClr val="212121"/>
                </a:solidFill>
                <a:effectLst/>
                <a:latin typeface="Source Sans Pro Web"/>
              </a:rPr>
              <a:t>Speaking of the justice system, we are creating a strong partnership with the veteran treatment courts across the country. We can work with you at the state level to ensure your veterans in these situations can get the support and resources they need. </a:t>
            </a:r>
          </a:p>
          <a:p>
            <a:endParaRPr lang="en-US"/>
          </a:p>
        </p:txBody>
      </p:sp>
    </p:spTree>
    <p:extLst>
      <p:ext uri="{BB962C8B-B14F-4D97-AF65-F5344CB8AC3E}">
        <p14:creationId xmlns:p14="http://schemas.microsoft.com/office/powerpoint/2010/main" val="2901966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495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112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029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377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33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a:xfrm>
            <a:off x="406400" y="696913"/>
            <a:ext cx="6199188" cy="3487737"/>
          </a:xfrm>
        </p:spPr>
      </p:sp>
      <p:sp>
        <p:nvSpPr>
          <p:cNvPr id="5" name="Notes Placeholder 4">
            <a:extLst>
              <a:ext uri="{FF2B5EF4-FFF2-40B4-BE49-F238E27FC236}">
                <a16:creationId xmlns:a16="http://schemas.microsoft.com/office/drawing/2014/main" id="{EBCEF6CD-30A5-C765-F4E7-5D10EAACFC8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994342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6756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213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3588" y="392113"/>
            <a:ext cx="5767387" cy="3243262"/>
          </a:xfrm>
        </p:spPr>
      </p:sp>
      <p:sp>
        <p:nvSpPr>
          <p:cNvPr id="3" name="Notes Placeholder 2"/>
          <p:cNvSpPr>
            <a:spLocks noGrp="1"/>
          </p:cNvSpPr>
          <p:nvPr>
            <p:ph type="body" idx="1"/>
          </p:nvPr>
        </p:nvSpPr>
        <p:spPr>
          <a:xfrm>
            <a:off x="797037" y="3861549"/>
            <a:ext cx="5861675" cy="3243545"/>
          </a:xfrm>
        </p:spPr>
        <p:txBody>
          <a:bodyPr/>
          <a:lstStyle/>
          <a:p>
            <a:pPr marL="177760" indent="-17776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3D183-A7F4-4221-AE49-9405B393B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67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74463" indent="-174463">
              <a:buFont typeface="Arial" panose="020B0604020202020204" pitchFamily="34" charset="0"/>
              <a:buChar char="•"/>
            </a:pPr>
            <a:endParaRPr/>
          </a:p>
        </p:txBody>
      </p:sp>
      <p:sp>
        <p:nvSpPr>
          <p:cNvPr id="3" name="Slide Image Placeholder 2"/>
          <p:cNvSpPr>
            <a:spLocks noGrp="1" noRot="1" noChangeAspect="1"/>
          </p:cNvSpPr>
          <p:nvPr>
            <p:ph type="sldImg"/>
          </p:nvPr>
        </p:nvSpPr>
        <p:spPr>
          <a:xfrm>
            <a:off x="406400" y="696913"/>
            <a:ext cx="6199188" cy="3487737"/>
          </a:xfrm>
        </p:spPr>
      </p:sp>
    </p:spTree>
    <p:extLst>
      <p:ext uri="{BB962C8B-B14F-4D97-AF65-F5344CB8AC3E}">
        <p14:creationId xmlns:p14="http://schemas.microsoft.com/office/powerpoint/2010/main" val="3717045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3388" y="708025"/>
            <a:ext cx="6300787" cy="35448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4966" tIns="47484" rIns="94966" bIns="47484"/>
          <a:lstStyle/>
          <a:p>
            <a:pPr marL="0" marR="0" lvl="0" indent="0" algn="r" defTabSz="914400" rtl="0" eaLnBrk="1" fontAlgn="auto" latinLnBrk="0" hangingPunct="1">
              <a:lnSpc>
                <a:spcPct val="100000"/>
              </a:lnSpc>
              <a:spcBef>
                <a:spcPts val="0"/>
              </a:spcBef>
              <a:spcAft>
                <a:spcPts val="0"/>
              </a:spcAft>
              <a:buClrTx/>
              <a:buSzTx/>
              <a:buFontTx/>
              <a:buNone/>
              <a:tabLst/>
              <a:defRPr/>
            </a:pPr>
            <a:fld id="{21159B0D-08A4-4DA6-AB4F-EB47BFAFC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308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381000" y="685800"/>
            <a:ext cx="6096000" cy="3429000"/>
          </a:xfrm>
          <a:ln>
            <a:headEnd/>
            <a:tailEnd/>
          </a:ln>
        </p:spPr>
      </p:sp>
      <p:sp>
        <p:nvSpPr>
          <p:cNvPr id="19459" name="Notes Placeholder 2"/>
          <p:cNvSpPr txBox="1">
            <a:spLocks noGrp="1"/>
          </p:cNvSpPr>
          <p:nvPr>
            <p:ph type="body" idx="1"/>
          </p:nvPr>
        </p:nvSpPr>
        <p:spPr bwMode="auto">
          <a:xfrm>
            <a:off x="701040" y="2479041"/>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marL="342351" marR="174346" indent="-342351">
              <a:lnSpc>
                <a:spcPct val="115000"/>
              </a:lnSpc>
              <a:buFont typeface="Symbol"/>
              <a:buChar char=""/>
            </a:pPr>
            <a:r>
              <a:rPr lang="en-US">
                <a:latin typeface="Times New Roman"/>
                <a:ea typeface="Times New Roman"/>
                <a:cs typeface="Times New Roman"/>
              </a:rPr>
              <a:t>VETS serves unemployed and homeless Veterans most in need, many of whom have significant barriers to employment that can be addressed through VETS’ grant programs.</a:t>
            </a:r>
          </a:p>
          <a:p>
            <a:pPr marL="342351" marR="174346" indent="-342351">
              <a:lnSpc>
                <a:spcPct val="115000"/>
              </a:lnSpc>
              <a:buFont typeface="Symbol"/>
              <a:buChar char=""/>
            </a:pPr>
            <a:endParaRPr lang="en-US" sz="1600">
              <a:ea typeface="Calibri"/>
              <a:cs typeface="Times New Roman"/>
            </a:endParaRPr>
          </a:p>
          <a:p>
            <a:pPr marL="342351" marR="174346" indent="-342351">
              <a:lnSpc>
                <a:spcPct val="115000"/>
              </a:lnSpc>
              <a:buFont typeface="Symbol"/>
              <a:buChar char=""/>
            </a:pPr>
            <a:r>
              <a:rPr lang="en-US">
                <a:latin typeface="Times New Roman"/>
                <a:ea typeface="Times New Roman"/>
                <a:cs typeface="Times New Roman"/>
              </a:rPr>
              <a:t>VETS increased the maximum funding in FY 2017 for a Homeless Veterans’ Reintegration Program (HVRP) grant from $300,000 to $500,000 – the first increase since the grant program’s inception.</a:t>
            </a:r>
            <a:endParaRPr lang="en-US" sz="1600">
              <a:ea typeface="Calibri"/>
              <a:cs typeface="Times New Roman"/>
            </a:endParaRPr>
          </a:p>
          <a:p>
            <a:pPr marL="342351" marR="174346" indent="-342351">
              <a:lnSpc>
                <a:spcPct val="115000"/>
              </a:lnSpc>
              <a:spcAft>
                <a:spcPts val="998"/>
              </a:spcAft>
              <a:buFont typeface="Symbol"/>
              <a:buChar char=""/>
            </a:pPr>
            <a:endParaRPr lang="en-US">
              <a:latin typeface="Times New Roman"/>
              <a:ea typeface="Times New Roman"/>
              <a:cs typeface="Times New Roman"/>
            </a:endParaRPr>
          </a:p>
          <a:p>
            <a:pPr marL="342351" marR="174346" indent="-342351">
              <a:lnSpc>
                <a:spcPct val="115000"/>
              </a:lnSpc>
              <a:spcAft>
                <a:spcPts val="998"/>
              </a:spcAft>
              <a:buFont typeface="Symbol"/>
              <a:buChar char=""/>
            </a:pPr>
            <a:r>
              <a:rPr lang="en-US">
                <a:latin typeface="Times New Roman"/>
                <a:ea typeface="Times New Roman"/>
                <a:cs typeface="Times New Roman"/>
              </a:rPr>
              <a:t>Homeless Veterans served by an HVRP grant are also enrolled at their local American Job Center to ensure they can access and participate in the training provided through </a:t>
            </a:r>
            <a:r>
              <a:rPr lang="en-US" err="1">
                <a:latin typeface="Times New Roman"/>
                <a:ea typeface="Times New Roman"/>
                <a:cs typeface="Times New Roman"/>
              </a:rPr>
              <a:t>th</a:t>
            </a:r>
            <a:endParaRPr lang="en-US" altLang="en-US"/>
          </a:p>
        </p:txBody>
      </p:sp>
      <p:sp>
        <p:nvSpPr>
          <p:cNvPr id="194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90586">
              <a:defRPr sz="1400">
                <a:solidFill>
                  <a:srgbClr val="000000"/>
                </a:solidFill>
                <a:latin typeface="Arial" charset="0"/>
                <a:cs typeface="Arial" charset="0"/>
                <a:sym typeface="Arial" charset="0"/>
              </a:defRPr>
            </a:lvl1pPr>
            <a:lvl2pPr indent="-90586">
              <a:defRPr sz="1400">
                <a:solidFill>
                  <a:srgbClr val="000000"/>
                </a:solidFill>
                <a:latin typeface="Arial" charset="0"/>
                <a:cs typeface="Arial" charset="0"/>
                <a:sym typeface="Arial" charset="0"/>
              </a:defRPr>
            </a:lvl2pPr>
            <a:lvl3pPr indent="-90586">
              <a:defRPr sz="1400">
                <a:solidFill>
                  <a:srgbClr val="000000"/>
                </a:solidFill>
                <a:latin typeface="Arial" charset="0"/>
                <a:cs typeface="Arial" charset="0"/>
                <a:sym typeface="Arial" charset="0"/>
              </a:defRPr>
            </a:lvl3pPr>
            <a:lvl4pPr indent="-90586">
              <a:defRPr sz="1400">
                <a:solidFill>
                  <a:srgbClr val="000000"/>
                </a:solidFill>
                <a:latin typeface="Arial" charset="0"/>
                <a:cs typeface="Arial" charset="0"/>
                <a:sym typeface="Arial" charset="0"/>
              </a:defRPr>
            </a:lvl4pPr>
            <a:lvl5pPr indent="-90586">
              <a:defRPr sz="1400">
                <a:solidFill>
                  <a:srgbClr val="000000"/>
                </a:solidFill>
                <a:latin typeface="Arial" charset="0"/>
                <a:cs typeface="Arial" charset="0"/>
                <a:sym typeface="Arial" charset="0"/>
              </a:defRPr>
            </a:lvl5pPr>
            <a:lvl6pPr indent="-90586" eaLnBrk="0" fontAlgn="base" hangingPunct="0">
              <a:spcBef>
                <a:spcPct val="0"/>
              </a:spcBef>
              <a:spcAft>
                <a:spcPct val="0"/>
              </a:spcAft>
              <a:defRPr sz="1400">
                <a:solidFill>
                  <a:srgbClr val="000000"/>
                </a:solidFill>
                <a:latin typeface="Arial" charset="0"/>
                <a:cs typeface="Arial" charset="0"/>
                <a:sym typeface="Arial" charset="0"/>
              </a:defRPr>
            </a:lvl6pPr>
            <a:lvl7pPr indent="-90586" eaLnBrk="0" fontAlgn="base" hangingPunct="0">
              <a:spcBef>
                <a:spcPct val="0"/>
              </a:spcBef>
              <a:spcAft>
                <a:spcPct val="0"/>
              </a:spcAft>
              <a:defRPr sz="1400">
                <a:solidFill>
                  <a:srgbClr val="000000"/>
                </a:solidFill>
                <a:latin typeface="Arial" charset="0"/>
                <a:cs typeface="Arial" charset="0"/>
                <a:sym typeface="Arial" charset="0"/>
              </a:defRPr>
            </a:lvl7pPr>
            <a:lvl8pPr indent="-90586" eaLnBrk="0" fontAlgn="base" hangingPunct="0">
              <a:spcBef>
                <a:spcPct val="0"/>
              </a:spcBef>
              <a:spcAft>
                <a:spcPct val="0"/>
              </a:spcAft>
              <a:defRPr sz="1400">
                <a:solidFill>
                  <a:srgbClr val="000000"/>
                </a:solidFill>
                <a:latin typeface="Arial" charset="0"/>
                <a:cs typeface="Arial" charset="0"/>
                <a:sym typeface="Arial" charset="0"/>
              </a:defRPr>
            </a:lvl8pPr>
            <a:lvl9pPr indent="-90586" eaLnBrk="0" fontAlgn="base" hangingPunct="0">
              <a:spcBef>
                <a:spcPct val="0"/>
              </a:spcBef>
              <a:spcAft>
                <a:spcPct val="0"/>
              </a:spcAft>
              <a:defRPr sz="1400">
                <a:solidFill>
                  <a:srgbClr val="000000"/>
                </a:solidFill>
                <a:latin typeface="Arial" charset="0"/>
                <a:cs typeface="Arial" charset="0"/>
                <a:sym typeface="Arial" charset="0"/>
              </a:defRPr>
            </a:lvl9pPr>
          </a:lstStyle>
          <a:p>
            <a:pPr marL="0" marR="0" lvl="0" indent="-90586" algn="r" defTabSz="914400" rtl="0" eaLnBrk="1" fontAlgn="auto" latinLnBrk="0" hangingPunct="1">
              <a:lnSpc>
                <a:spcPct val="100000"/>
              </a:lnSpc>
              <a:spcBef>
                <a:spcPts val="0"/>
              </a:spcBef>
              <a:spcAft>
                <a:spcPts val="0"/>
              </a:spcAft>
              <a:buClrTx/>
              <a:buSzTx/>
              <a:buFont typeface="Arial" charset="0"/>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457200" marR="0" lvl="1" indent="-90586"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914400" marR="0" lvl="2" indent="-90586"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371600" marR="0" lvl="3" indent="-90586" algn="l" defTabSz="914400" rtl="0" eaLnBrk="1" fontAlgn="auto" latinLnBrk="0" hangingPunct="1">
              <a:lnSpc>
                <a:spcPct val="100000"/>
              </a:lnSpc>
              <a:spcBef>
                <a:spcPts val="0"/>
              </a:spcBef>
              <a:spcAft>
                <a:spcPts val="0"/>
              </a:spcAft>
              <a:buClrTx/>
              <a:buSzTx/>
              <a:buFont typeface="Arial" charset="0"/>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8800" marR="0" lvl="4" indent="-90586"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8800" marR="0" lvl="4" indent="-90586"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8800" marR="0" lvl="4" indent="-90586" algn="l" defTabSz="914400" rtl="0" eaLnBrk="1" fontAlgn="auto" latinLnBrk="0" hangingPunct="1">
              <a:lnSpc>
                <a:spcPct val="100000"/>
              </a:lnSpc>
              <a:spcBef>
                <a:spcPts val="0"/>
              </a:spcBef>
              <a:spcAft>
                <a:spcPts val="0"/>
              </a:spcAft>
              <a:buClrTx/>
              <a:buSzTx/>
              <a:buFont typeface="Arial" charset="0"/>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8800" marR="0" lvl="4" indent="-90586"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8800" marR="0" lvl="4" indent="-90586" algn="l" defTabSz="914400" rtl="0" eaLnBrk="1" fontAlgn="auto" latinLnBrk="0" hangingPunct="1">
              <a:lnSpc>
                <a:spcPct val="100000"/>
              </a:lnSpc>
              <a:spcBef>
                <a:spcPts val="0"/>
              </a:spcBef>
              <a:spcAft>
                <a:spcPts val="0"/>
              </a:spcAft>
              <a:buClrTx/>
              <a:buSzTx/>
              <a:buFont typeface="Wingdings" pitchFamily="2" charset="2"/>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p:txBody>
      </p:sp>
    </p:spTree>
    <p:extLst>
      <p:ext uri="{BB962C8B-B14F-4D97-AF65-F5344CB8AC3E}">
        <p14:creationId xmlns:p14="http://schemas.microsoft.com/office/powerpoint/2010/main" val="1508302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558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90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74742" indent="-174742">
              <a:buFont typeface="Arial" panose="020B0604020202020204" pitchFamily="34" charset="0"/>
              <a:buChar char="•"/>
            </a:pPr>
            <a:endParaRPr/>
          </a:p>
        </p:txBody>
      </p:sp>
      <p:sp>
        <p:nvSpPr>
          <p:cNvPr id="3" name="Slide Image Placeholder 2"/>
          <p:cNvSpPr>
            <a:spLocks noGrp="1" noRot="1" noChangeAspect="1"/>
          </p:cNvSpPr>
          <p:nvPr>
            <p:ph type="sldImg"/>
          </p:nvPr>
        </p:nvSpPr>
        <p:spPr/>
      </p:sp>
    </p:spTree>
    <p:extLst>
      <p:ext uri="{BB962C8B-B14F-4D97-AF65-F5344CB8AC3E}">
        <p14:creationId xmlns:p14="http://schemas.microsoft.com/office/powerpoint/2010/main" val="3437829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a:headEnd/>
            <a:tailEnd/>
          </a:ln>
        </p:spPr>
      </p:sp>
      <p:sp>
        <p:nvSpPr>
          <p:cNvPr id="194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90607">
              <a:defRPr sz="1400">
                <a:solidFill>
                  <a:srgbClr val="000000"/>
                </a:solidFill>
                <a:latin typeface="Arial" charset="0"/>
                <a:cs typeface="Arial" charset="0"/>
                <a:sym typeface="Arial" charset="0"/>
              </a:defRPr>
            </a:lvl1pPr>
            <a:lvl2pPr indent="-90607">
              <a:defRPr sz="1400">
                <a:solidFill>
                  <a:srgbClr val="000000"/>
                </a:solidFill>
                <a:latin typeface="Arial" charset="0"/>
                <a:cs typeface="Arial" charset="0"/>
                <a:sym typeface="Arial" charset="0"/>
              </a:defRPr>
            </a:lvl2pPr>
            <a:lvl3pPr indent="-90607">
              <a:defRPr sz="1400">
                <a:solidFill>
                  <a:srgbClr val="000000"/>
                </a:solidFill>
                <a:latin typeface="Arial" charset="0"/>
                <a:cs typeface="Arial" charset="0"/>
                <a:sym typeface="Arial" charset="0"/>
              </a:defRPr>
            </a:lvl3pPr>
            <a:lvl4pPr indent="-90607">
              <a:defRPr sz="1400">
                <a:solidFill>
                  <a:srgbClr val="000000"/>
                </a:solidFill>
                <a:latin typeface="Arial" charset="0"/>
                <a:cs typeface="Arial" charset="0"/>
                <a:sym typeface="Arial" charset="0"/>
              </a:defRPr>
            </a:lvl4pPr>
            <a:lvl5pPr indent="-90607">
              <a:defRPr sz="1400">
                <a:solidFill>
                  <a:srgbClr val="000000"/>
                </a:solidFill>
                <a:latin typeface="Arial" charset="0"/>
                <a:cs typeface="Arial" charset="0"/>
                <a:sym typeface="Arial" charset="0"/>
              </a:defRPr>
            </a:lvl5pPr>
            <a:lvl6pPr indent="-90607" eaLnBrk="0" fontAlgn="base" hangingPunct="0">
              <a:spcBef>
                <a:spcPct val="0"/>
              </a:spcBef>
              <a:spcAft>
                <a:spcPct val="0"/>
              </a:spcAft>
              <a:defRPr sz="1400">
                <a:solidFill>
                  <a:srgbClr val="000000"/>
                </a:solidFill>
                <a:latin typeface="Arial" charset="0"/>
                <a:cs typeface="Arial" charset="0"/>
                <a:sym typeface="Arial" charset="0"/>
              </a:defRPr>
            </a:lvl6pPr>
            <a:lvl7pPr indent="-90607" eaLnBrk="0" fontAlgn="base" hangingPunct="0">
              <a:spcBef>
                <a:spcPct val="0"/>
              </a:spcBef>
              <a:spcAft>
                <a:spcPct val="0"/>
              </a:spcAft>
              <a:defRPr sz="1400">
                <a:solidFill>
                  <a:srgbClr val="000000"/>
                </a:solidFill>
                <a:latin typeface="Arial" charset="0"/>
                <a:cs typeface="Arial" charset="0"/>
                <a:sym typeface="Arial" charset="0"/>
              </a:defRPr>
            </a:lvl7pPr>
            <a:lvl8pPr indent="-90607" eaLnBrk="0" fontAlgn="base" hangingPunct="0">
              <a:spcBef>
                <a:spcPct val="0"/>
              </a:spcBef>
              <a:spcAft>
                <a:spcPct val="0"/>
              </a:spcAft>
              <a:defRPr sz="1400">
                <a:solidFill>
                  <a:srgbClr val="000000"/>
                </a:solidFill>
                <a:latin typeface="Arial" charset="0"/>
                <a:cs typeface="Arial" charset="0"/>
                <a:sym typeface="Arial" charset="0"/>
              </a:defRPr>
            </a:lvl8pPr>
            <a:lvl9pPr indent="-90607" eaLnBrk="0" fontAlgn="base" hangingPunct="0">
              <a:spcBef>
                <a:spcPct val="0"/>
              </a:spcBef>
              <a:spcAft>
                <a:spcPct val="0"/>
              </a:spcAft>
              <a:defRPr sz="1400">
                <a:solidFill>
                  <a:srgbClr val="000000"/>
                </a:solidFill>
                <a:latin typeface="Arial" charset="0"/>
                <a:cs typeface="Arial" charset="0"/>
                <a:sym typeface="Arial" charset="0"/>
              </a:defRPr>
            </a:lvl9pPr>
          </a:lstStyle>
          <a:p>
            <a:pPr marL="0" marR="0" lvl="0" indent="-90607" algn="r" defTabSz="931956" rtl="0" eaLnBrk="1" fontAlgn="auto" latinLnBrk="0" hangingPunct="1">
              <a:lnSpc>
                <a:spcPct val="100000"/>
              </a:lnSpc>
              <a:spcBef>
                <a:spcPts val="0"/>
              </a:spcBef>
              <a:spcAft>
                <a:spcPts val="0"/>
              </a:spcAft>
              <a:buClrTx/>
              <a:buSzTx/>
              <a:buFont typeface="Arial" charset="0"/>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465978" marR="0" lvl="1" indent="-90607" algn="l" defTabSz="931956"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931956" marR="0" lvl="2" indent="-90607" algn="l" defTabSz="931956"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397935" marR="0" lvl="3" indent="-90607" algn="l" defTabSz="931956" rtl="0" eaLnBrk="1" fontAlgn="auto" latinLnBrk="0" hangingPunct="1">
              <a:lnSpc>
                <a:spcPct val="100000"/>
              </a:lnSpc>
              <a:spcBef>
                <a:spcPts val="0"/>
              </a:spcBef>
              <a:spcAft>
                <a:spcPts val="0"/>
              </a:spcAft>
              <a:buClrTx/>
              <a:buSzTx/>
              <a:buFont typeface="Arial" charset="0"/>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63913" marR="0" lvl="4" indent="-90607" algn="l" defTabSz="931956"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63913" marR="0" lvl="4" indent="-90607" algn="l" defTabSz="931956" rtl="0" eaLnBrk="1" fontAlgn="auto" latinLnBrk="0" hangingPunct="1">
              <a:lnSpc>
                <a:spcPct val="100000"/>
              </a:lnSpc>
              <a:spcBef>
                <a:spcPts val="0"/>
              </a:spcBef>
              <a:spcAft>
                <a:spcPts val="0"/>
              </a:spcAft>
              <a:buClrTx/>
              <a:buSzTx/>
              <a:buFont typeface="Wingdings" pitchFamily="2" charset="2"/>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63913" marR="0" lvl="4" indent="-90607" algn="l" defTabSz="931956" rtl="0" eaLnBrk="1" fontAlgn="auto" latinLnBrk="0" hangingPunct="1">
              <a:lnSpc>
                <a:spcPct val="100000"/>
              </a:lnSpc>
              <a:spcBef>
                <a:spcPts val="0"/>
              </a:spcBef>
              <a:spcAft>
                <a:spcPts val="0"/>
              </a:spcAft>
              <a:buClrTx/>
              <a:buSzTx/>
              <a:buFont typeface="Arial" charset="0"/>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63913" marR="0" lvl="4" indent="-90607" algn="l" defTabSz="931956"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63913" marR="0" lvl="4" indent="-90607" algn="l" defTabSz="931956" rtl="0" eaLnBrk="1" fontAlgn="auto" latinLnBrk="0" hangingPunct="1">
              <a:lnSpc>
                <a:spcPct val="100000"/>
              </a:lnSpc>
              <a:spcBef>
                <a:spcPts val="0"/>
              </a:spcBef>
              <a:spcAft>
                <a:spcPts val="0"/>
              </a:spcAft>
              <a:buClrTx/>
              <a:buSzTx/>
              <a:buFont typeface="Wingdings" pitchFamily="2" charset="2"/>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p:txBody>
      </p:sp>
      <p:sp>
        <p:nvSpPr>
          <p:cNvPr id="2" name="Notes Placeholder 1">
            <a:extLst>
              <a:ext uri="{FF2B5EF4-FFF2-40B4-BE49-F238E27FC236}">
                <a16:creationId xmlns:a16="http://schemas.microsoft.com/office/drawing/2014/main" id="{C6F48C95-498D-6151-D419-0CC1A1430640}"/>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246622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28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1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381000" y="685800"/>
            <a:ext cx="6096000" cy="3429000"/>
          </a:xfrm>
          <a:ln>
            <a:headEnd/>
            <a:tailEnd/>
          </a:ln>
        </p:spPr>
      </p:sp>
      <p:sp>
        <p:nvSpPr>
          <p:cNvPr id="19459" name="Notes Placeholder 2"/>
          <p:cNvSpPr txBox="1">
            <a:spLocks noGrp="1"/>
          </p:cNvSpPr>
          <p:nvPr>
            <p:ph type="body" idx="1"/>
          </p:nvPr>
        </p:nvSpPr>
        <p:spPr bwMode="auto">
          <a:xfrm>
            <a:off x="766961" y="4678588"/>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r>
              <a:rPr lang="en-US" altLang="en-US"/>
              <a:t> </a:t>
            </a:r>
          </a:p>
        </p:txBody>
      </p:sp>
      <p:sp>
        <p:nvSpPr>
          <p:cNvPr id="194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92452">
              <a:defRPr sz="1400">
                <a:solidFill>
                  <a:srgbClr val="000000"/>
                </a:solidFill>
                <a:latin typeface="Arial" charset="0"/>
                <a:cs typeface="Arial" charset="0"/>
                <a:sym typeface="Arial" charset="0"/>
              </a:defRPr>
            </a:lvl1pPr>
            <a:lvl2pPr indent="-92452">
              <a:defRPr sz="1400">
                <a:solidFill>
                  <a:srgbClr val="000000"/>
                </a:solidFill>
                <a:latin typeface="Arial" charset="0"/>
                <a:cs typeface="Arial" charset="0"/>
                <a:sym typeface="Arial" charset="0"/>
              </a:defRPr>
            </a:lvl2pPr>
            <a:lvl3pPr indent="-92452">
              <a:defRPr sz="1400">
                <a:solidFill>
                  <a:srgbClr val="000000"/>
                </a:solidFill>
                <a:latin typeface="Arial" charset="0"/>
                <a:cs typeface="Arial" charset="0"/>
                <a:sym typeface="Arial" charset="0"/>
              </a:defRPr>
            </a:lvl3pPr>
            <a:lvl4pPr indent="-92452">
              <a:defRPr sz="1400">
                <a:solidFill>
                  <a:srgbClr val="000000"/>
                </a:solidFill>
                <a:latin typeface="Arial" charset="0"/>
                <a:cs typeface="Arial" charset="0"/>
                <a:sym typeface="Arial" charset="0"/>
              </a:defRPr>
            </a:lvl4pPr>
            <a:lvl5pPr indent="-92452">
              <a:defRPr sz="1400">
                <a:solidFill>
                  <a:srgbClr val="000000"/>
                </a:solidFill>
                <a:latin typeface="Arial" charset="0"/>
                <a:cs typeface="Arial" charset="0"/>
                <a:sym typeface="Arial" charset="0"/>
              </a:defRPr>
            </a:lvl5pPr>
            <a:lvl6pPr indent="-92452" eaLnBrk="0" fontAlgn="base" hangingPunct="0">
              <a:spcBef>
                <a:spcPct val="0"/>
              </a:spcBef>
              <a:spcAft>
                <a:spcPct val="0"/>
              </a:spcAft>
              <a:defRPr sz="1400">
                <a:solidFill>
                  <a:srgbClr val="000000"/>
                </a:solidFill>
                <a:latin typeface="Arial" charset="0"/>
                <a:cs typeface="Arial" charset="0"/>
                <a:sym typeface="Arial" charset="0"/>
              </a:defRPr>
            </a:lvl6pPr>
            <a:lvl7pPr indent="-92452" eaLnBrk="0" fontAlgn="base" hangingPunct="0">
              <a:spcBef>
                <a:spcPct val="0"/>
              </a:spcBef>
              <a:spcAft>
                <a:spcPct val="0"/>
              </a:spcAft>
              <a:defRPr sz="1400">
                <a:solidFill>
                  <a:srgbClr val="000000"/>
                </a:solidFill>
                <a:latin typeface="Arial" charset="0"/>
                <a:cs typeface="Arial" charset="0"/>
                <a:sym typeface="Arial" charset="0"/>
              </a:defRPr>
            </a:lvl7pPr>
            <a:lvl8pPr indent="-92452" eaLnBrk="0" fontAlgn="base" hangingPunct="0">
              <a:spcBef>
                <a:spcPct val="0"/>
              </a:spcBef>
              <a:spcAft>
                <a:spcPct val="0"/>
              </a:spcAft>
              <a:defRPr sz="1400">
                <a:solidFill>
                  <a:srgbClr val="000000"/>
                </a:solidFill>
                <a:latin typeface="Arial" charset="0"/>
                <a:cs typeface="Arial" charset="0"/>
                <a:sym typeface="Arial" charset="0"/>
              </a:defRPr>
            </a:lvl8pPr>
            <a:lvl9pPr indent="-92452" eaLnBrk="0" fontAlgn="base" hangingPunct="0">
              <a:spcBef>
                <a:spcPct val="0"/>
              </a:spcBef>
              <a:spcAft>
                <a:spcPct val="0"/>
              </a:spcAft>
              <a:defRPr sz="1400">
                <a:solidFill>
                  <a:srgbClr val="000000"/>
                </a:solidFill>
                <a:latin typeface="Arial" charset="0"/>
                <a:cs typeface="Arial" charset="0"/>
                <a:sym typeface="Arial" charset="0"/>
              </a:defRPr>
            </a:lvl9pPr>
          </a:lstStyle>
          <a:p>
            <a:pPr marL="0" marR="0" lvl="0" indent="-92452" algn="r" defTabSz="912937" rtl="0" eaLnBrk="1" fontAlgn="auto" latinLnBrk="0" hangingPunct="1">
              <a:lnSpc>
                <a:spcPct val="100000"/>
              </a:lnSpc>
              <a:spcBef>
                <a:spcPts val="0"/>
              </a:spcBef>
              <a:spcAft>
                <a:spcPts val="0"/>
              </a:spcAft>
              <a:buClrTx/>
              <a:buSzTx/>
              <a:buFont typeface="Arial" charset="0"/>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456468" marR="0" lvl="1" indent="-92452" algn="l" defTabSz="912937"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912937" marR="0" lvl="2" indent="-92452" algn="l" defTabSz="912937"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369405" marR="0" lvl="3" indent="-92452" algn="l" defTabSz="912937" rtl="0" eaLnBrk="1" fontAlgn="auto" latinLnBrk="0" hangingPunct="1">
              <a:lnSpc>
                <a:spcPct val="100000"/>
              </a:lnSpc>
              <a:spcBef>
                <a:spcPts val="0"/>
              </a:spcBef>
              <a:spcAft>
                <a:spcPts val="0"/>
              </a:spcAft>
              <a:buClrTx/>
              <a:buSzTx/>
              <a:buFont typeface="Arial" charset="0"/>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5874" marR="0" lvl="4" indent="-92452" algn="l" defTabSz="912937"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5874" marR="0" lvl="4" indent="-92452" algn="l" defTabSz="912937" rtl="0" eaLnBrk="1" fontAlgn="auto" latinLnBrk="0" hangingPunct="1">
              <a:lnSpc>
                <a:spcPct val="100000"/>
              </a:lnSpc>
              <a:spcBef>
                <a:spcPts val="0"/>
              </a:spcBef>
              <a:spcAft>
                <a:spcPts val="0"/>
              </a:spcAft>
              <a:buClrTx/>
              <a:buSzTx/>
              <a:buFont typeface="Wingdings" pitchFamily="2" charset="2"/>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5874" marR="0" lvl="4" indent="-92452" algn="l" defTabSz="912937" rtl="0" eaLnBrk="1" fontAlgn="auto" latinLnBrk="0" hangingPunct="1">
              <a:lnSpc>
                <a:spcPct val="100000"/>
              </a:lnSpc>
              <a:spcBef>
                <a:spcPts val="0"/>
              </a:spcBef>
              <a:spcAft>
                <a:spcPts val="0"/>
              </a:spcAft>
              <a:buClrTx/>
              <a:buSzTx/>
              <a:buFont typeface="Arial" charset="0"/>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5874" marR="0" lvl="4" indent="-92452" algn="l" defTabSz="912937"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a:p>
            <a:pPr marL="1825874" marR="0" lvl="4" indent="-92452" algn="l" defTabSz="912937" rtl="0" eaLnBrk="1" fontAlgn="auto" latinLnBrk="0" hangingPunct="1">
              <a:lnSpc>
                <a:spcPct val="100000"/>
              </a:lnSpc>
              <a:spcBef>
                <a:spcPts val="0"/>
              </a:spcBef>
              <a:spcAft>
                <a:spcPts val="0"/>
              </a:spcAft>
              <a:buClrTx/>
              <a:buSzTx/>
              <a:buFont typeface="Wingdings" pitchFamily="2" charset="2"/>
              <a:buChar char="§"/>
              <a:tabLst/>
              <a:defRPr/>
            </a:pPr>
            <a:endParaRPr kumimoji="0" lang="en-US" altLang="en-US" sz="1400" b="0" i="0" u="none" strike="noStrike" kern="1200" cap="none" spc="0" normalizeH="0" baseline="0" noProof="0">
              <a:ln>
                <a:noFill/>
              </a:ln>
              <a:solidFill>
                <a:srgbClr val="000000"/>
              </a:solidFill>
              <a:effectLst/>
              <a:uLnTx/>
              <a:uFillTx/>
              <a:latin typeface="Arial" charset="0"/>
              <a:ea typeface="+mn-ea"/>
              <a:cs typeface="Arial" charset="0"/>
              <a:sym typeface="Arial" charset="0"/>
            </a:endParaRPr>
          </a:p>
        </p:txBody>
      </p:sp>
    </p:spTree>
    <p:extLst>
      <p:ext uri="{BB962C8B-B14F-4D97-AF65-F5344CB8AC3E}">
        <p14:creationId xmlns:p14="http://schemas.microsoft.com/office/powerpoint/2010/main" val="2767332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73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580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9989-EB00-4EE7-BCB5-25BDC5BB29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701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90CCEA-B629-4CAC-BC31-F931415174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19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ries">
    <p:spTree>
      <p:nvGrpSpPr>
        <p:cNvPr id="1" name=""/>
        <p:cNvGrpSpPr/>
        <p:nvPr/>
      </p:nvGrpSpPr>
      <p:grpSpPr>
        <a:xfrm>
          <a:off x="0" y="0"/>
          <a:ext cx="0" cy="0"/>
          <a:chOff x="0" y="0"/>
          <a:chExt cx="0" cy="0"/>
        </a:xfrm>
      </p:grpSpPr>
      <p:sp>
        <p:nvSpPr>
          <p:cNvPr id="7" name="Rectangle 6" descr="Decorative"/>
          <p:cNvSpPr/>
          <p:nvPr userDrawn="1"/>
        </p:nvSpPr>
        <p:spPr>
          <a:xfrm>
            <a:off x="0" y="-7441"/>
            <a:ext cx="12192000" cy="1133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6669"/>
            <a:ext cx="9680894" cy="1104900"/>
          </a:xfrm>
        </p:spPr>
        <p:txBody>
          <a:bodyPr>
            <a:normAutofit/>
          </a:bodyPr>
          <a:lstStyle>
            <a:lvl1pPr>
              <a:defRPr sz="3300" b="0" i="0">
                <a:solidFill>
                  <a:schemeClr val="bg1"/>
                </a:solidFill>
              </a:defRPr>
            </a:lvl1pPr>
          </a:lstStyle>
          <a:p>
            <a:r>
              <a:rPr lang="en-US"/>
              <a:t>Click to Add Series/Set Title</a:t>
            </a:r>
          </a:p>
        </p:txBody>
      </p:sp>
      <p:pic>
        <p:nvPicPr>
          <p:cNvPr id="9" name="Picture 8" descr="Decorative">
            <a:extLst>
              <a:ext uri="{FF2B5EF4-FFF2-40B4-BE49-F238E27FC236}">
                <a16:creationId xmlns:a16="http://schemas.microsoft.com/office/drawing/2014/main" id="{4519419B-DBEF-D34B-8DB0-68541789A69E}"/>
              </a:ext>
            </a:extLst>
          </p:cNvPr>
          <p:cNvPicPr>
            <a:picLocks noChangeAspect="1"/>
          </p:cNvPicPr>
          <p:nvPr userDrawn="1"/>
        </p:nvPicPr>
        <p:blipFill>
          <a:blip r:embed="rId2"/>
          <a:stretch>
            <a:fillRect/>
          </a:stretch>
        </p:blipFill>
        <p:spPr>
          <a:xfrm>
            <a:off x="10519094" y="230188"/>
            <a:ext cx="1445224" cy="669085"/>
          </a:xfrm>
          <a:prstGeom prst="rect">
            <a:avLst/>
          </a:prstGeom>
        </p:spPr>
      </p:pic>
      <p:sp>
        <p:nvSpPr>
          <p:cNvPr id="11" name="Title 1"/>
          <p:cNvSpPr txBox="1">
            <a:spLocks/>
          </p:cNvSpPr>
          <p:nvPr userDrawn="1"/>
        </p:nvSpPr>
        <p:spPr>
          <a:xfrm>
            <a:off x="838200" y="1136578"/>
            <a:ext cx="10515600" cy="1205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Franklin Gothic Medium" panose="020B0603020102020204" pitchFamily="34" charset="0"/>
                <a:ea typeface="+mj-ea"/>
                <a:cs typeface="+mj-cs"/>
              </a:defRPr>
            </a:lvl1pPr>
          </a:lstStyle>
          <a:p>
            <a:r>
              <a:rPr lang="en-US"/>
              <a:t>Click to edit Master title style</a:t>
            </a:r>
          </a:p>
        </p:txBody>
      </p:sp>
      <p:cxnSp>
        <p:nvCxnSpPr>
          <p:cNvPr id="13" name="Straight Connector 12" descr="Decorative"/>
          <p:cNvCxnSpPr/>
          <p:nvPr userDrawn="1"/>
        </p:nvCxnSpPr>
        <p:spPr>
          <a:xfrm>
            <a:off x="838200" y="2247900"/>
            <a:ext cx="3987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
          </p:nvPr>
        </p:nvSpPr>
        <p:spPr>
          <a:xfrm>
            <a:off x="838200" y="2536825"/>
            <a:ext cx="10515600" cy="3725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Veterans’ Employment and Training Service</a:t>
            </a:r>
          </a:p>
        </p:txBody>
      </p:sp>
      <p:sp>
        <p:nvSpPr>
          <p:cNvPr id="5" name="Slide Number Placeholder 4"/>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3832370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Speak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739"/>
            <a:ext cx="9677400" cy="1325563"/>
          </a:xfrm>
        </p:spPr>
        <p:txBody>
          <a:bodyPr>
            <a:normAutofit/>
          </a:bodyPr>
          <a:lstStyle>
            <a:lvl1pPr>
              <a:defRPr sz="4000" baseline="0"/>
            </a:lvl1pPr>
          </a:lstStyle>
          <a:p>
            <a:r>
              <a:rPr lang="en-US"/>
              <a:t>Enter Title for Speaker/Moderator Slide</a:t>
            </a:r>
          </a:p>
        </p:txBody>
      </p:sp>
      <p:cxnSp>
        <p:nvCxnSpPr>
          <p:cNvPr id="6" name="Straight Connector 5" descr="Decorative"/>
          <p:cNvCxnSpPr/>
          <p:nvPr userDrawn="1"/>
        </p:nvCxnSpPr>
        <p:spPr>
          <a:xfrm>
            <a:off x="838200" y="1166836"/>
            <a:ext cx="3987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erson Photo 1" descr="Decorative">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838200" y="2298611"/>
            <a:ext cx="2284400" cy="2284400"/>
          </a:xfrm>
          <a:prstGeom prst="ellipse">
            <a:avLst/>
          </a:prstGeom>
          <a:solidFill>
            <a:srgbClr val="F3F4F4"/>
          </a:solidFill>
          <a:ln w="76200">
            <a:solidFill>
              <a:schemeClr val="tx2"/>
            </a:solidFill>
          </a:ln>
          <a:effectLst/>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8"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3906424" y="2339916"/>
            <a:ext cx="7447376" cy="2201789"/>
          </a:xfrm>
        </p:spPr>
        <p:txBody>
          <a:bodyPr>
            <a:noAutofit/>
          </a:bodyPr>
          <a:lstStyle>
            <a:lvl1pPr marL="0" indent="0">
              <a:lnSpc>
                <a:spcPct val="100000"/>
              </a:lnSpc>
              <a:buNone/>
              <a:defRPr sz="3600" b="1" baseline="0">
                <a:solidFill>
                  <a:schemeClr val="tx2"/>
                </a:solidFill>
                <a:latin typeface="Franklin Gothic Medium" panose="020B0603020102020204" pitchFamily="34" charset="0"/>
              </a:defRPr>
            </a:lvl1pPr>
            <a:lvl2pPr marL="411480" indent="0">
              <a:lnSpc>
                <a:spcPct val="100000"/>
              </a:lnSpc>
              <a:spcAft>
                <a:spcPts val="300"/>
              </a:spcAft>
              <a:buNone/>
              <a:defRPr sz="2400" i="1"/>
            </a:lvl2pPr>
            <a:lvl3pPr marL="411480" indent="0">
              <a:lnSpc>
                <a:spcPct val="100000"/>
              </a:lnSpc>
              <a:spcBef>
                <a:spcPts val="300"/>
              </a:spcBef>
              <a:buNone/>
              <a:defRPr sz="2400" b="1">
                <a:solidFill>
                  <a:schemeClr val="bg2"/>
                </a:solidFill>
              </a:defRPr>
            </a:lvl3pPr>
            <a:lvl4pPr marL="731520" indent="-274320">
              <a:lnSpc>
                <a:spcPct val="100000"/>
              </a:lnSpc>
              <a:buClr>
                <a:schemeClr val="accent4"/>
              </a:buClr>
              <a:buFont typeface="Wingdings" panose="05000000000000000000" pitchFamily="2" charset="2"/>
              <a:buChar char=""/>
              <a:defRPr sz="1800"/>
            </a:lvl4pPr>
            <a:lvl5pPr marL="704088" indent="-228600">
              <a:lnSpc>
                <a:spcPct val="100000"/>
              </a:lnSpc>
              <a:buClr>
                <a:schemeClr val="accent3"/>
              </a:buClr>
              <a:buSzPct val="120000"/>
              <a:buFont typeface="Wingdings" panose="05000000000000000000" pitchFamily="2" charset="2"/>
              <a:buChar char=")"/>
              <a:defRPr sz="1800"/>
            </a:lvl5pPr>
          </a:lstStyle>
          <a:p>
            <a:pPr lvl="0"/>
            <a:r>
              <a:rPr lang="en-US"/>
              <a:t>FirstName </a:t>
            </a:r>
            <a:r>
              <a:rPr lang="en-US" err="1"/>
              <a:t>LastName</a:t>
            </a:r>
            <a:endParaRPr lang="en-US"/>
          </a:p>
          <a:p>
            <a:pPr lvl="1"/>
            <a:r>
              <a:rPr lang="en-US"/>
              <a:t>Position</a:t>
            </a:r>
          </a:p>
          <a:p>
            <a:pPr lvl="2"/>
            <a:r>
              <a:rPr lang="en-US"/>
              <a:t>Organization</a:t>
            </a:r>
          </a:p>
          <a:p>
            <a:pPr lvl="3"/>
            <a:r>
              <a:rPr lang="en-US"/>
              <a:t> Email</a:t>
            </a:r>
          </a:p>
          <a:p>
            <a:pPr lvl="4"/>
            <a:r>
              <a:rPr lang="en-US"/>
              <a:t> Phone</a:t>
            </a:r>
          </a:p>
        </p:txBody>
      </p:sp>
      <p:sp>
        <p:nvSpPr>
          <p:cNvPr id="4" name="Footer Placeholder 3"/>
          <p:cNvSpPr>
            <a:spLocks noGrp="1"/>
          </p:cNvSpPr>
          <p:nvPr>
            <p:ph type="ftr" sz="quarter" idx="11"/>
          </p:nvPr>
        </p:nvSpPr>
        <p:spPr/>
        <p:txBody>
          <a:bodyPr/>
          <a:lstStyle/>
          <a:p>
            <a:r>
              <a:rPr lang="en-US"/>
              <a:t>Veterans’ Employment and Training Service</a:t>
            </a:r>
          </a:p>
        </p:txBody>
      </p:sp>
      <p:sp>
        <p:nvSpPr>
          <p:cNvPr id="5" name="Slide Number Placeholder 4"/>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2793768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Speak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4739"/>
            <a:ext cx="9677400" cy="1325563"/>
          </a:xfrm>
        </p:spPr>
        <p:txBody>
          <a:bodyPr>
            <a:normAutofit/>
          </a:bodyPr>
          <a:lstStyle>
            <a:lvl1pPr>
              <a:defRPr sz="4000" baseline="0"/>
            </a:lvl1pPr>
          </a:lstStyle>
          <a:p>
            <a:r>
              <a:rPr lang="en-US"/>
              <a:t>Enter Title for Speakers/Moderators Slide</a:t>
            </a:r>
          </a:p>
        </p:txBody>
      </p:sp>
      <p:cxnSp>
        <p:nvCxnSpPr>
          <p:cNvPr id="6" name="Straight Connector 5" descr="Decorative"/>
          <p:cNvCxnSpPr/>
          <p:nvPr userDrawn="1"/>
        </p:nvCxnSpPr>
        <p:spPr>
          <a:xfrm>
            <a:off x="838200" y="1166836"/>
            <a:ext cx="3987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erson Photo 1" descr="Decorative">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838200" y="1561600"/>
            <a:ext cx="2070100" cy="2070100"/>
          </a:xfrm>
          <a:prstGeom prst="ellipse">
            <a:avLst/>
          </a:prstGeom>
          <a:solidFill>
            <a:srgbClr val="F3F4F4"/>
          </a:solidFill>
          <a:ln w="57150">
            <a:solidFill>
              <a:schemeClr val="tx2"/>
            </a:solidFill>
          </a:ln>
          <a:effectLst/>
        </p:spPr>
        <p:txBody>
          <a:bodyPr>
            <a:normAutofit/>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18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8"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3906424" y="1477370"/>
            <a:ext cx="7447376" cy="2243094"/>
          </a:xfrm>
        </p:spPr>
        <p:txBody>
          <a:bodyPr anchor="ctr">
            <a:noAutofit/>
          </a:bodyPr>
          <a:lstStyle>
            <a:lvl1pPr marL="0" indent="0">
              <a:lnSpc>
                <a:spcPct val="100000"/>
              </a:lnSpc>
              <a:buNone/>
              <a:defRPr sz="3200" b="1" baseline="0">
                <a:solidFill>
                  <a:schemeClr val="tx2"/>
                </a:solidFill>
                <a:latin typeface="Franklin Gothic Medium" panose="020B0603020102020204" pitchFamily="34" charset="0"/>
              </a:defRPr>
            </a:lvl1pPr>
            <a:lvl2pPr marL="411480" indent="0">
              <a:lnSpc>
                <a:spcPct val="100000"/>
              </a:lnSpc>
              <a:spcAft>
                <a:spcPts val="300"/>
              </a:spcAft>
              <a:buNone/>
              <a:defRPr sz="2200" i="1"/>
            </a:lvl2pPr>
            <a:lvl3pPr marL="411480" indent="0">
              <a:lnSpc>
                <a:spcPct val="100000"/>
              </a:lnSpc>
              <a:spcBef>
                <a:spcPts val="300"/>
              </a:spcBef>
              <a:buNone/>
              <a:defRPr sz="2200" b="1">
                <a:solidFill>
                  <a:schemeClr val="bg2"/>
                </a:solidFill>
              </a:defRPr>
            </a:lvl3pPr>
            <a:lvl4pPr marL="731520" indent="-274320">
              <a:lnSpc>
                <a:spcPct val="100000"/>
              </a:lnSpc>
              <a:buClr>
                <a:schemeClr val="accent4"/>
              </a:buClr>
              <a:buFont typeface="Wingdings" panose="05000000000000000000" pitchFamily="2" charset="2"/>
              <a:buChar char=""/>
              <a:defRPr sz="1800"/>
            </a:lvl4pPr>
            <a:lvl5pPr marL="704088" indent="-228600">
              <a:lnSpc>
                <a:spcPct val="100000"/>
              </a:lnSpc>
              <a:buClr>
                <a:schemeClr val="accent3"/>
              </a:buClr>
              <a:buSzPct val="120000"/>
              <a:buFont typeface="Wingdings" panose="05000000000000000000" pitchFamily="2" charset="2"/>
              <a:buChar char=")"/>
              <a:defRPr sz="1800"/>
            </a:lvl5pPr>
          </a:lstStyle>
          <a:p>
            <a:pPr lvl="0"/>
            <a:r>
              <a:rPr lang="en-US"/>
              <a:t>FirstName </a:t>
            </a:r>
            <a:r>
              <a:rPr lang="en-US" err="1"/>
              <a:t>LastName</a:t>
            </a:r>
            <a:endParaRPr lang="en-US"/>
          </a:p>
          <a:p>
            <a:pPr lvl="1"/>
            <a:r>
              <a:rPr lang="en-US"/>
              <a:t>Position</a:t>
            </a:r>
          </a:p>
          <a:p>
            <a:pPr lvl="2"/>
            <a:r>
              <a:rPr lang="en-US"/>
              <a:t>Organization</a:t>
            </a:r>
          </a:p>
          <a:p>
            <a:pPr lvl="3"/>
            <a:r>
              <a:rPr lang="en-US"/>
              <a:t> Email</a:t>
            </a:r>
          </a:p>
          <a:p>
            <a:pPr lvl="4"/>
            <a:r>
              <a:rPr lang="en-US"/>
              <a:t> Phone</a:t>
            </a:r>
          </a:p>
        </p:txBody>
      </p:sp>
      <p:sp>
        <p:nvSpPr>
          <p:cNvPr id="9" name="Person Photo 2" descr="Decorative">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4" hasCustomPrompt="1"/>
          </p:nvPr>
        </p:nvSpPr>
        <p:spPr>
          <a:xfrm>
            <a:off x="838200" y="3970049"/>
            <a:ext cx="2070100" cy="2070100"/>
          </a:xfrm>
          <a:prstGeom prst="ellipse">
            <a:avLst/>
          </a:prstGeom>
          <a:solidFill>
            <a:srgbClr val="F3F4F4"/>
          </a:solidFill>
          <a:ln w="57150">
            <a:solidFill>
              <a:schemeClr val="tx2"/>
            </a:solidFill>
          </a:ln>
          <a:effectLst/>
        </p:spPr>
        <p:txBody>
          <a:bodyPr>
            <a:normAutofit/>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18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10" name="Person Info 2">
            <a:extLst>
              <a:ext uri="{FF2B5EF4-FFF2-40B4-BE49-F238E27FC236}">
                <a16:creationId xmlns:a16="http://schemas.microsoft.com/office/drawing/2014/main" id="{134CD3E4-027C-4B7D-A65C-7DBA57E90025}"/>
              </a:ext>
            </a:extLst>
          </p:cNvPr>
          <p:cNvSpPr>
            <a:spLocks noGrp="1"/>
          </p:cNvSpPr>
          <p:nvPr>
            <p:ph sz="half" idx="15" hasCustomPrompt="1"/>
          </p:nvPr>
        </p:nvSpPr>
        <p:spPr>
          <a:xfrm>
            <a:off x="3906424" y="3883552"/>
            <a:ext cx="7447376" cy="2243094"/>
          </a:xfrm>
        </p:spPr>
        <p:txBody>
          <a:bodyPr anchor="ctr">
            <a:noAutofit/>
          </a:bodyPr>
          <a:lstStyle>
            <a:lvl1pPr marL="0" indent="0">
              <a:lnSpc>
                <a:spcPct val="100000"/>
              </a:lnSpc>
              <a:buNone/>
              <a:defRPr sz="3200" b="1" baseline="0">
                <a:solidFill>
                  <a:schemeClr val="tx2"/>
                </a:solidFill>
                <a:latin typeface="Franklin Gothic Medium" panose="020B0603020102020204" pitchFamily="34" charset="0"/>
              </a:defRPr>
            </a:lvl1pPr>
            <a:lvl2pPr marL="411480" indent="0">
              <a:lnSpc>
                <a:spcPct val="100000"/>
              </a:lnSpc>
              <a:spcAft>
                <a:spcPts val="300"/>
              </a:spcAft>
              <a:buNone/>
              <a:defRPr sz="2200" i="1"/>
            </a:lvl2pPr>
            <a:lvl3pPr marL="411480" indent="0">
              <a:lnSpc>
                <a:spcPct val="100000"/>
              </a:lnSpc>
              <a:spcBef>
                <a:spcPts val="300"/>
              </a:spcBef>
              <a:buNone/>
              <a:defRPr sz="2200" b="1">
                <a:solidFill>
                  <a:schemeClr val="bg2"/>
                </a:solidFill>
              </a:defRPr>
            </a:lvl3pPr>
            <a:lvl4pPr marL="731520" indent="-274320">
              <a:lnSpc>
                <a:spcPct val="100000"/>
              </a:lnSpc>
              <a:buClr>
                <a:schemeClr val="accent4"/>
              </a:buClr>
              <a:buFont typeface="Wingdings" panose="05000000000000000000" pitchFamily="2" charset="2"/>
              <a:buChar char=""/>
              <a:defRPr sz="1800"/>
            </a:lvl4pPr>
            <a:lvl5pPr marL="704088" indent="-228600">
              <a:lnSpc>
                <a:spcPct val="100000"/>
              </a:lnSpc>
              <a:buClr>
                <a:schemeClr val="accent3"/>
              </a:buClr>
              <a:buSzPct val="120000"/>
              <a:buFont typeface="Wingdings" panose="05000000000000000000" pitchFamily="2" charset="2"/>
              <a:buChar char=")"/>
              <a:defRPr sz="1800"/>
            </a:lvl5pPr>
          </a:lstStyle>
          <a:p>
            <a:pPr lvl="0"/>
            <a:r>
              <a:rPr lang="en-US" err="1"/>
              <a:t>FirstName</a:t>
            </a:r>
            <a:r>
              <a:rPr lang="en-US"/>
              <a:t> </a:t>
            </a:r>
            <a:r>
              <a:rPr lang="en-US" err="1"/>
              <a:t>LastName</a:t>
            </a:r>
            <a:endParaRPr lang="en-US"/>
          </a:p>
          <a:p>
            <a:pPr lvl="1"/>
            <a:r>
              <a:rPr lang="en-US"/>
              <a:t>Position</a:t>
            </a:r>
          </a:p>
          <a:p>
            <a:pPr lvl="2"/>
            <a:r>
              <a:rPr lang="en-US"/>
              <a:t>Organization</a:t>
            </a:r>
          </a:p>
          <a:p>
            <a:pPr lvl="3"/>
            <a:r>
              <a:rPr lang="en-US"/>
              <a:t> Email</a:t>
            </a:r>
          </a:p>
          <a:p>
            <a:pPr lvl="4"/>
            <a:r>
              <a:rPr lang="en-US"/>
              <a:t> Phone</a:t>
            </a:r>
          </a:p>
        </p:txBody>
      </p:sp>
      <p:sp>
        <p:nvSpPr>
          <p:cNvPr id="4" name="Footer Placeholder 3"/>
          <p:cNvSpPr>
            <a:spLocks noGrp="1"/>
          </p:cNvSpPr>
          <p:nvPr>
            <p:ph type="ftr" sz="quarter" idx="11"/>
          </p:nvPr>
        </p:nvSpPr>
        <p:spPr/>
        <p:txBody>
          <a:bodyPr/>
          <a:lstStyle/>
          <a:p>
            <a:r>
              <a:rPr lang="en-US"/>
              <a:t>Veterans’ Employment and Training Service</a:t>
            </a:r>
          </a:p>
        </p:txBody>
      </p:sp>
      <p:sp>
        <p:nvSpPr>
          <p:cNvPr id="5" name="Slide Number Placeholder 4"/>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762002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Speak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3578"/>
            <a:ext cx="9677400" cy="905377"/>
          </a:xfrm>
        </p:spPr>
        <p:txBody>
          <a:bodyPr>
            <a:normAutofit/>
          </a:bodyPr>
          <a:lstStyle>
            <a:lvl1pPr>
              <a:defRPr sz="3600" baseline="0"/>
            </a:lvl1pPr>
          </a:lstStyle>
          <a:p>
            <a:r>
              <a:rPr lang="en-US"/>
              <a:t>Enter Title for Speakers/Moderators Slide</a:t>
            </a:r>
          </a:p>
        </p:txBody>
      </p:sp>
      <p:cxnSp>
        <p:nvCxnSpPr>
          <p:cNvPr id="6" name="Straight Connector 5" descr="Decorative"/>
          <p:cNvCxnSpPr/>
          <p:nvPr userDrawn="1"/>
        </p:nvCxnSpPr>
        <p:spPr>
          <a:xfrm>
            <a:off x="838200" y="975304"/>
            <a:ext cx="3987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erson Photo 1" descr="Decorative">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838200" y="1336530"/>
            <a:ext cx="1663700" cy="1663700"/>
          </a:xfrm>
          <a:prstGeom prst="ellipse">
            <a:avLst/>
          </a:prstGeom>
          <a:solidFill>
            <a:srgbClr val="F3F4F4"/>
          </a:solidFill>
          <a:ln w="38100">
            <a:solidFill>
              <a:schemeClr val="tx2"/>
            </a:solidFill>
          </a:ln>
          <a:effectLst/>
        </p:spPr>
        <p:txBody>
          <a:bodyPr>
            <a:noAutofit/>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15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8"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2814224" y="1325746"/>
            <a:ext cx="7929058" cy="1685269"/>
          </a:xfrm>
        </p:spPr>
        <p:txBody>
          <a:bodyPr anchor="ctr">
            <a:noAutofit/>
          </a:bodyPr>
          <a:lstStyle>
            <a:lvl1pPr marL="0" indent="0">
              <a:lnSpc>
                <a:spcPct val="100000"/>
              </a:lnSpc>
              <a:buNone/>
              <a:defRPr sz="2400" b="1" baseline="0">
                <a:solidFill>
                  <a:schemeClr val="tx2"/>
                </a:solidFill>
                <a:latin typeface="Franklin Gothic Medium" panose="020B0603020102020204" pitchFamily="34" charset="0"/>
              </a:defRPr>
            </a:lvl1pPr>
            <a:lvl2pPr marL="411480" indent="0">
              <a:lnSpc>
                <a:spcPct val="100000"/>
              </a:lnSpc>
              <a:spcBef>
                <a:spcPts val="0"/>
              </a:spcBef>
              <a:spcAft>
                <a:spcPts val="0"/>
              </a:spcAft>
              <a:buNone/>
              <a:defRPr sz="2000" i="1"/>
            </a:lvl2pPr>
            <a:lvl3pPr marL="411480" indent="0">
              <a:lnSpc>
                <a:spcPct val="100000"/>
              </a:lnSpc>
              <a:spcBef>
                <a:spcPts val="300"/>
              </a:spcBef>
              <a:buNone/>
              <a:defRPr sz="2000" b="1">
                <a:solidFill>
                  <a:schemeClr val="bg2"/>
                </a:solidFill>
              </a:defRPr>
            </a:lvl3pPr>
            <a:lvl4pPr marL="731520" indent="-274320">
              <a:lnSpc>
                <a:spcPct val="100000"/>
              </a:lnSpc>
              <a:buClr>
                <a:schemeClr val="accent4"/>
              </a:buClr>
              <a:buFont typeface="Wingdings" panose="05000000000000000000" pitchFamily="2" charset="2"/>
              <a:buChar char=""/>
              <a:defRPr sz="1600"/>
            </a:lvl4pPr>
            <a:lvl5pPr marL="704088" indent="-228600">
              <a:lnSpc>
                <a:spcPct val="100000"/>
              </a:lnSpc>
              <a:buClr>
                <a:schemeClr val="accent3"/>
              </a:buClr>
              <a:buSzPct val="120000"/>
              <a:buFont typeface="Wingdings" panose="05000000000000000000" pitchFamily="2" charset="2"/>
              <a:buChar char=")"/>
              <a:defRPr sz="1600"/>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 Phone</a:t>
            </a:r>
          </a:p>
        </p:txBody>
      </p:sp>
      <p:sp>
        <p:nvSpPr>
          <p:cNvPr id="9" name="Person Photo 2" descr="Decorative">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4" hasCustomPrompt="1"/>
          </p:nvPr>
        </p:nvSpPr>
        <p:spPr>
          <a:xfrm>
            <a:off x="1832684" y="3139360"/>
            <a:ext cx="1663700" cy="1663700"/>
          </a:xfrm>
          <a:prstGeom prst="ellipse">
            <a:avLst/>
          </a:prstGeom>
          <a:solidFill>
            <a:srgbClr val="F3F4F4"/>
          </a:solidFill>
          <a:ln w="38100">
            <a:solidFill>
              <a:schemeClr val="tx2"/>
            </a:solidFill>
          </a:ln>
          <a:effectLst/>
        </p:spPr>
        <p:txBody>
          <a:bodyPr>
            <a:noAutofit/>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15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13" name="Person Info 2">
            <a:extLst>
              <a:ext uri="{FF2B5EF4-FFF2-40B4-BE49-F238E27FC236}">
                <a16:creationId xmlns:a16="http://schemas.microsoft.com/office/drawing/2014/main" id="{134CD3E4-027C-4B7D-A65C-7DBA57E90025}"/>
              </a:ext>
            </a:extLst>
          </p:cNvPr>
          <p:cNvSpPr>
            <a:spLocks noGrp="1"/>
          </p:cNvSpPr>
          <p:nvPr>
            <p:ph sz="half" idx="17" hasCustomPrompt="1"/>
          </p:nvPr>
        </p:nvSpPr>
        <p:spPr>
          <a:xfrm>
            <a:off x="3802614" y="3131592"/>
            <a:ext cx="6940668" cy="1685269"/>
          </a:xfrm>
        </p:spPr>
        <p:txBody>
          <a:bodyPr anchor="ctr">
            <a:noAutofit/>
          </a:bodyPr>
          <a:lstStyle>
            <a:lvl1pPr marL="0" indent="0">
              <a:lnSpc>
                <a:spcPct val="100000"/>
              </a:lnSpc>
              <a:buNone/>
              <a:defRPr sz="2400" b="1" baseline="0">
                <a:solidFill>
                  <a:schemeClr val="tx2"/>
                </a:solidFill>
                <a:latin typeface="Franklin Gothic Medium" panose="020B0603020102020204" pitchFamily="34" charset="0"/>
              </a:defRPr>
            </a:lvl1pPr>
            <a:lvl2pPr marL="411480" indent="0">
              <a:lnSpc>
                <a:spcPct val="100000"/>
              </a:lnSpc>
              <a:spcBef>
                <a:spcPts val="0"/>
              </a:spcBef>
              <a:spcAft>
                <a:spcPts val="0"/>
              </a:spcAft>
              <a:buNone/>
              <a:defRPr sz="2000" i="1"/>
            </a:lvl2pPr>
            <a:lvl3pPr marL="411480" indent="0">
              <a:lnSpc>
                <a:spcPct val="100000"/>
              </a:lnSpc>
              <a:spcBef>
                <a:spcPts val="300"/>
              </a:spcBef>
              <a:buNone/>
              <a:defRPr sz="2000" b="1">
                <a:solidFill>
                  <a:schemeClr val="bg2"/>
                </a:solidFill>
              </a:defRPr>
            </a:lvl3pPr>
            <a:lvl4pPr marL="731520" indent="-274320">
              <a:lnSpc>
                <a:spcPct val="100000"/>
              </a:lnSpc>
              <a:buClr>
                <a:schemeClr val="accent4"/>
              </a:buClr>
              <a:buFont typeface="Wingdings" panose="05000000000000000000" pitchFamily="2" charset="2"/>
              <a:buChar char=""/>
              <a:defRPr sz="1600"/>
            </a:lvl4pPr>
            <a:lvl5pPr marL="704088" indent="-228600">
              <a:lnSpc>
                <a:spcPct val="100000"/>
              </a:lnSpc>
              <a:buClr>
                <a:schemeClr val="accent3"/>
              </a:buClr>
              <a:buSzPct val="120000"/>
              <a:buFont typeface="Wingdings" panose="05000000000000000000" pitchFamily="2" charset="2"/>
              <a:buChar char=")"/>
              <a:defRPr sz="1600" baseline="0"/>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 Phone</a:t>
            </a:r>
          </a:p>
        </p:txBody>
      </p:sp>
      <p:sp>
        <p:nvSpPr>
          <p:cNvPr id="11" name="Person Photo 3" descr="Decorative">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6" hasCustomPrompt="1"/>
          </p:nvPr>
        </p:nvSpPr>
        <p:spPr>
          <a:xfrm>
            <a:off x="2821074" y="4957712"/>
            <a:ext cx="1663700" cy="1663700"/>
          </a:xfrm>
          <a:prstGeom prst="ellipse">
            <a:avLst/>
          </a:prstGeom>
          <a:solidFill>
            <a:srgbClr val="F3F4F4"/>
          </a:solidFill>
          <a:ln w="38100">
            <a:solidFill>
              <a:schemeClr val="tx2"/>
            </a:solidFill>
          </a:ln>
          <a:effectLst/>
        </p:spPr>
        <p:txBody>
          <a:bodyPr>
            <a:noAutofit/>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15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14" name="Person Info 3">
            <a:extLst>
              <a:ext uri="{FF2B5EF4-FFF2-40B4-BE49-F238E27FC236}">
                <a16:creationId xmlns:a16="http://schemas.microsoft.com/office/drawing/2014/main" id="{134CD3E4-027C-4B7D-A65C-7DBA57E90025}"/>
              </a:ext>
            </a:extLst>
          </p:cNvPr>
          <p:cNvSpPr>
            <a:spLocks noGrp="1"/>
          </p:cNvSpPr>
          <p:nvPr>
            <p:ph sz="half" idx="18" hasCustomPrompt="1"/>
          </p:nvPr>
        </p:nvSpPr>
        <p:spPr>
          <a:xfrm>
            <a:off x="4791004" y="4934588"/>
            <a:ext cx="5952278" cy="1685269"/>
          </a:xfrm>
        </p:spPr>
        <p:txBody>
          <a:bodyPr anchor="ctr">
            <a:noAutofit/>
          </a:bodyPr>
          <a:lstStyle>
            <a:lvl1pPr marL="0" indent="0">
              <a:lnSpc>
                <a:spcPct val="100000"/>
              </a:lnSpc>
              <a:buNone/>
              <a:defRPr sz="2400" b="1" baseline="0">
                <a:solidFill>
                  <a:schemeClr val="tx2"/>
                </a:solidFill>
                <a:latin typeface="Franklin Gothic Medium" panose="020B0603020102020204" pitchFamily="34" charset="0"/>
              </a:defRPr>
            </a:lvl1pPr>
            <a:lvl2pPr marL="411480" indent="0">
              <a:lnSpc>
                <a:spcPct val="100000"/>
              </a:lnSpc>
              <a:spcBef>
                <a:spcPts val="0"/>
              </a:spcBef>
              <a:spcAft>
                <a:spcPts val="0"/>
              </a:spcAft>
              <a:buNone/>
              <a:defRPr sz="2000" i="1"/>
            </a:lvl2pPr>
            <a:lvl3pPr marL="411480" indent="0">
              <a:lnSpc>
                <a:spcPct val="100000"/>
              </a:lnSpc>
              <a:spcBef>
                <a:spcPts val="300"/>
              </a:spcBef>
              <a:buNone/>
              <a:defRPr sz="2000" b="1">
                <a:solidFill>
                  <a:schemeClr val="bg2"/>
                </a:solidFill>
              </a:defRPr>
            </a:lvl3pPr>
            <a:lvl4pPr marL="731520" indent="-274320">
              <a:lnSpc>
                <a:spcPct val="100000"/>
              </a:lnSpc>
              <a:buClr>
                <a:schemeClr val="accent4"/>
              </a:buClr>
              <a:buFont typeface="Wingdings" panose="05000000000000000000" pitchFamily="2" charset="2"/>
              <a:buChar char=""/>
              <a:defRPr sz="1600"/>
            </a:lvl4pPr>
            <a:lvl5pPr marL="704088" indent="-228600">
              <a:lnSpc>
                <a:spcPct val="100000"/>
              </a:lnSpc>
              <a:buClr>
                <a:schemeClr val="accent3"/>
              </a:buClr>
              <a:buSzPct val="120000"/>
              <a:buFont typeface="Wingdings" panose="05000000000000000000" pitchFamily="2" charset="2"/>
              <a:buChar char=")"/>
              <a:defRPr sz="1600"/>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 Phone</a:t>
            </a:r>
          </a:p>
        </p:txBody>
      </p:sp>
      <p:sp>
        <p:nvSpPr>
          <p:cNvPr id="5" name="Slide Number Placeholder 4"/>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269423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181726"/>
            <a:ext cx="3932237" cy="3687262"/>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Veterans’ Employment and Training Service</a:t>
            </a:r>
          </a:p>
        </p:txBody>
      </p:sp>
      <p:sp>
        <p:nvSpPr>
          <p:cNvPr id="7" name="Slide Number Placeholder 6"/>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2907242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186686"/>
            <a:ext cx="3932237" cy="3682302"/>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1106905"/>
            <a:ext cx="6172200" cy="4562375"/>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a:t>Click icon to add picture, or drag and drop from your files.</a:t>
            </a:r>
          </a:p>
        </p:txBody>
      </p:sp>
      <p:sp>
        <p:nvSpPr>
          <p:cNvPr id="9" name="Text Placeholder 7">
            <a:extLst>
              <a:ext uri="{FF2B5EF4-FFF2-40B4-BE49-F238E27FC236}">
                <a16:creationId xmlns:a16="http://schemas.microsoft.com/office/drawing/2014/main" id="{9D91346B-1FC0-4A63-BE4B-4B2D487B4B3F}"/>
              </a:ext>
            </a:extLst>
          </p:cNvPr>
          <p:cNvSpPr>
            <a:spLocks noGrp="1"/>
          </p:cNvSpPr>
          <p:nvPr>
            <p:ph type="body" sz="quarter" idx="14" hasCustomPrompt="1"/>
          </p:nvPr>
        </p:nvSpPr>
        <p:spPr>
          <a:xfrm>
            <a:off x="5183188" y="5811838"/>
            <a:ext cx="6170612" cy="415226"/>
          </a:xfrm>
        </p:spPr>
        <p:txBody>
          <a:bodyPr/>
          <a:lstStyle>
            <a:lvl1pPr marL="0" indent="0" algn="l">
              <a:buClr>
                <a:schemeClr val="accent5">
                  <a:lumMod val="50000"/>
                </a:schemeClr>
              </a:buClr>
              <a:buSzPct val="150000"/>
              <a:buFont typeface="Webdings" panose="05030102010509060703" pitchFamily="18" charset="2"/>
              <a:buChar char=""/>
              <a:defRPr sz="1300" i="1">
                <a:solidFill>
                  <a:schemeClr val="tx1"/>
                </a:solidFill>
              </a:defRPr>
            </a:lvl1pPr>
          </a:lstStyle>
          <a:p>
            <a:pPr lvl="0"/>
            <a:r>
              <a:rPr lang="en-US"/>
              <a:t>Add image citation here; otherwise delete block.</a:t>
            </a:r>
          </a:p>
        </p:txBody>
      </p:sp>
      <p:sp>
        <p:nvSpPr>
          <p:cNvPr id="6" name="Footer Placeholder 5"/>
          <p:cNvSpPr>
            <a:spLocks noGrp="1"/>
          </p:cNvSpPr>
          <p:nvPr>
            <p:ph type="ftr" sz="quarter" idx="11"/>
          </p:nvPr>
        </p:nvSpPr>
        <p:spPr/>
        <p:txBody>
          <a:bodyPr/>
          <a:lstStyle/>
          <a:p>
            <a:r>
              <a:rPr lang="en-US"/>
              <a:t>Veterans’ Employment and Training Service</a:t>
            </a:r>
          </a:p>
        </p:txBody>
      </p:sp>
      <p:sp>
        <p:nvSpPr>
          <p:cNvPr id="7" name="Slide Number Placeholder 6"/>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1519300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558243"/>
            <a:ext cx="5578642" cy="448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6603999" y="1558243"/>
            <a:ext cx="4196217" cy="1270773"/>
          </a:xfrm>
          <a:solidFill>
            <a:schemeClr val="tx2"/>
          </a:solidFill>
          <a:ln>
            <a:noFill/>
          </a:ln>
        </p:spPr>
        <p:style>
          <a:lnRef idx="1">
            <a:schemeClr val="accent3"/>
          </a:lnRef>
          <a:fillRef idx="3">
            <a:schemeClr val="accent3"/>
          </a:fillRef>
          <a:effectRef idx="2">
            <a:schemeClr val="accent3"/>
          </a:effectRef>
          <a:fontRef idx="minor">
            <a:schemeClr val="lt1"/>
          </a:fontRef>
        </p:style>
        <p:txBody>
          <a:bodyPr lIns="182880" tIns="182880" rIns="182880" bIns="182880" anchor="ctr">
            <a:normAutofit/>
          </a:bodyPr>
          <a:lstStyle>
            <a:lvl1pPr marL="0" indent="0" algn="ctr">
              <a:lnSpc>
                <a:spcPct val="108000"/>
              </a:lnSpc>
              <a:buNone/>
              <a:defRPr sz="2400" b="1" i="0">
                <a:solidFill>
                  <a:schemeClr val="bg1"/>
                </a:solidFill>
                <a:latin typeface="Franklin Gothic Book" panose="020B05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caption/subtitle</a:t>
            </a:r>
          </a:p>
        </p:txBody>
      </p:sp>
      <p:sp>
        <p:nvSpPr>
          <p:cNvPr id="9"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6603999" y="3038012"/>
            <a:ext cx="4196217" cy="2837543"/>
          </a:xfrm>
          <a:prstGeom prst="roundRect">
            <a:avLst>
              <a:gd name="adj" fmla="val 7460"/>
            </a:avLst>
          </a:prstGeom>
          <a:ln w="50800" cmpd="thickThin">
            <a:solidFill>
              <a:schemeClr val="tx2"/>
            </a:solidFill>
          </a:ln>
        </p:spPr>
        <p:style>
          <a:lnRef idx="2">
            <a:schemeClr val="accent3"/>
          </a:lnRef>
          <a:fillRef idx="1">
            <a:schemeClr val="lt1"/>
          </a:fillRef>
          <a:effectRef idx="0">
            <a:schemeClr val="accent3"/>
          </a:effectRef>
          <a:fontRef idx="minor">
            <a:schemeClr val="dk1"/>
          </a:fontRef>
        </p:style>
        <p:txBody>
          <a:bodyPr anchor="ctr">
            <a:normAutofit/>
          </a:bodyPr>
          <a:lstStyle>
            <a:lvl1pPr marL="0" marR="0" indent="0" algn="l"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a:t>Click icon to add picture, or drag and drop from your files.</a:t>
            </a:r>
          </a:p>
        </p:txBody>
      </p:sp>
      <p:sp>
        <p:nvSpPr>
          <p:cNvPr id="10" name="Text Placeholder 7">
            <a:extLst>
              <a:ext uri="{FF2B5EF4-FFF2-40B4-BE49-F238E27FC236}">
                <a16:creationId xmlns:a16="http://schemas.microsoft.com/office/drawing/2014/main" id="{5E47EF34-60FA-4FBD-8D67-E0511F85FD8F}"/>
              </a:ext>
            </a:extLst>
          </p:cNvPr>
          <p:cNvSpPr>
            <a:spLocks noGrp="1"/>
          </p:cNvSpPr>
          <p:nvPr>
            <p:ph type="body" sz="quarter" idx="14" hasCustomPrompt="1"/>
          </p:nvPr>
        </p:nvSpPr>
        <p:spPr>
          <a:xfrm>
            <a:off x="6603999" y="5963735"/>
            <a:ext cx="4195763" cy="365125"/>
          </a:xfrm>
        </p:spPr>
        <p:txBody>
          <a:bodyPr/>
          <a:lstStyle>
            <a:lvl1pPr marL="63500" indent="-17463" algn="l">
              <a:buClr>
                <a:schemeClr val="accent5">
                  <a:lumMod val="50000"/>
                </a:schemeClr>
              </a:buClr>
              <a:buSzPct val="150000"/>
              <a:buFont typeface="Webdings" panose="05030102010509060703" pitchFamily="18" charset="2"/>
              <a:buChar char=""/>
              <a:defRPr sz="1300" i="1">
                <a:solidFill>
                  <a:schemeClr val="tx1"/>
                </a:solidFill>
              </a:defRPr>
            </a:lvl1pPr>
          </a:lstStyle>
          <a:p>
            <a:pPr lvl="0"/>
            <a:r>
              <a:rPr lang="en-US"/>
              <a:t>Add image citation here; otherwise, delete block.</a:t>
            </a:r>
          </a:p>
        </p:txBody>
      </p:sp>
      <p:sp>
        <p:nvSpPr>
          <p:cNvPr id="5" name="Footer Placeholder 4"/>
          <p:cNvSpPr>
            <a:spLocks noGrp="1"/>
          </p:cNvSpPr>
          <p:nvPr>
            <p:ph type="ftr" sz="quarter" idx="11"/>
          </p:nvPr>
        </p:nvSpPr>
        <p:spPr/>
        <p:txBody>
          <a:bodyPr/>
          <a:lstStyle/>
          <a:p>
            <a:r>
              <a:rPr lang="en-US"/>
              <a:t>Veterans’ Employment and Training Service</a:t>
            </a:r>
          </a:p>
        </p:txBody>
      </p:sp>
      <p:sp>
        <p:nvSpPr>
          <p:cNvPr id="6" name="Slide Number Placeholder 5"/>
          <p:cNvSpPr>
            <a:spLocks noGrp="1"/>
          </p:cNvSpPr>
          <p:nvPr>
            <p:ph type="sldNum" sz="quarter" idx="12"/>
          </p:nvPr>
        </p:nvSpPr>
        <p:spPr/>
        <p:txBody>
          <a:bodyPr/>
          <a:lstStyle/>
          <a:p>
            <a:fld id="{9F533A62-0560-4741-9272-0FF595F394C3}" type="slidenum">
              <a:rPr lang="en-US" smtClean="0"/>
              <a:t>‹#›</a:t>
            </a:fld>
            <a:endParaRPr lang="en-US"/>
          </a:p>
        </p:txBody>
      </p:sp>
      <p:cxnSp>
        <p:nvCxnSpPr>
          <p:cNvPr id="11" name="Straight Connector 10" descr="Decorative"/>
          <p:cNvCxnSpPr/>
          <p:nvPr userDrawn="1"/>
        </p:nvCxnSpPr>
        <p:spPr>
          <a:xfrm>
            <a:off x="838200" y="1286443"/>
            <a:ext cx="3987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384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0" name="Rectangle 9" descr="Decorative"/>
          <p:cNvSpPr/>
          <p:nvPr userDrawn="1"/>
        </p:nvSpPr>
        <p:spPr>
          <a:xfrm>
            <a:off x="1" y="-2"/>
            <a:ext cx="442698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a:spLocks noGrp="1"/>
          </p:cNvSpPr>
          <p:nvPr>
            <p:ph type="title" hasCustomPrompt="1"/>
          </p:nvPr>
        </p:nvSpPr>
        <p:spPr>
          <a:xfrm>
            <a:off x="1" y="0"/>
            <a:ext cx="4426981" cy="6857999"/>
          </a:xfrm>
        </p:spPr>
        <p:txBody>
          <a:bodyPr>
            <a:noAutofit/>
          </a:bodyPr>
          <a:lstStyle>
            <a:lvl1pPr algn="ctr">
              <a:defRPr sz="5400" baseline="0">
                <a:solidFill>
                  <a:schemeClr val="bg1"/>
                </a:solidFill>
              </a:defRPr>
            </a:lvl1pPr>
          </a:lstStyle>
          <a:p>
            <a:r>
              <a:rPr lang="en-US"/>
              <a:t>Enter Title for “Contact” Slide</a:t>
            </a:r>
          </a:p>
        </p:txBody>
      </p:sp>
      <p:cxnSp>
        <p:nvCxnSpPr>
          <p:cNvPr id="18" name="Straight Connector 17" descr="Decorative"/>
          <p:cNvCxnSpPr/>
          <p:nvPr userDrawn="1"/>
        </p:nvCxnSpPr>
        <p:spPr>
          <a:xfrm>
            <a:off x="4535430" y="-2"/>
            <a:ext cx="0" cy="6858002"/>
          </a:xfrm>
          <a:prstGeom prst="line">
            <a:avLst/>
          </a:prstGeom>
          <a:ln w="38100">
            <a:solidFill>
              <a:schemeClr val="tx2"/>
            </a:solidFill>
          </a:ln>
        </p:spPr>
        <p:style>
          <a:lnRef idx="3">
            <a:schemeClr val="accent5"/>
          </a:lnRef>
          <a:fillRef idx="0">
            <a:schemeClr val="accent5"/>
          </a:fillRef>
          <a:effectRef idx="2">
            <a:schemeClr val="accent5"/>
          </a:effectRef>
          <a:fontRef idx="minor">
            <a:schemeClr val="tx1"/>
          </a:fontRef>
        </p:style>
      </p:cxnSp>
      <p:sp>
        <p:nvSpPr>
          <p:cNvPr id="13"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5070406" y="470907"/>
            <a:ext cx="5455827" cy="1853796"/>
          </a:xfrm>
        </p:spPr>
        <p:txBody>
          <a:bodyPr anchor="ctr">
            <a:noAutofit/>
          </a:bodyPr>
          <a:lstStyle>
            <a:lvl1pPr marL="0" indent="0">
              <a:lnSpc>
                <a:spcPct val="100000"/>
              </a:lnSpc>
              <a:buNone/>
              <a:defRPr sz="2400" b="1" baseline="0">
                <a:solidFill>
                  <a:schemeClr val="tx2"/>
                </a:solidFill>
                <a:latin typeface="Franklin Gothic Medium" panose="020B0603020102020204" pitchFamily="34" charset="0"/>
              </a:defRPr>
            </a:lvl1pPr>
            <a:lvl2pPr marL="411480" indent="0">
              <a:lnSpc>
                <a:spcPct val="100000"/>
              </a:lnSpc>
              <a:spcBef>
                <a:spcPts val="0"/>
              </a:spcBef>
              <a:spcAft>
                <a:spcPts val="0"/>
              </a:spcAft>
              <a:buNone/>
              <a:defRPr sz="2000" i="1"/>
            </a:lvl2pPr>
            <a:lvl3pPr marL="411480" indent="0">
              <a:lnSpc>
                <a:spcPct val="100000"/>
              </a:lnSpc>
              <a:spcBef>
                <a:spcPts val="300"/>
              </a:spcBef>
              <a:buNone/>
              <a:defRPr sz="2000" b="1">
                <a:solidFill>
                  <a:schemeClr val="bg2"/>
                </a:solidFill>
              </a:defRPr>
            </a:lvl3pPr>
            <a:lvl4pPr marL="731520" indent="-274320">
              <a:lnSpc>
                <a:spcPct val="100000"/>
              </a:lnSpc>
              <a:buClr>
                <a:schemeClr val="accent4"/>
              </a:buClr>
              <a:buFont typeface="Wingdings" panose="05000000000000000000" pitchFamily="2" charset="2"/>
              <a:buChar char=""/>
              <a:defRPr sz="1600"/>
            </a:lvl4pPr>
            <a:lvl5pPr marL="704088" indent="-228600">
              <a:lnSpc>
                <a:spcPct val="100000"/>
              </a:lnSpc>
              <a:buClr>
                <a:schemeClr val="accent3"/>
              </a:buClr>
              <a:buSzPct val="120000"/>
              <a:buFont typeface="Wingdings" panose="05000000000000000000" pitchFamily="2" charset="2"/>
              <a:buChar char=")"/>
              <a:defRPr sz="1600"/>
            </a:lvl5pPr>
          </a:lstStyle>
          <a:p>
            <a:pPr lvl="0"/>
            <a:r>
              <a:rPr lang="en-US"/>
              <a:t>FirstName </a:t>
            </a:r>
            <a:r>
              <a:rPr lang="en-US" err="1"/>
              <a:t>LastName</a:t>
            </a:r>
            <a:endParaRPr lang="en-US"/>
          </a:p>
          <a:p>
            <a:pPr lvl="1"/>
            <a:r>
              <a:rPr lang="en-US"/>
              <a:t>Position</a:t>
            </a:r>
          </a:p>
          <a:p>
            <a:pPr lvl="2"/>
            <a:r>
              <a:rPr lang="en-US"/>
              <a:t>Organization</a:t>
            </a:r>
          </a:p>
          <a:p>
            <a:pPr lvl="3"/>
            <a:r>
              <a:rPr lang="en-US"/>
              <a:t> Email</a:t>
            </a:r>
          </a:p>
          <a:p>
            <a:pPr lvl="4"/>
            <a:r>
              <a:rPr lang="en-US"/>
              <a:t> Phone</a:t>
            </a:r>
          </a:p>
        </p:txBody>
      </p:sp>
      <p:sp>
        <p:nvSpPr>
          <p:cNvPr id="14" name="Person Info 2">
            <a:extLst>
              <a:ext uri="{FF2B5EF4-FFF2-40B4-BE49-F238E27FC236}">
                <a16:creationId xmlns:a16="http://schemas.microsoft.com/office/drawing/2014/main" id="{134CD3E4-027C-4B7D-A65C-7DBA57E90025}"/>
              </a:ext>
            </a:extLst>
          </p:cNvPr>
          <p:cNvSpPr>
            <a:spLocks noGrp="1"/>
          </p:cNvSpPr>
          <p:nvPr>
            <p:ph sz="half" idx="10" hasCustomPrompt="1"/>
          </p:nvPr>
        </p:nvSpPr>
        <p:spPr>
          <a:xfrm>
            <a:off x="5070406" y="2502100"/>
            <a:ext cx="6508569" cy="1853796"/>
          </a:xfrm>
        </p:spPr>
        <p:txBody>
          <a:bodyPr anchor="ctr">
            <a:noAutofit/>
          </a:bodyPr>
          <a:lstStyle>
            <a:lvl1pPr marL="0" indent="0">
              <a:lnSpc>
                <a:spcPct val="100000"/>
              </a:lnSpc>
              <a:buNone/>
              <a:defRPr sz="2400" b="1" baseline="0">
                <a:solidFill>
                  <a:schemeClr val="tx2"/>
                </a:solidFill>
                <a:latin typeface="Franklin Gothic Medium" panose="020B0603020102020204" pitchFamily="34" charset="0"/>
              </a:defRPr>
            </a:lvl1pPr>
            <a:lvl2pPr marL="411480" indent="0">
              <a:lnSpc>
                <a:spcPct val="100000"/>
              </a:lnSpc>
              <a:spcBef>
                <a:spcPts val="0"/>
              </a:spcBef>
              <a:spcAft>
                <a:spcPts val="0"/>
              </a:spcAft>
              <a:buNone/>
              <a:defRPr sz="2000" i="1"/>
            </a:lvl2pPr>
            <a:lvl3pPr marL="411480" indent="0">
              <a:lnSpc>
                <a:spcPct val="100000"/>
              </a:lnSpc>
              <a:spcBef>
                <a:spcPts val="300"/>
              </a:spcBef>
              <a:buNone/>
              <a:defRPr sz="2000" b="1">
                <a:solidFill>
                  <a:schemeClr val="bg2"/>
                </a:solidFill>
              </a:defRPr>
            </a:lvl3pPr>
            <a:lvl4pPr marL="731520" indent="-274320">
              <a:lnSpc>
                <a:spcPct val="100000"/>
              </a:lnSpc>
              <a:buClr>
                <a:schemeClr val="accent4"/>
              </a:buClr>
              <a:buFont typeface="Wingdings" panose="05000000000000000000" pitchFamily="2" charset="2"/>
              <a:buChar char=""/>
              <a:defRPr sz="1600"/>
            </a:lvl4pPr>
            <a:lvl5pPr marL="704088" indent="-228600">
              <a:lnSpc>
                <a:spcPct val="100000"/>
              </a:lnSpc>
              <a:buClr>
                <a:schemeClr val="accent3"/>
              </a:buClr>
              <a:buSzPct val="120000"/>
              <a:buFont typeface="Wingdings" panose="05000000000000000000" pitchFamily="2" charset="2"/>
              <a:buChar char=")"/>
              <a:defRPr sz="1600"/>
            </a:lvl5pPr>
          </a:lstStyle>
          <a:p>
            <a:pPr lvl="0"/>
            <a:r>
              <a:rPr lang="en-US"/>
              <a:t>FirstName </a:t>
            </a:r>
            <a:r>
              <a:rPr lang="en-US" err="1"/>
              <a:t>LastName</a:t>
            </a:r>
            <a:endParaRPr lang="en-US"/>
          </a:p>
          <a:p>
            <a:pPr lvl="1"/>
            <a:r>
              <a:rPr lang="en-US"/>
              <a:t>Position</a:t>
            </a:r>
          </a:p>
          <a:p>
            <a:pPr lvl="2"/>
            <a:r>
              <a:rPr lang="en-US"/>
              <a:t>Organization</a:t>
            </a:r>
          </a:p>
          <a:p>
            <a:pPr lvl="3"/>
            <a:r>
              <a:rPr lang="en-US"/>
              <a:t> Email</a:t>
            </a:r>
          </a:p>
          <a:p>
            <a:pPr lvl="4"/>
            <a:r>
              <a:rPr lang="en-US"/>
              <a:t> Phone</a:t>
            </a:r>
          </a:p>
        </p:txBody>
      </p:sp>
      <p:sp>
        <p:nvSpPr>
          <p:cNvPr id="15" name="Person Info 3">
            <a:extLst>
              <a:ext uri="{FF2B5EF4-FFF2-40B4-BE49-F238E27FC236}">
                <a16:creationId xmlns:a16="http://schemas.microsoft.com/office/drawing/2014/main" id="{134CD3E4-027C-4B7D-A65C-7DBA57E90025}"/>
              </a:ext>
            </a:extLst>
          </p:cNvPr>
          <p:cNvSpPr>
            <a:spLocks noGrp="1"/>
          </p:cNvSpPr>
          <p:nvPr>
            <p:ph sz="half" idx="11" hasCustomPrompt="1"/>
          </p:nvPr>
        </p:nvSpPr>
        <p:spPr>
          <a:xfrm>
            <a:off x="5070406" y="4533293"/>
            <a:ext cx="6508569" cy="1853796"/>
          </a:xfrm>
        </p:spPr>
        <p:txBody>
          <a:bodyPr anchor="ctr">
            <a:noAutofit/>
          </a:bodyPr>
          <a:lstStyle>
            <a:lvl1pPr marL="0" indent="0">
              <a:lnSpc>
                <a:spcPct val="100000"/>
              </a:lnSpc>
              <a:buNone/>
              <a:defRPr sz="2400" b="1" baseline="0">
                <a:solidFill>
                  <a:schemeClr val="tx2"/>
                </a:solidFill>
                <a:latin typeface="Franklin Gothic Medium" panose="020B0603020102020204" pitchFamily="34" charset="0"/>
              </a:defRPr>
            </a:lvl1pPr>
            <a:lvl2pPr marL="411480" indent="0">
              <a:lnSpc>
                <a:spcPct val="100000"/>
              </a:lnSpc>
              <a:spcBef>
                <a:spcPts val="0"/>
              </a:spcBef>
              <a:spcAft>
                <a:spcPts val="0"/>
              </a:spcAft>
              <a:buNone/>
              <a:defRPr sz="2000" i="1"/>
            </a:lvl2pPr>
            <a:lvl3pPr marL="411480" indent="0">
              <a:lnSpc>
                <a:spcPct val="100000"/>
              </a:lnSpc>
              <a:spcBef>
                <a:spcPts val="300"/>
              </a:spcBef>
              <a:buNone/>
              <a:defRPr sz="2000" b="1">
                <a:solidFill>
                  <a:schemeClr val="bg2"/>
                </a:solidFill>
              </a:defRPr>
            </a:lvl3pPr>
            <a:lvl4pPr marL="731520" indent="-274320">
              <a:lnSpc>
                <a:spcPct val="100000"/>
              </a:lnSpc>
              <a:buClr>
                <a:schemeClr val="accent4"/>
              </a:buClr>
              <a:buFont typeface="Wingdings" panose="05000000000000000000" pitchFamily="2" charset="2"/>
              <a:buChar char=""/>
              <a:defRPr sz="1600"/>
            </a:lvl4pPr>
            <a:lvl5pPr marL="704088" indent="-228600">
              <a:lnSpc>
                <a:spcPct val="100000"/>
              </a:lnSpc>
              <a:buClr>
                <a:schemeClr val="accent3"/>
              </a:buClr>
              <a:buSzPct val="120000"/>
              <a:buFont typeface="Wingdings" panose="05000000000000000000" pitchFamily="2" charset="2"/>
              <a:buChar char=")"/>
              <a:defRPr sz="1600"/>
            </a:lvl5pPr>
          </a:lstStyle>
          <a:p>
            <a:pPr lvl="0"/>
            <a:r>
              <a:rPr lang="en-US"/>
              <a:t>FirstName </a:t>
            </a:r>
            <a:r>
              <a:rPr lang="en-US" err="1"/>
              <a:t>LastName</a:t>
            </a:r>
            <a:endParaRPr lang="en-US"/>
          </a:p>
          <a:p>
            <a:pPr lvl="1"/>
            <a:r>
              <a:rPr lang="en-US"/>
              <a:t>Position</a:t>
            </a:r>
          </a:p>
          <a:p>
            <a:pPr lvl="2"/>
            <a:r>
              <a:rPr lang="en-US"/>
              <a:t>Organization</a:t>
            </a:r>
          </a:p>
          <a:p>
            <a:pPr lvl="3"/>
            <a:r>
              <a:rPr lang="en-US"/>
              <a:t> Email</a:t>
            </a:r>
          </a:p>
          <a:p>
            <a:pPr lvl="4"/>
            <a:r>
              <a:rPr lang="en-US"/>
              <a:t> Phone</a:t>
            </a:r>
          </a:p>
        </p:txBody>
      </p:sp>
    </p:spTree>
    <p:extLst>
      <p:ext uri="{BB962C8B-B14F-4D97-AF65-F5344CB8AC3E}">
        <p14:creationId xmlns:p14="http://schemas.microsoft.com/office/powerpoint/2010/main" val="4115185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Questions">
    <p:spTree>
      <p:nvGrpSpPr>
        <p:cNvPr id="1" name=""/>
        <p:cNvGrpSpPr/>
        <p:nvPr/>
      </p:nvGrpSpPr>
      <p:grpSpPr>
        <a:xfrm>
          <a:off x="0" y="0"/>
          <a:ext cx="0" cy="0"/>
          <a:chOff x="0" y="0"/>
          <a:chExt cx="0" cy="0"/>
        </a:xfrm>
      </p:grpSpPr>
      <p:sp>
        <p:nvSpPr>
          <p:cNvPr id="10" name="Rectangle 9" descr="Decorative"/>
          <p:cNvSpPr/>
          <p:nvPr userDrawn="1"/>
        </p:nvSpPr>
        <p:spPr>
          <a:xfrm>
            <a:off x="1" y="-2"/>
            <a:ext cx="4426982"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descr="Decorative"/>
          <p:cNvSpPr txBox="1">
            <a:spLocks/>
          </p:cNvSpPr>
          <p:nvPr userDrawn="1"/>
        </p:nvSpPr>
        <p:spPr>
          <a:xfrm>
            <a:off x="1" y="-1"/>
            <a:ext cx="4426981" cy="6858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a:solidFill>
                  <a:schemeClr val="tx2"/>
                </a:solidFill>
                <a:latin typeface="Franklin Gothic Medium" panose="020B0603020102020204" pitchFamily="34" charset="0"/>
                <a:ea typeface="+mj-ea"/>
                <a:cs typeface="+mj-cs"/>
              </a:defRPr>
            </a:lvl1pPr>
          </a:lstStyle>
          <a:p>
            <a:pPr algn="ctr"/>
            <a:r>
              <a:rPr lang="en-US" sz="30000">
                <a:solidFill>
                  <a:schemeClr val="bg1"/>
                </a:solidFill>
              </a:rPr>
              <a:t>?</a:t>
            </a:r>
          </a:p>
        </p:txBody>
      </p:sp>
      <p:cxnSp>
        <p:nvCxnSpPr>
          <p:cNvPr id="18" name="Straight Connector 17" descr="Decorative"/>
          <p:cNvCxnSpPr/>
          <p:nvPr userDrawn="1"/>
        </p:nvCxnSpPr>
        <p:spPr>
          <a:xfrm>
            <a:off x="4535430" y="-2"/>
            <a:ext cx="0" cy="6858002"/>
          </a:xfrm>
          <a:prstGeom prst="line">
            <a:avLst/>
          </a:prstGeom>
          <a:ln w="38100">
            <a:solidFill>
              <a:schemeClr val="tx2"/>
            </a:solidFill>
          </a:ln>
        </p:spPr>
        <p:style>
          <a:lnRef idx="3">
            <a:schemeClr val="accent5"/>
          </a:lnRef>
          <a:fillRef idx="0">
            <a:schemeClr val="accent5"/>
          </a:fillRef>
          <a:effectRef idx="2">
            <a:schemeClr val="accent5"/>
          </a:effectRef>
          <a:fontRef idx="minor">
            <a:schemeClr val="tx1"/>
          </a:fontRef>
        </p:style>
      </p:cxnSp>
      <p:sp>
        <p:nvSpPr>
          <p:cNvPr id="2" name="Title 1"/>
          <p:cNvSpPr>
            <a:spLocks noGrp="1"/>
          </p:cNvSpPr>
          <p:nvPr>
            <p:ph type="ctrTitle" hasCustomPrompt="1"/>
          </p:nvPr>
        </p:nvSpPr>
        <p:spPr>
          <a:xfrm>
            <a:off x="5310130" y="3175479"/>
            <a:ext cx="6043670" cy="1944479"/>
          </a:xfrm>
        </p:spPr>
        <p:txBody>
          <a:bodyPr anchor="b">
            <a:normAutofit/>
          </a:bodyPr>
          <a:lstStyle>
            <a:lvl1pPr algn="l">
              <a:defRPr sz="5400">
                <a:solidFill>
                  <a:schemeClr val="tx2"/>
                </a:solidFill>
                <a:latin typeface="Franklin Gothic Medium" panose="020B0603020102020204" pitchFamily="34" charset="0"/>
              </a:defRPr>
            </a:lvl1pPr>
          </a:lstStyle>
          <a:p>
            <a:r>
              <a:rPr lang="en-US"/>
              <a:t>Add “Questions?” Title</a:t>
            </a:r>
          </a:p>
        </p:txBody>
      </p:sp>
      <p:sp>
        <p:nvSpPr>
          <p:cNvPr id="3" name="Subtitle 2"/>
          <p:cNvSpPr>
            <a:spLocks noGrp="1"/>
          </p:cNvSpPr>
          <p:nvPr>
            <p:ph type="subTitle" idx="1" hasCustomPrompt="1"/>
          </p:nvPr>
        </p:nvSpPr>
        <p:spPr>
          <a:xfrm>
            <a:off x="5310130" y="5266951"/>
            <a:ext cx="6043670" cy="1057649"/>
          </a:xfrm>
        </p:spPr>
        <p:txBody>
          <a:bodyPr>
            <a:normAutofit/>
          </a:bodyPr>
          <a:lstStyle>
            <a:lvl1pPr marL="0" indent="0" algn="l">
              <a:buNone/>
              <a:defRPr sz="3200" baseline="0">
                <a:solidFill>
                  <a:schemeClr val="tx2"/>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guidance for how to ask questions, or delete if not needed.</a:t>
            </a:r>
          </a:p>
        </p:txBody>
      </p:sp>
    </p:spTree>
    <p:extLst>
      <p:ext uri="{BB962C8B-B14F-4D97-AF65-F5344CB8AC3E}">
        <p14:creationId xmlns:p14="http://schemas.microsoft.com/office/powerpoint/2010/main" val="2050209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hank You">
    <p:spTree>
      <p:nvGrpSpPr>
        <p:cNvPr id="1" name=""/>
        <p:cNvGrpSpPr/>
        <p:nvPr/>
      </p:nvGrpSpPr>
      <p:grpSpPr>
        <a:xfrm>
          <a:off x="0" y="0"/>
          <a:ext cx="0" cy="0"/>
          <a:chOff x="0" y="0"/>
          <a:chExt cx="0" cy="0"/>
        </a:xfrm>
      </p:grpSpPr>
      <p:sp>
        <p:nvSpPr>
          <p:cNvPr id="4" name="Rectangle 3" descr="Decorative"/>
          <p:cNvSpPr/>
          <p:nvPr userDrawn="1"/>
        </p:nvSpPr>
        <p:spPr>
          <a:xfrm>
            <a:off x="0" y="0"/>
            <a:ext cx="12192000" cy="4562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ecorative">
            <a:extLst>
              <a:ext uri="{FF2B5EF4-FFF2-40B4-BE49-F238E27FC236}">
                <a16:creationId xmlns:a16="http://schemas.microsoft.com/office/drawing/2014/main" id="{4519419B-DBEF-D34B-8DB0-68541789A69E}"/>
              </a:ext>
            </a:extLst>
          </p:cNvPr>
          <p:cNvPicPr>
            <a:picLocks noChangeAspect="1"/>
          </p:cNvPicPr>
          <p:nvPr userDrawn="1"/>
        </p:nvPicPr>
        <p:blipFill>
          <a:blip r:embed="rId2"/>
          <a:stretch>
            <a:fillRect/>
          </a:stretch>
        </p:blipFill>
        <p:spPr>
          <a:xfrm>
            <a:off x="10519094" y="230188"/>
            <a:ext cx="1445224" cy="669085"/>
          </a:xfrm>
          <a:prstGeom prst="rect">
            <a:avLst/>
          </a:prstGeom>
        </p:spPr>
      </p:pic>
      <p:sp>
        <p:nvSpPr>
          <p:cNvPr id="2" name="Title 1"/>
          <p:cNvSpPr>
            <a:spLocks noGrp="1"/>
          </p:cNvSpPr>
          <p:nvPr>
            <p:ph type="title" hasCustomPrompt="1"/>
          </p:nvPr>
        </p:nvSpPr>
        <p:spPr>
          <a:xfrm>
            <a:off x="831850" y="1709738"/>
            <a:ext cx="10515600" cy="2852737"/>
          </a:xfrm>
        </p:spPr>
        <p:txBody>
          <a:bodyPr anchor="ctr">
            <a:normAutofit/>
          </a:bodyPr>
          <a:lstStyle>
            <a:lvl1pPr algn="ctr">
              <a:defRPr sz="8800">
                <a:solidFill>
                  <a:schemeClr val="bg1"/>
                </a:solidFill>
              </a:defRPr>
            </a:lvl1pPr>
          </a:lstStyle>
          <a:p>
            <a:r>
              <a:rPr lang="en-US"/>
              <a:t>Add “Thank You” Title</a:t>
            </a:r>
          </a:p>
        </p:txBody>
      </p:sp>
      <p:cxnSp>
        <p:nvCxnSpPr>
          <p:cNvPr id="6" name="Straight Connector 5" descr="Decorative"/>
          <p:cNvCxnSpPr/>
          <p:nvPr userDrawn="1"/>
        </p:nvCxnSpPr>
        <p:spPr>
          <a:xfrm flipH="1">
            <a:off x="0" y="4679950"/>
            <a:ext cx="12192000" cy="0"/>
          </a:xfrm>
          <a:prstGeom prst="line">
            <a:avLst/>
          </a:prstGeom>
          <a:ln w="38100">
            <a:solidFill>
              <a:schemeClr val="tx2"/>
            </a:solidFill>
          </a:ln>
        </p:spPr>
        <p:style>
          <a:lnRef idx="3">
            <a:schemeClr val="accent5"/>
          </a:lnRef>
          <a:fillRef idx="0">
            <a:schemeClr val="accent5"/>
          </a:fillRef>
          <a:effectRef idx="2">
            <a:schemeClr val="accent5"/>
          </a:effectRef>
          <a:fontRef idx="minor">
            <a:schemeClr val="tx1"/>
          </a:fontRef>
        </p:style>
      </p:cxnSp>
      <p:sp>
        <p:nvSpPr>
          <p:cNvPr id="3" name="Text Placeholder 2"/>
          <p:cNvSpPr>
            <a:spLocks noGrp="1"/>
          </p:cNvSpPr>
          <p:nvPr>
            <p:ph type="body" idx="1" hasCustomPrompt="1"/>
          </p:nvPr>
        </p:nvSpPr>
        <p:spPr>
          <a:xfrm>
            <a:off x="831850" y="5033963"/>
            <a:ext cx="10515600" cy="1296987"/>
          </a:xfrm>
        </p:spPr>
        <p:txBody>
          <a:bodyPr>
            <a:normAutofit/>
          </a:bodyPr>
          <a:lstStyle>
            <a:lvl1pPr marL="0" indent="0" algn="ctr">
              <a:buNone/>
              <a:defRPr sz="28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closing message or information, or delete if not needed.</a:t>
            </a:r>
          </a:p>
        </p:txBody>
      </p:sp>
    </p:spTree>
    <p:extLst>
      <p:ext uri="{BB962C8B-B14F-4D97-AF65-F5344CB8AC3E}">
        <p14:creationId xmlns:p14="http://schemas.microsoft.com/office/powerpoint/2010/main" val="3086517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ries">
    <p:spTree>
      <p:nvGrpSpPr>
        <p:cNvPr id="1" name=""/>
        <p:cNvGrpSpPr/>
        <p:nvPr/>
      </p:nvGrpSpPr>
      <p:grpSpPr>
        <a:xfrm>
          <a:off x="0" y="0"/>
          <a:ext cx="0" cy="0"/>
          <a:chOff x="0" y="0"/>
          <a:chExt cx="0" cy="0"/>
        </a:xfrm>
      </p:grpSpPr>
      <p:sp>
        <p:nvSpPr>
          <p:cNvPr id="7" name="Rectangle 6" descr="Decorative"/>
          <p:cNvSpPr/>
          <p:nvPr userDrawn="1"/>
        </p:nvSpPr>
        <p:spPr>
          <a:xfrm>
            <a:off x="0" y="0"/>
            <a:ext cx="12192000" cy="1133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0" y="28220"/>
            <a:ext cx="9680894" cy="1104900"/>
          </a:xfrm>
        </p:spPr>
        <p:txBody>
          <a:bodyPr>
            <a:normAutofit/>
          </a:bodyPr>
          <a:lstStyle>
            <a:lvl1pPr>
              <a:defRPr sz="3300" b="0" i="0">
                <a:solidFill>
                  <a:schemeClr val="bg1"/>
                </a:solidFill>
              </a:defRPr>
            </a:lvl1pPr>
          </a:lstStyle>
          <a:p>
            <a:r>
              <a:rPr lang="en-US"/>
              <a:t>Click to Add Series/Set Title</a:t>
            </a:r>
          </a:p>
        </p:txBody>
      </p:sp>
      <p:pic>
        <p:nvPicPr>
          <p:cNvPr id="9" name="Picture 8" descr="Decorative">
            <a:extLst>
              <a:ext uri="{FF2B5EF4-FFF2-40B4-BE49-F238E27FC236}">
                <a16:creationId xmlns:a16="http://schemas.microsoft.com/office/drawing/2014/main" id="{4519419B-DBEF-D34B-8DB0-68541789A69E}"/>
              </a:ext>
            </a:extLst>
          </p:cNvPr>
          <p:cNvPicPr>
            <a:picLocks noChangeAspect="1"/>
          </p:cNvPicPr>
          <p:nvPr userDrawn="1"/>
        </p:nvPicPr>
        <p:blipFill>
          <a:blip r:embed="rId2"/>
          <a:stretch>
            <a:fillRect/>
          </a:stretch>
        </p:blipFill>
        <p:spPr>
          <a:xfrm>
            <a:off x="10519094" y="230188"/>
            <a:ext cx="1445224" cy="669085"/>
          </a:xfrm>
          <a:prstGeom prst="rect">
            <a:avLst/>
          </a:prstGeom>
        </p:spPr>
      </p:pic>
      <p:sp>
        <p:nvSpPr>
          <p:cNvPr id="11" name="Title 1"/>
          <p:cNvSpPr txBox="1">
            <a:spLocks/>
          </p:cNvSpPr>
          <p:nvPr userDrawn="1"/>
        </p:nvSpPr>
        <p:spPr>
          <a:xfrm>
            <a:off x="838200" y="1136578"/>
            <a:ext cx="10515600" cy="1205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Franklin Gothic Medium" panose="020B0603020102020204" pitchFamily="34" charset="0"/>
                <a:ea typeface="+mj-ea"/>
                <a:cs typeface="+mj-cs"/>
              </a:defRPr>
            </a:lvl1pPr>
          </a:lstStyle>
          <a:p>
            <a:r>
              <a:rPr lang="en-US"/>
              <a:t>Click to edit Master title style</a:t>
            </a:r>
          </a:p>
        </p:txBody>
      </p:sp>
      <p:cxnSp>
        <p:nvCxnSpPr>
          <p:cNvPr id="13" name="Straight Connector 12" descr="Decorative"/>
          <p:cNvCxnSpPr/>
          <p:nvPr userDrawn="1"/>
        </p:nvCxnSpPr>
        <p:spPr>
          <a:xfrm>
            <a:off x="838200" y="2247900"/>
            <a:ext cx="3987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
          </p:nvPr>
        </p:nvSpPr>
        <p:spPr>
          <a:xfrm>
            <a:off x="838200" y="2536825"/>
            <a:ext cx="10515600" cy="3725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Veterans’ Employment and Training Service</a:t>
            </a:r>
          </a:p>
        </p:txBody>
      </p:sp>
      <p:sp>
        <p:nvSpPr>
          <p:cNvPr id="5" name="Slide Number Placeholder 4"/>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55149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descr="Decorative"/>
          <p:cNvSpPr/>
          <p:nvPr userDrawn="1"/>
        </p:nvSpPr>
        <p:spPr>
          <a:xfrm>
            <a:off x="1" y="-2"/>
            <a:ext cx="442698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nited States Department of Labor seal"/>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5445" y="1117960"/>
            <a:ext cx="1896093" cy="1896093"/>
          </a:xfrm>
          <a:prstGeom prst="rect">
            <a:avLst/>
          </a:prstGeom>
        </p:spPr>
      </p:pic>
      <p:pic>
        <p:nvPicPr>
          <p:cNvPr id="9" name="Picture 8" descr="United States Department of Labor, Veterans' Employment and Training Service logo">
            <a:extLst>
              <a:ext uri="{FF2B5EF4-FFF2-40B4-BE49-F238E27FC236}">
                <a16:creationId xmlns:a16="http://schemas.microsoft.com/office/drawing/2014/main" id="{4519419B-DBEF-D34B-8DB0-68541789A69E}"/>
              </a:ext>
            </a:extLst>
          </p:cNvPr>
          <p:cNvPicPr>
            <a:picLocks noChangeAspect="1"/>
          </p:cNvPicPr>
          <p:nvPr userDrawn="1"/>
        </p:nvPicPr>
        <p:blipFill>
          <a:blip r:embed="rId3"/>
          <a:stretch>
            <a:fillRect/>
          </a:stretch>
        </p:blipFill>
        <p:spPr>
          <a:xfrm>
            <a:off x="1146511" y="4055814"/>
            <a:ext cx="2133960" cy="987944"/>
          </a:xfrm>
          <a:prstGeom prst="rect">
            <a:avLst/>
          </a:prstGeom>
        </p:spPr>
      </p:pic>
      <p:sp>
        <p:nvSpPr>
          <p:cNvPr id="13" name="Title 1"/>
          <p:cNvSpPr txBox="1">
            <a:spLocks/>
          </p:cNvSpPr>
          <p:nvPr userDrawn="1"/>
        </p:nvSpPr>
        <p:spPr>
          <a:xfrm>
            <a:off x="0" y="5266951"/>
            <a:ext cx="4426982" cy="15910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tx1"/>
                </a:solidFill>
                <a:latin typeface="Franklin Gothic Book" panose="020B0503020102020204" pitchFamily="34" charset="0"/>
                <a:ea typeface="+mj-ea"/>
                <a:cs typeface="+mj-cs"/>
              </a:defRPr>
            </a:lvl1pPr>
          </a:lstStyle>
          <a:p>
            <a:pPr algn="ctr">
              <a:lnSpc>
                <a:spcPct val="95000"/>
              </a:lnSpc>
            </a:pPr>
            <a:r>
              <a:rPr lang="en-US" sz="2400" b="0">
                <a:solidFill>
                  <a:schemeClr val="bg1"/>
                </a:solidFill>
                <a:latin typeface="Franklin Gothic Book" panose="020B0503020102020204" pitchFamily="34" charset="0"/>
              </a:rPr>
              <a:t>Veterans’ Employment</a:t>
            </a:r>
            <a:br>
              <a:rPr lang="en-US" sz="2400" b="0">
                <a:solidFill>
                  <a:schemeClr val="bg1"/>
                </a:solidFill>
                <a:latin typeface="Franklin Gothic Book" panose="020B0503020102020204" pitchFamily="34" charset="0"/>
              </a:rPr>
            </a:br>
            <a:r>
              <a:rPr lang="en-US" sz="2400" b="0">
                <a:solidFill>
                  <a:schemeClr val="bg1"/>
                </a:solidFill>
                <a:latin typeface="Franklin Gothic Book" panose="020B0503020102020204" pitchFamily="34" charset="0"/>
              </a:rPr>
              <a:t>and Training Service</a:t>
            </a:r>
          </a:p>
        </p:txBody>
      </p:sp>
      <p:cxnSp>
        <p:nvCxnSpPr>
          <p:cNvPr id="18" name="Straight Connector 17" descr="Decorative"/>
          <p:cNvCxnSpPr/>
          <p:nvPr userDrawn="1"/>
        </p:nvCxnSpPr>
        <p:spPr>
          <a:xfrm>
            <a:off x="4535430" y="-2"/>
            <a:ext cx="0" cy="6858002"/>
          </a:xfrm>
          <a:prstGeom prst="line">
            <a:avLst/>
          </a:prstGeom>
          <a:ln w="38100">
            <a:solidFill>
              <a:schemeClr val="tx2"/>
            </a:solidFill>
          </a:ln>
        </p:spPr>
        <p:style>
          <a:lnRef idx="3">
            <a:schemeClr val="accent5"/>
          </a:lnRef>
          <a:fillRef idx="0">
            <a:schemeClr val="accent5"/>
          </a:fillRef>
          <a:effectRef idx="2">
            <a:schemeClr val="accent5"/>
          </a:effectRef>
          <a:fontRef idx="minor">
            <a:schemeClr val="tx1"/>
          </a:fontRef>
        </p:style>
      </p:cxnSp>
      <p:sp>
        <p:nvSpPr>
          <p:cNvPr id="17" name="Rectangle 16" descr="Decorative"/>
          <p:cNvSpPr/>
          <p:nvPr userDrawn="1"/>
        </p:nvSpPr>
        <p:spPr>
          <a:xfrm>
            <a:off x="10330543" y="0"/>
            <a:ext cx="1861457" cy="1110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310130" y="3175479"/>
            <a:ext cx="6043670" cy="1944479"/>
          </a:xfrm>
        </p:spPr>
        <p:txBody>
          <a:bodyPr anchor="b">
            <a:normAutofit/>
          </a:bodyPr>
          <a:lstStyle>
            <a:lvl1pPr algn="l">
              <a:defRPr sz="5400">
                <a:solidFill>
                  <a:schemeClr val="tx2"/>
                </a:solidFill>
                <a:latin typeface="Franklin Gothic Medium" panose="020B0603020102020204" pitchFamily="34" charset="0"/>
              </a:defRPr>
            </a:lvl1pPr>
          </a:lstStyle>
          <a:p>
            <a:r>
              <a:rPr lang="en-US"/>
              <a:t>Presentation Title</a:t>
            </a:r>
          </a:p>
        </p:txBody>
      </p:sp>
      <p:sp>
        <p:nvSpPr>
          <p:cNvPr id="3" name="Subtitle 2"/>
          <p:cNvSpPr>
            <a:spLocks noGrp="1"/>
          </p:cNvSpPr>
          <p:nvPr>
            <p:ph type="subTitle" idx="1" hasCustomPrompt="1"/>
          </p:nvPr>
        </p:nvSpPr>
        <p:spPr>
          <a:xfrm>
            <a:off x="5310130" y="5266951"/>
            <a:ext cx="6043670" cy="729343"/>
          </a:xfrm>
        </p:spPr>
        <p:txBody>
          <a:bodyPr>
            <a:normAutofit/>
          </a:bodyPr>
          <a:lstStyle>
            <a:lvl1pPr marL="0" indent="0" algn="l">
              <a:buNone/>
              <a:defRPr sz="3200">
                <a:solidFill>
                  <a:schemeClr val="tx2"/>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Subtitle/Date</a:t>
            </a:r>
          </a:p>
        </p:txBody>
      </p:sp>
    </p:spTree>
    <p:extLst>
      <p:ext uri="{BB962C8B-B14F-4D97-AF65-F5344CB8AC3E}">
        <p14:creationId xmlns:p14="http://schemas.microsoft.com/office/powerpoint/2010/main" val="1127874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scussion">
    <p:spTree>
      <p:nvGrpSpPr>
        <p:cNvPr id="1" name=""/>
        <p:cNvGrpSpPr/>
        <p:nvPr/>
      </p:nvGrpSpPr>
      <p:grpSpPr>
        <a:xfrm>
          <a:off x="0" y="0"/>
          <a:ext cx="0" cy="0"/>
          <a:chOff x="0" y="0"/>
          <a:chExt cx="0" cy="0"/>
        </a:xfrm>
      </p:grpSpPr>
      <p:sp>
        <p:nvSpPr>
          <p:cNvPr id="12" name="Rectangle 11" descr="Decorative">
            <a:extLst>
              <a:ext uri="{FF2B5EF4-FFF2-40B4-BE49-F238E27FC236}">
                <a16:creationId xmlns:a16="http://schemas.microsoft.com/office/drawing/2014/main" id="{8528E4B3-AFFF-4811-A652-D45E36D26A01}"/>
              </a:ext>
            </a:extLst>
          </p:cNvPr>
          <p:cNvSpPr/>
          <p:nvPr userDrawn="1"/>
        </p:nvSpPr>
        <p:spPr>
          <a:xfrm>
            <a:off x="0" y="0"/>
            <a:ext cx="12192000" cy="1133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32092" y="65292"/>
            <a:ext cx="9680894" cy="998875"/>
          </a:xfrm>
        </p:spPr>
        <p:txBody>
          <a:bodyPr>
            <a:normAutofit/>
          </a:bodyPr>
          <a:lstStyle>
            <a:lvl1pPr>
              <a:defRPr sz="3300">
                <a:solidFill>
                  <a:schemeClr val="bg1"/>
                </a:solidFill>
              </a:defRPr>
            </a:lvl1pPr>
          </a:lstStyle>
          <a:p>
            <a:r>
              <a:rPr lang="en-US"/>
              <a:t>Add Discussion Title</a:t>
            </a:r>
          </a:p>
        </p:txBody>
      </p:sp>
      <p:pic>
        <p:nvPicPr>
          <p:cNvPr id="9" name="Picture 8" descr="Decorative">
            <a:extLst>
              <a:ext uri="{FF2B5EF4-FFF2-40B4-BE49-F238E27FC236}">
                <a16:creationId xmlns:a16="http://schemas.microsoft.com/office/drawing/2014/main" id="{4519419B-DBEF-D34B-8DB0-68541789A69E}"/>
              </a:ext>
            </a:extLst>
          </p:cNvPr>
          <p:cNvPicPr>
            <a:picLocks noChangeAspect="1"/>
          </p:cNvPicPr>
          <p:nvPr userDrawn="1"/>
        </p:nvPicPr>
        <p:blipFill>
          <a:blip r:embed="rId2"/>
          <a:stretch>
            <a:fillRect/>
          </a:stretch>
        </p:blipFill>
        <p:spPr>
          <a:xfrm>
            <a:off x="10519094" y="230188"/>
            <a:ext cx="1445224" cy="669085"/>
          </a:xfrm>
          <a:prstGeom prst="rect">
            <a:avLst/>
          </a:prstGeom>
        </p:spPr>
      </p:pic>
      <p:sp>
        <p:nvSpPr>
          <p:cNvPr id="8" name="Discussion Topic">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2438400" y="2082800"/>
            <a:ext cx="8753627" cy="3830116"/>
          </a:xfrm>
        </p:spPr>
        <p:txBody>
          <a:bodyPr anchor="ctr">
            <a:normAutofit/>
          </a:bodyPr>
          <a:lstStyle>
            <a:lvl1pPr marL="0" indent="0" algn="l">
              <a:lnSpc>
                <a:spcPct val="100000"/>
              </a:lnSpc>
              <a:buNone/>
              <a:defRPr sz="3600" b="0">
                <a:solidFill>
                  <a:schemeClr val="bg2"/>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discussion topic content</a:t>
            </a:r>
          </a:p>
        </p:txBody>
      </p:sp>
      <p:sp>
        <p:nvSpPr>
          <p:cNvPr id="4" name="Footer Placeholder 3"/>
          <p:cNvSpPr>
            <a:spLocks noGrp="1"/>
          </p:cNvSpPr>
          <p:nvPr>
            <p:ph type="ftr" sz="quarter" idx="11"/>
          </p:nvPr>
        </p:nvSpPr>
        <p:spPr/>
        <p:txBody>
          <a:bodyPr/>
          <a:lstStyle/>
          <a:p>
            <a:r>
              <a:rPr lang="en-US"/>
              <a:t>Veterans’ Employment and Training Service</a:t>
            </a:r>
          </a:p>
        </p:txBody>
      </p:sp>
      <p:sp>
        <p:nvSpPr>
          <p:cNvPr id="5" name="Slide Number Placeholder 4"/>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3990442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o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0518" y="195999"/>
            <a:ext cx="9680894" cy="737461"/>
          </a:xfrm>
        </p:spPr>
        <p:txBody>
          <a:bodyPr/>
          <a:lstStyle>
            <a:lvl1pPr>
              <a:defRPr baseline="0">
                <a:solidFill>
                  <a:schemeClr val="bg1"/>
                </a:solidFill>
              </a:defRPr>
            </a:lvl1pPr>
          </a:lstStyle>
          <a:p>
            <a:r>
              <a:rPr lang="en-US"/>
              <a:t>Add Polling Question Title</a:t>
            </a:r>
          </a:p>
        </p:txBody>
      </p:sp>
      <p:pic>
        <p:nvPicPr>
          <p:cNvPr id="11" name="Picture 10" descr="Decorative">
            <a:extLst>
              <a:ext uri="{FF2B5EF4-FFF2-40B4-BE49-F238E27FC236}">
                <a16:creationId xmlns:a16="http://schemas.microsoft.com/office/drawing/2014/main" id="{4519419B-DBEF-D34B-8DB0-68541789A69E}"/>
              </a:ext>
            </a:extLst>
          </p:cNvPr>
          <p:cNvPicPr>
            <a:picLocks noChangeAspect="1"/>
          </p:cNvPicPr>
          <p:nvPr userDrawn="1"/>
        </p:nvPicPr>
        <p:blipFill>
          <a:blip r:embed="rId2"/>
          <a:stretch>
            <a:fillRect/>
          </a:stretch>
        </p:blipFill>
        <p:spPr>
          <a:xfrm>
            <a:off x="10519094" y="230188"/>
            <a:ext cx="1445224" cy="669085"/>
          </a:xfrm>
          <a:prstGeom prst="rect">
            <a:avLst/>
          </a:prstGeom>
        </p:spPr>
      </p:pic>
      <p:cxnSp>
        <p:nvCxnSpPr>
          <p:cNvPr id="6" name="Straight Connector 5"/>
          <p:cNvCxnSpPr/>
          <p:nvPr userDrawn="1"/>
        </p:nvCxnSpPr>
        <p:spPr>
          <a:xfrm>
            <a:off x="838200" y="1536700"/>
            <a:ext cx="3987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oll Question">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2000250" y="2187707"/>
            <a:ext cx="9191777" cy="1054252"/>
          </a:xfrm>
        </p:spPr>
        <p:txBody>
          <a:bodyPr anchor="ctr">
            <a:normAutofit/>
          </a:bodyPr>
          <a:lstStyle>
            <a:lvl1pPr marL="0" indent="0" algn="l">
              <a:lnSpc>
                <a:spcPct val="100000"/>
              </a:lnSpc>
              <a:buNone/>
              <a:defRPr sz="2800" b="0">
                <a:solidFill>
                  <a:schemeClr val="bg2"/>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poll question</a:t>
            </a:r>
          </a:p>
        </p:txBody>
      </p:sp>
      <p:sp>
        <p:nvSpPr>
          <p:cNvPr id="10" name="Text Placeholder 3">
            <a:extLst>
              <a:ext uri="{FF2B5EF4-FFF2-40B4-BE49-F238E27FC236}">
                <a16:creationId xmlns:a16="http://schemas.microsoft.com/office/drawing/2014/main" id="{73416667-CA2D-4DDC-AD50-735BBA133708}"/>
              </a:ext>
            </a:extLst>
          </p:cNvPr>
          <p:cNvSpPr>
            <a:spLocks noGrp="1"/>
          </p:cNvSpPr>
          <p:nvPr>
            <p:ph type="body" sz="quarter" idx="14"/>
          </p:nvPr>
        </p:nvSpPr>
        <p:spPr>
          <a:xfrm>
            <a:off x="2574122" y="3351821"/>
            <a:ext cx="8617754" cy="2914625"/>
          </a:xfrm>
        </p:spPr>
        <p:txBody>
          <a:bodyPr anchor="t"/>
          <a:lstStyle>
            <a:lvl1pPr marL="457200" indent="-457200">
              <a:spcBef>
                <a:spcPts val="1800"/>
              </a:spcBef>
              <a:buClr>
                <a:schemeClr val="tx1"/>
              </a:buClr>
              <a:buSzPct val="100000"/>
              <a:buFont typeface="+mj-lt"/>
              <a:buAutoNum type="arabicPeriod"/>
              <a:defRPr sz="2800"/>
            </a:lvl1pPr>
            <a:lvl2pPr marL="777240">
              <a:spcBef>
                <a:spcPts val="400"/>
              </a:spcBef>
              <a:defRPr sz="2400"/>
            </a:lvl2pPr>
            <a:lvl3pPr>
              <a:spcBef>
                <a:spcPts val="200"/>
              </a:spcBef>
              <a:defRPr sz="2000"/>
            </a:lvl3pPr>
            <a:lvl4pPr>
              <a:spcBef>
                <a:spcPts val="200"/>
              </a:spcBef>
              <a:defRPr sz="2000"/>
            </a:lvl4pPr>
            <a:lvl5pPr>
              <a:spcBef>
                <a:spcPts val="2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Veterans’ Employment and Training Service</a:t>
            </a:r>
          </a:p>
        </p:txBody>
      </p:sp>
      <p:sp>
        <p:nvSpPr>
          <p:cNvPr id="5" name="Slide Number Placeholder 4"/>
          <p:cNvSpPr>
            <a:spLocks noGrp="1"/>
          </p:cNvSpPr>
          <p:nvPr>
            <p:ph type="sldNum" sz="quarter" idx="12"/>
          </p:nvPr>
        </p:nvSpPr>
        <p:spPr/>
        <p:txBody>
          <a:bodyPr/>
          <a:lstStyle/>
          <a:p>
            <a:fld id="{9F533A62-0560-4741-9272-0FF595F394C3}" type="slidenum">
              <a:rPr lang="en-US" smtClean="0"/>
              <a:t>‹#›</a:t>
            </a:fld>
            <a:endParaRPr lang="en-US"/>
          </a:p>
        </p:txBody>
      </p:sp>
      <p:sp>
        <p:nvSpPr>
          <p:cNvPr id="12" name="Rectangle 11" descr="Decorative">
            <a:extLst>
              <a:ext uri="{FF2B5EF4-FFF2-40B4-BE49-F238E27FC236}">
                <a16:creationId xmlns:a16="http://schemas.microsoft.com/office/drawing/2014/main" id="{CF676EC2-E65C-4421-9D18-2BAA7EE57F45}"/>
              </a:ext>
            </a:extLst>
          </p:cNvPr>
          <p:cNvSpPr/>
          <p:nvPr userDrawn="1"/>
        </p:nvSpPr>
        <p:spPr>
          <a:xfrm>
            <a:off x="0" y="0"/>
            <a:ext cx="12192000" cy="1133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ecorative">
            <a:extLst>
              <a:ext uri="{FF2B5EF4-FFF2-40B4-BE49-F238E27FC236}">
                <a16:creationId xmlns:a16="http://schemas.microsoft.com/office/drawing/2014/main" id="{6914EE1F-55F7-43C8-BC41-CB41764306F6}"/>
              </a:ext>
            </a:extLst>
          </p:cNvPr>
          <p:cNvPicPr>
            <a:picLocks noChangeAspect="1"/>
          </p:cNvPicPr>
          <p:nvPr userDrawn="1"/>
        </p:nvPicPr>
        <p:blipFill>
          <a:blip r:embed="rId2"/>
          <a:stretch>
            <a:fillRect/>
          </a:stretch>
        </p:blipFill>
        <p:spPr>
          <a:xfrm>
            <a:off x="10671494" y="382588"/>
            <a:ext cx="1445224" cy="669085"/>
          </a:xfrm>
          <a:prstGeom prst="rect">
            <a:avLst/>
          </a:prstGeom>
        </p:spPr>
      </p:pic>
    </p:spTree>
    <p:extLst>
      <p:ext uri="{BB962C8B-B14F-4D97-AF65-F5344CB8AC3E}">
        <p14:creationId xmlns:p14="http://schemas.microsoft.com/office/powerpoint/2010/main" val="2302998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baseline="0"/>
            </a:lvl1pPr>
          </a:lstStyle>
          <a:p>
            <a:pPr lvl="0"/>
            <a:r>
              <a:rPr lang="en-US"/>
              <a:t>[Item, moderator/speaker, # minutes, etc.]</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a:lvl1pPr>
          </a:lstStyle>
          <a:p>
            <a:r>
              <a:rPr lang="en-US"/>
              <a:t>Add “Agenda” Title</a:t>
            </a:r>
          </a:p>
        </p:txBody>
      </p:sp>
      <p:cxnSp>
        <p:nvCxnSpPr>
          <p:cNvPr id="8" name="Straight Connector 7" descr="Decorative"/>
          <p:cNvCxnSpPr/>
          <p:nvPr userDrawn="1"/>
        </p:nvCxnSpPr>
        <p:spPr>
          <a:xfrm>
            <a:off x="838200" y="1286443"/>
            <a:ext cx="3987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11"/>
          </p:nvPr>
        </p:nvSpPr>
        <p:spPr/>
        <p:txBody>
          <a:bodyPr/>
          <a:lstStyle/>
          <a:p>
            <a:r>
              <a:rPr lang="en-US"/>
              <a:t>Veterans’ Employment and Training Service</a:t>
            </a:r>
          </a:p>
        </p:txBody>
      </p:sp>
      <p:sp>
        <p:nvSpPr>
          <p:cNvPr id="6" name="Slide Number Placeholder 5"/>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166300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descr="Decorative"/>
          <p:cNvSpPr/>
          <p:nvPr userDrawn="1"/>
        </p:nvSpPr>
        <p:spPr>
          <a:xfrm>
            <a:off x="0" y="0"/>
            <a:ext cx="12192000" cy="4562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ecorative">
            <a:extLst>
              <a:ext uri="{FF2B5EF4-FFF2-40B4-BE49-F238E27FC236}">
                <a16:creationId xmlns:a16="http://schemas.microsoft.com/office/drawing/2014/main" id="{4519419B-DBEF-D34B-8DB0-68541789A69E}"/>
              </a:ext>
            </a:extLst>
          </p:cNvPr>
          <p:cNvPicPr>
            <a:picLocks noChangeAspect="1"/>
          </p:cNvPicPr>
          <p:nvPr userDrawn="1"/>
        </p:nvPicPr>
        <p:blipFill>
          <a:blip r:embed="rId2"/>
          <a:stretch>
            <a:fillRect/>
          </a:stretch>
        </p:blipFill>
        <p:spPr>
          <a:xfrm>
            <a:off x="10519094" y="230188"/>
            <a:ext cx="1445224" cy="669085"/>
          </a:xfrm>
          <a:prstGeom prst="rect">
            <a:avLst/>
          </a:prstGeom>
        </p:spPr>
      </p:pic>
      <p:sp>
        <p:nvSpPr>
          <p:cNvPr id="2" name="Title 1"/>
          <p:cNvSpPr>
            <a:spLocks noGrp="1"/>
          </p:cNvSpPr>
          <p:nvPr>
            <p:ph type="title" hasCustomPrompt="1"/>
          </p:nvPr>
        </p:nvSpPr>
        <p:spPr>
          <a:xfrm>
            <a:off x="831850" y="1709738"/>
            <a:ext cx="10515600" cy="2852737"/>
          </a:xfrm>
        </p:spPr>
        <p:txBody>
          <a:bodyPr anchor="b"/>
          <a:lstStyle>
            <a:lvl1pPr>
              <a:defRPr sz="6000">
                <a:solidFill>
                  <a:schemeClr val="bg1"/>
                </a:solidFill>
              </a:defRPr>
            </a:lvl1pPr>
          </a:lstStyle>
          <a:p>
            <a:r>
              <a:rPr lang="en-US"/>
              <a:t>Section Heading</a:t>
            </a:r>
          </a:p>
        </p:txBody>
      </p:sp>
      <p:cxnSp>
        <p:nvCxnSpPr>
          <p:cNvPr id="6" name="Straight Connector 5" descr="Decorative"/>
          <p:cNvCxnSpPr/>
          <p:nvPr userDrawn="1"/>
        </p:nvCxnSpPr>
        <p:spPr>
          <a:xfrm flipH="1">
            <a:off x="0" y="4679950"/>
            <a:ext cx="12192000" cy="0"/>
          </a:xfrm>
          <a:prstGeom prst="line">
            <a:avLst/>
          </a:prstGeom>
          <a:ln w="38100">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sp>
        <p:nvSpPr>
          <p:cNvPr id="3" name="Text Placeholder 2"/>
          <p:cNvSpPr>
            <a:spLocks noGrp="1"/>
          </p:cNvSpPr>
          <p:nvPr>
            <p:ph type="body" idx="1" hasCustomPrompt="1"/>
          </p:nvPr>
        </p:nvSpPr>
        <p:spPr>
          <a:xfrm>
            <a:off x="831850" y="4792663"/>
            <a:ext cx="10515600" cy="1296987"/>
          </a:xfrm>
        </p:spPr>
        <p:txBody>
          <a:bodyPr/>
          <a:lstStyle>
            <a:lvl1pPr marL="0" indent="0">
              <a:buNone/>
              <a:defRPr sz="2400"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 or delete if not needed.</a:t>
            </a:r>
          </a:p>
        </p:txBody>
      </p:sp>
    </p:spTree>
    <p:extLst>
      <p:ext uri="{BB962C8B-B14F-4D97-AF65-F5344CB8AC3E}">
        <p14:creationId xmlns:p14="http://schemas.microsoft.com/office/powerpoint/2010/main" val="188905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49666"/>
            <a:ext cx="10515600" cy="46300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Veterans’ Employment and Training Service</a:t>
            </a:r>
          </a:p>
        </p:txBody>
      </p:sp>
      <p:sp>
        <p:nvSpPr>
          <p:cNvPr id="6" name="Slide Number Placeholder 5"/>
          <p:cNvSpPr>
            <a:spLocks noGrp="1"/>
          </p:cNvSpPr>
          <p:nvPr>
            <p:ph type="sldNum" sz="quarter" idx="12"/>
          </p:nvPr>
        </p:nvSpPr>
        <p:spPr/>
        <p:txBody>
          <a:bodyPr/>
          <a:lstStyle/>
          <a:p>
            <a:fld id="{9F533A62-0560-4741-9272-0FF595F394C3}" type="slidenum">
              <a:rPr lang="en-US" smtClean="0"/>
              <a:t>‹#›</a:t>
            </a:fld>
            <a:endParaRPr lang="en-US"/>
          </a:p>
        </p:txBody>
      </p:sp>
      <p:cxnSp>
        <p:nvCxnSpPr>
          <p:cNvPr id="9" name="Straight Connector 8" descr="Decorative"/>
          <p:cNvCxnSpPr/>
          <p:nvPr userDrawn="1"/>
        </p:nvCxnSpPr>
        <p:spPr>
          <a:xfrm>
            <a:off x="838200" y="1286443"/>
            <a:ext cx="3987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86001"/>
            <a:ext cx="9684318" cy="1325563"/>
          </a:xfr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299850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49667"/>
            <a:ext cx="5181600" cy="4627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49667"/>
            <a:ext cx="5181600" cy="4627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Veterans’ Employment and Training Service</a:t>
            </a:r>
          </a:p>
        </p:txBody>
      </p:sp>
      <p:sp>
        <p:nvSpPr>
          <p:cNvPr id="7" name="Slide Number Placeholder 6"/>
          <p:cNvSpPr>
            <a:spLocks noGrp="1"/>
          </p:cNvSpPr>
          <p:nvPr>
            <p:ph type="sldNum" sz="quarter" idx="12"/>
          </p:nvPr>
        </p:nvSpPr>
        <p:spPr/>
        <p:txBody>
          <a:bodyPr/>
          <a:lstStyle/>
          <a:p>
            <a:fld id="{9F533A62-0560-4741-9272-0FF595F394C3}" type="slidenum">
              <a:rPr lang="en-US" smtClean="0"/>
              <a:t>‹#›</a:t>
            </a:fld>
            <a:endParaRPr lang="en-US"/>
          </a:p>
        </p:txBody>
      </p:sp>
      <p:cxnSp>
        <p:nvCxnSpPr>
          <p:cNvPr id="9" name="Straight Connector 8" descr="Decorative"/>
          <p:cNvCxnSpPr/>
          <p:nvPr userDrawn="1"/>
        </p:nvCxnSpPr>
        <p:spPr>
          <a:xfrm>
            <a:off x="838200" y="1286443"/>
            <a:ext cx="3987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47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839788" y="1322831"/>
            <a:ext cx="5157787" cy="823912"/>
          </a:xfrm>
          <a:solidFill>
            <a:schemeClr val="tx2"/>
          </a:solidFill>
        </p:spPr>
        <p:txBody>
          <a:bodyPr anchor="ctr">
            <a:normAutofit/>
          </a:bodyPr>
          <a:lstStyle>
            <a:lvl1pPr marL="0" indent="0">
              <a:buNone/>
              <a:defRPr sz="26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left column heading</a:t>
            </a:r>
          </a:p>
        </p:txBody>
      </p:sp>
      <p:sp>
        <p:nvSpPr>
          <p:cNvPr id="4" name="Content Placeholder 3"/>
          <p:cNvSpPr>
            <a:spLocks noGrp="1"/>
          </p:cNvSpPr>
          <p:nvPr>
            <p:ph sz="half" idx="2"/>
          </p:nvPr>
        </p:nvSpPr>
        <p:spPr>
          <a:xfrm>
            <a:off x="839788" y="2194868"/>
            <a:ext cx="5157787" cy="40850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0" y="1322831"/>
            <a:ext cx="5183188" cy="823912"/>
          </a:xfrm>
          <a:solidFill>
            <a:schemeClr val="tx2"/>
          </a:solidFill>
        </p:spPr>
        <p:txBody>
          <a:bodyPr anchor="ctr">
            <a:normAutofit/>
          </a:bodyPr>
          <a:lstStyle>
            <a:lvl1pPr marL="0" indent="0">
              <a:buNone/>
              <a:defRPr sz="26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right column heading</a:t>
            </a:r>
          </a:p>
        </p:txBody>
      </p:sp>
      <p:sp>
        <p:nvSpPr>
          <p:cNvPr id="6" name="Content Placeholder 5"/>
          <p:cNvSpPr>
            <a:spLocks noGrp="1"/>
          </p:cNvSpPr>
          <p:nvPr>
            <p:ph sz="quarter" idx="4"/>
          </p:nvPr>
        </p:nvSpPr>
        <p:spPr>
          <a:xfrm>
            <a:off x="6172200" y="2194868"/>
            <a:ext cx="5183188" cy="40850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Veterans’ Employment and Training Service</a:t>
            </a:r>
          </a:p>
        </p:txBody>
      </p:sp>
      <p:sp>
        <p:nvSpPr>
          <p:cNvPr id="9" name="Slide Number Placeholder 8"/>
          <p:cNvSpPr>
            <a:spLocks noGrp="1"/>
          </p:cNvSpPr>
          <p:nvPr>
            <p:ph type="sldNum" sz="quarter" idx="12"/>
          </p:nvPr>
        </p:nvSpPr>
        <p:spPr/>
        <p:txBody>
          <a:bodyPr/>
          <a:lstStyle/>
          <a:p>
            <a:fld id="{9F533A62-0560-4741-9272-0FF595F394C3}" type="slidenum">
              <a:rPr lang="en-US" smtClean="0"/>
              <a:t>‹#›</a:t>
            </a:fld>
            <a:endParaRPr lang="en-US"/>
          </a:p>
        </p:txBody>
      </p:sp>
      <p:sp>
        <p:nvSpPr>
          <p:cNvPr id="10" name="Title 1"/>
          <p:cNvSpPr txBox="1">
            <a:spLocks/>
          </p:cNvSpPr>
          <p:nvPr userDrawn="1"/>
        </p:nvSpPr>
        <p:spPr>
          <a:xfrm>
            <a:off x="838200" y="86001"/>
            <a:ext cx="96843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2"/>
                </a:solidFill>
                <a:latin typeface="Franklin Gothic Medium" panose="020B0603020102020204" pitchFamily="34" charset="0"/>
                <a:ea typeface="+mj-ea"/>
                <a:cs typeface="+mj-cs"/>
              </a:defRPr>
            </a:lvl1pPr>
          </a:lstStyle>
          <a:p>
            <a:r>
              <a:rPr lang="en-US"/>
              <a:t>Click to </a:t>
            </a:r>
            <a:r>
              <a:rPr lang="en-US" sz="3600"/>
              <a:t>edit</a:t>
            </a:r>
            <a:r>
              <a:rPr lang="en-US"/>
              <a:t> Master title style</a:t>
            </a:r>
          </a:p>
        </p:txBody>
      </p:sp>
    </p:spTree>
    <p:extLst>
      <p:ext uri="{BB962C8B-B14F-4D97-AF65-F5344CB8AC3E}">
        <p14:creationId xmlns:p14="http://schemas.microsoft.com/office/powerpoint/2010/main" val="273889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5" name="Rectangle 4" descr="Decorative"/>
          <p:cNvSpPr/>
          <p:nvPr userDrawn="1"/>
        </p:nvSpPr>
        <p:spPr>
          <a:xfrm>
            <a:off x="10388906" y="-1"/>
            <a:ext cx="1803094" cy="1002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a:t>Veterans’ Employment and Training Service</a:t>
            </a:r>
          </a:p>
        </p:txBody>
      </p:sp>
      <p:sp>
        <p:nvSpPr>
          <p:cNvPr id="4" name="Slide Number Placeholder 3"/>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1670016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sp>
        <p:nvSpPr>
          <p:cNvPr id="5" name="Rectangle 4" descr="Decorative"/>
          <p:cNvSpPr/>
          <p:nvPr userDrawn="1"/>
        </p:nvSpPr>
        <p:spPr>
          <a:xfrm>
            <a:off x="10388906" y="-1"/>
            <a:ext cx="1803094" cy="1002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9F533A62-0560-4741-9272-0FF595F394C3}" type="slidenum">
              <a:rPr lang="en-US" smtClean="0"/>
              <a:t>‹#›</a:t>
            </a:fld>
            <a:endParaRPr lang="en-US"/>
          </a:p>
        </p:txBody>
      </p:sp>
    </p:spTree>
    <p:extLst>
      <p:ext uri="{BB962C8B-B14F-4D97-AF65-F5344CB8AC3E}">
        <p14:creationId xmlns:p14="http://schemas.microsoft.com/office/powerpoint/2010/main" val="1443823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001"/>
            <a:ext cx="9684318" cy="1325563"/>
          </a:xfrm>
          <a:prstGeom prst="rect">
            <a:avLst/>
          </a:prstGeom>
        </p:spPr>
        <p:txBody>
          <a:bodyPr vert="horz" lIns="91440" tIns="45720" rIns="91440" bIns="45720" rtlCol="0" anchor="ctr">
            <a:normAutofit/>
          </a:bodyPr>
          <a:lstStyle/>
          <a:p>
            <a:r>
              <a:rPr lang="en-US"/>
              <a:t>Click to edit Master title style</a:t>
            </a:r>
          </a:p>
        </p:txBody>
      </p:sp>
      <p:pic>
        <p:nvPicPr>
          <p:cNvPr id="7" name="Picture 6" descr="Decorative"/>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522518" y="230188"/>
            <a:ext cx="1441800" cy="669085"/>
          </a:xfrm>
          <a:prstGeom prst="rect">
            <a:avLst/>
          </a:prstGeom>
        </p:spPr>
      </p:pic>
      <p:sp>
        <p:nvSpPr>
          <p:cNvPr id="3" name="Text Placeholder 2"/>
          <p:cNvSpPr>
            <a:spLocks noGrp="1"/>
          </p:cNvSpPr>
          <p:nvPr>
            <p:ph type="body" idx="1"/>
          </p:nvPr>
        </p:nvSpPr>
        <p:spPr>
          <a:xfrm>
            <a:off x="838200" y="1546501"/>
            <a:ext cx="10515600" cy="469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l">
              <a:defRPr sz="1200">
                <a:solidFill>
                  <a:schemeClr val="tx2"/>
                </a:solidFill>
                <a:latin typeface="Franklin Gothic Book" panose="020B0503020102020204" pitchFamily="34" charset="0"/>
              </a:defRPr>
            </a:lvl1pPr>
          </a:lstStyle>
          <a:p>
            <a:r>
              <a:rPr lang="en-US"/>
              <a:t>Veterans’ Employment and Training Service</a:t>
            </a:r>
          </a:p>
        </p:txBody>
      </p:sp>
      <p:sp>
        <p:nvSpPr>
          <p:cNvPr id="6" name="Slide Number Placeholder 5"/>
          <p:cNvSpPr>
            <a:spLocks noGrp="1"/>
          </p:cNvSpPr>
          <p:nvPr>
            <p:ph type="sldNum" sz="quarter" idx="4"/>
          </p:nvPr>
        </p:nvSpPr>
        <p:spPr>
          <a:xfrm>
            <a:off x="10743282" y="6356350"/>
            <a:ext cx="610518" cy="365125"/>
          </a:xfrm>
          <a:prstGeom prst="rect">
            <a:avLst/>
          </a:prstGeom>
        </p:spPr>
        <p:txBody>
          <a:bodyPr vert="horz" lIns="91440" tIns="45720" rIns="91440" bIns="45720" rtlCol="0" anchor="ctr"/>
          <a:lstStyle>
            <a:lvl1pPr algn="r">
              <a:defRPr sz="1200">
                <a:solidFill>
                  <a:schemeClr val="tx2"/>
                </a:solidFill>
                <a:latin typeface="Franklin Gothic Book" panose="020B0503020102020204" pitchFamily="34" charset="0"/>
              </a:defRPr>
            </a:lvl1pPr>
          </a:lstStyle>
          <a:p>
            <a:fld id="{9F533A62-0560-4741-9272-0FF595F394C3}" type="slidenum">
              <a:rPr lang="en-US" smtClean="0"/>
              <a:pPr/>
              <a:t>‹#›</a:t>
            </a:fld>
            <a:endParaRPr lang="en-US"/>
          </a:p>
        </p:txBody>
      </p:sp>
    </p:spTree>
    <p:extLst>
      <p:ext uri="{BB962C8B-B14F-4D97-AF65-F5344CB8AC3E}">
        <p14:creationId xmlns:p14="http://schemas.microsoft.com/office/powerpoint/2010/main" val="37214514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Lst>
  <p:hf hdr="0" dt="0"/>
  <p:txStyles>
    <p:titleStyle>
      <a:lvl1pPr algn="l" defTabSz="914400" rtl="0" eaLnBrk="1" latinLnBrk="0" hangingPunct="1">
        <a:lnSpc>
          <a:spcPct val="90000"/>
        </a:lnSpc>
        <a:spcBef>
          <a:spcPct val="0"/>
        </a:spcBef>
        <a:buNone/>
        <a:defRPr sz="4400" kern="1200">
          <a:solidFill>
            <a:schemeClr val="tx2"/>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tx2"/>
        </a:buClr>
        <a:buSzPct val="110000"/>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bg2"/>
        </a:buClr>
        <a:buSzPct val="100000"/>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customXml" Target="../ink/ink1.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image" Target="../media/image960.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hyperlink" Target="http://www.veterans.usnlx.com/"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71.sv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0.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7.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99.jpeg"/><Relationship Id="rId7" Type="http://schemas.openxmlformats.org/officeDocument/2006/relationships/diagramColors" Target="../diagrams/colors22.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hyperlink" Target="http://www.dol.gov/agencies/vets/veterans/military-spouses"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51.png"/><Relationship Id="rId21" Type="http://schemas.openxmlformats.org/officeDocument/2006/relationships/image" Target="../media/image33.png"/><Relationship Id="rId34" Type="http://schemas.openxmlformats.org/officeDocument/2006/relationships/image" Target="../media/image46.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2" Type="http://schemas.openxmlformats.org/officeDocument/2006/relationships/notesSlide" Target="../notesSlides/notesSlide8.xml"/><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pn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8" Type="http://schemas.openxmlformats.org/officeDocument/2006/relationships/image" Target="../media/image20.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4514-CCF2-404A-B0EA-E24C839B6690}"/>
              </a:ext>
            </a:extLst>
          </p:cNvPr>
          <p:cNvSpPr>
            <a:spLocks noGrp="1"/>
          </p:cNvSpPr>
          <p:nvPr>
            <p:ph type="title"/>
          </p:nvPr>
        </p:nvSpPr>
        <p:spPr>
          <a:xfrm>
            <a:off x="766536" y="1355175"/>
            <a:ext cx="10515600" cy="2852737"/>
          </a:xfrm>
        </p:spPr>
        <p:txBody>
          <a:bodyPr/>
          <a:lstStyle/>
          <a:p>
            <a:pPr>
              <a:lnSpc>
                <a:spcPct val="100000"/>
              </a:lnSpc>
            </a:pPr>
            <a:r>
              <a:rPr lang="en-US" dirty="0">
                <a:latin typeface="Franklin Gothic Medium"/>
              </a:rPr>
              <a:t>Introduction to </a:t>
            </a:r>
            <a:br>
              <a:rPr lang="en-US" dirty="0">
                <a:latin typeface="Franklin Gothic Medium"/>
              </a:rPr>
            </a:br>
            <a:r>
              <a:rPr lang="en-US" dirty="0">
                <a:latin typeface="Franklin Gothic Medium"/>
              </a:rPr>
              <a:t>Veterans' Employment and Training Service </a:t>
            </a:r>
            <a:endParaRPr lang="en-US" dirty="0"/>
          </a:p>
        </p:txBody>
      </p:sp>
      <p:sp>
        <p:nvSpPr>
          <p:cNvPr id="3" name="Text Placeholder 2">
            <a:extLst>
              <a:ext uri="{FF2B5EF4-FFF2-40B4-BE49-F238E27FC236}">
                <a16:creationId xmlns:a16="http://schemas.microsoft.com/office/drawing/2014/main" id="{29BE0DDB-B00B-48B2-B512-4BD35047A0F9}"/>
              </a:ext>
            </a:extLst>
          </p:cNvPr>
          <p:cNvSpPr>
            <a:spLocks noGrp="1"/>
          </p:cNvSpPr>
          <p:nvPr>
            <p:ph type="body" idx="1"/>
          </p:nvPr>
        </p:nvSpPr>
        <p:spPr>
          <a:xfrm>
            <a:off x="6931741" y="4872324"/>
            <a:ext cx="5169309" cy="718991"/>
          </a:xfrm>
        </p:spPr>
        <p:txBody>
          <a:bodyPr>
            <a:normAutofit/>
          </a:bodyPr>
          <a:lstStyle/>
          <a:p>
            <a:pPr algn="r"/>
            <a:r>
              <a:rPr lang="en-US" sz="3600" b="1" i="1" dirty="0"/>
              <a:t>U.S. Department of Labor</a:t>
            </a:r>
          </a:p>
        </p:txBody>
      </p:sp>
      <p:sp>
        <p:nvSpPr>
          <p:cNvPr id="4" name="Text Placeholder 2">
            <a:extLst>
              <a:ext uri="{FF2B5EF4-FFF2-40B4-BE49-F238E27FC236}">
                <a16:creationId xmlns:a16="http://schemas.microsoft.com/office/drawing/2014/main" id="{26535B06-BB67-D89A-FA21-3DF796514160}"/>
              </a:ext>
            </a:extLst>
          </p:cNvPr>
          <p:cNvSpPr txBox="1">
            <a:spLocks/>
          </p:cNvSpPr>
          <p:nvPr/>
        </p:nvSpPr>
        <p:spPr>
          <a:xfrm>
            <a:off x="7403690" y="5591315"/>
            <a:ext cx="4697359" cy="486696"/>
          </a:xfrm>
          <a:prstGeom prst="rect">
            <a:avLst/>
          </a:prstGeom>
        </p:spPr>
        <p:txBody>
          <a:bodyPr vert="horz" lIns="91440" tIns="45720" rIns="91440" bIns="45720" rtlCol="0">
            <a:normAutofit fontScale="47500" lnSpcReduction="20000"/>
          </a:bodyPr>
          <a:lstStyle>
            <a:lvl1pPr marL="0" indent="0" algn="l" defTabSz="914400" rtl="0" eaLnBrk="1" latinLnBrk="0" hangingPunct="1">
              <a:lnSpc>
                <a:spcPct val="90000"/>
              </a:lnSpc>
              <a:spcBef>
                <a:spcPts val="1000"/>
              </a:spcBef>
              <a:buClr>
                <a:schemeClr val="tx2"/>
              </a:buClr>
              <a:buSzPct val="110000"/>
              <a:buFont typeface="Arial" panose="020B0604020202020204" pitchFamily="34" charset="0"/>
              <a:buNone/>
              <a:defRPr sz="2400" kern="1200" baseline="0">
                <a:solidFill>
                  <a:schemeClr val="bg2"/>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Clr>
                <a:schemeClr val="bg2"/>
              </a:buClr>
              <a:buSzPct val="100000"/>
              <a:buFont typeface="Arial" panose="020B0604020202020204" pitchFamily="34" charset="0"/>
              <a:buNone/>
              <a:defRPr sz="2000" kern="1200">
                <a:solidFill>
                  <a:schemeClr val="tx1">
                    <a:tint val="75000"/>
                  </a:schemeClr>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tx1">
                    <a:tint val="75000"/>
                  </a:schemeClr>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Clr>
                <a:schemeClr val="accent4"/>
              </a:buClr>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Clr>
                <a:schemeClr val="accent5"/>
              </a:buClr>
              <a:buFont typeface="Arial" panose="020B0604020202020204" pitchFamily="34" charset="0"/>
              <a:buNone/>
              <a:defRPr sz="1600" kern="1200">
                <a:solidFill>
                  <a:schemeClr val="tx1">
                    <a:tint val="75000"/>
                  </a:schemeClr>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023160"/>
              </a:buClr>
              <a:buSzPct val="110000"/>
              <a:buFont typeface="Arial" panose="020B0604020202020204" pitchFamily="34" charset="0"/>
              <a:buNone/>
              <a:tabLst/>
              <a:defRPr/>
            </a:pPr>
            <a:r>
              <a:rPr kumimoji="0" lang="en-US" sz="3600" b="1" i="1" u="none" strike="noStrike" kern="1200" cap="none" spc="0" normalizeH="0" baseline="0" noProof="0" dirty="0">
                <a:ln>
                  <a:noFill/>
                </a:ln>
                <a:solidFill>
                  <a:srgbClr val="7B7B7B"/>
                </a:solidFill>
                <a:effectLst/>
                <a:uLnTx/>
                <a:uFillTx/>
                <a:latin typeface="Franklin Gothic Book" panose="020B0503020102020204" pitchFamily="34" charset="0"/>
                <a:ea typeface="+mn-ea"/>
                <a:cs typeface="+mn-cs"/>
              </a:rPr>
              <a:t>Donna Nobrega, New Hampshire State Director</a:t>
            </a:r>
          </a:p>
        </p:txBody>
      </p:sp>
    </p:spTree>
    <p:extLst>
      <p:ext uri="{BB962C8B-B14F-4D97-AF65-F5344CB8AC3E}">
        <p14:creationId xmlns:p14="http://schemas.microsoft.com/office/powerpoint/2010/main" val="181581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Transition Assistance Program (TAP)</a:t>
            </a:r>
          </a:p>
        </p:txBody>
      </p:sp>
      <p:sp>
        <p:nvSpPr>
          <p:cNvPr id="14" name="Slide Number Placeholder 4">
            <a:extLst>
              <a:ext uri="{FF2B5EF4-FFF2-40B4-BE49-F238E27FC236}">
                <a16:creationId xmlns:a16="http://schemas.microsoft.com/office/drawing/2014/main" id="{519FF24A-1C63-41D5-8B9B-4D1E06F67A37}"/>
              </a:ext>
            </a:extLst>
          </p:cNvPr>
          <p:cNvSpPr>
            <a:spLocks noGrp="1"/>
          </p:cNvSpPr>
          <p:nvPr>
            <p:ph type="sldNum" sz="quarter" idx="12"/>
          </p:nvPr>
        </p:nvSpPr>
        <p:spPr>
          <a:xfrm>
            <a:off x="11467092" y="6486524"/>
            <a:ext cx="6105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Demi" panose="020B07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23160"/>
              </a:solidFill>
              <a:effectLst/>
              <a:uLnTx/>
              <a:uFillTx/>
              <a:latin typeface="Franklin Gothic Demi" panose="020B0703020102020204" pitchFamily="34" charset="0"/>
              <a:ea typeface="+mn-ea"/>
              <a:cs typeface="+mn-cs"/>
            </a:endParaRPr>
          </a:p>
        </p:txBody>
      </p:sp>
      <p:pic>
        <p:nvPicPr>
          <p:cNvPr id="6" name="Picture 5"/>
          <p:cNvPicPr>
            <a:picLocks noChangeAspect="1"/>
          </p:cNvPicPr>
          <p:nvPr/>
        </p:nvPicPr>
        <p:blipFill>
          <a:blip r:embed="rId3"/>
          <a:stretch>
            <a:fillRect/>
          </a:stretch>
        </p:blipFill>
        <p:spPr>
          <a:xfrm>
            <a:off x="115239" y="2177527"/>
            <a:ext cx="8337741" cy="4531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15239" y="2865120"/>
            <a:ext cx="1593668" cy="4876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77963" y="3570129"/>
            <a:ext cx="149103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Begin NLT 365 days from separation</a:t>
            </a:r>
          </a:p>
        </p:txBody>
      </p:sp>
      <p:sp>
        <p:nvSpPr>
          <p:cNvPr id="8" name="TextBox 7"/>
          <p:cNvSpPr txBox="1"/>
          <p:nvPr/>
        </p:nvSpPr>
        <p:spPr>
          <a:xfrm>
            <a:off x="177963" y="4083086"/>
            <a:ext cx="148045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Meet in person by video or with a counselor</a:t>
            </a:r>
          </a:p>
        </p:txBody>
      </p:sp>
      <p:sp>
        <p:nvSpPr>
          <p:cNvPr id="9" name="TextBox 8"/>
          <p:cNvSpPr txBox="1"/>
          <p:nvPr/>
        </p:nvSpPr>
        <p:spPr>
          <a:xfrm>
            <a:off x="177963" y="4791859"/>
            <a:ext cx="148045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Establish at least 3 pathways</a:t>
            </a:r>
          </a:p>
        </p:txBody>
      </p:sp>
      <p:sp>
        <p:nvSpPr>
          <p:cNvPr id="11" name="TextBox 10"/>
          <p:cNvSpPr txBox="1"/>
          <p:nvPr/>
        </p:nvSpPr>
        <p:spPr>
          <a:xfrm>
            <a:off x="177963" y="5308504"/>
            <a:ext cx="1433009"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Take a self assessment</a:t>
            </a:r>
          </a:p>
        </p:txBody>
      </p:sp>
      <p:sp>
        <p:nvSpPr>
          <p:cNvPr id="5" name="Oval 4">
            <a:extLst>
              <a:ext uri="{FF2B5EF4-FFF2-40B4-BE49-F238E27FC236}">
                <a16:creationId xmlns:a16="http://schemas.microsoft.com/office/drawing/2014/main" id="{E5A719F0-7697-4DF7-BC34-528846011F4C}"/>
              </a:ext>
            </a:extLst>
          </p:cNvPr>
          <p:cNvSpPr/>
          <p:nvPr/>
        </p:nvSpPr>
        <p:spPr>
          <a:xfrm>
            <a:off x="2828574" y="2853677"/>
            <a:ext cx="1151823" cy="2137424"/>
          </a:xfrm>
          <a:prstGeom prst="ellipse">
            <a:avLst/>
          </a:prstGeom>
          <a:noFill/>
          <a:ln w="28575">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84A335A7-7391-494F-BB7C-348138F0EF04}"/>
              </a:ext>
            </a:extLst>
          </p:cNvPr>
          <p:cNvSpPr/>
          <p:nvPr/>
        </p:nvSpPr>
        <p:spPr>
          <a:xfrm>
            <a:off x="4028179" y="3352800"/>
            <a:ext cx="1495733" cy="1509991"/>
          </a:xfrm>
          <a:prstGeom prst="ellipse">
            <a:avLst/>
          </a:prstGeom>
          <a:noFill/>
          <a:ln w="28575">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6A6272E-3927-8A67-868C-5509648DCB87}"/>
              </a:ext>
            </a:extLst>
          </p:cNvPr>
          <p:cNvSpPr txBox="1"/>
          <p:nvPr/>
        </p:nvSpPr>
        <p:spPr>
          <a:xfrm>
            <a:off x="8640139" y="2461499"/>
            <a:ext cx="3373898" cy="3508653"/>
          </a:xfrm>
          <a:prstGeom prst="rect">
            <a:avLst/>
          </a:prstGeom>
          <a:solidFill>
            <a:schemeClr val="accent5">
              <a:lumMod val="20000"/>
              <a:lumOff val="80000"/>
            </a:schemeClr>
          </a:solidFill>
          <a:ln>
            <a:solidFill>
              <a:schemeClr val="tx1"/>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Franklin Gothic Demi"/>
                <a:ea typeface="+mn-ea"/>
                <a:cs typeface="+mn-cs"/>
              </a:rPr>
              <a:t>FY22 TAP Delivery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Franklin Gothic Demi"/>
                <a:ea typeface="+mn-ea"/>
                <a:cs typeface="+mn-cs"/>
              </a:rPr>
              <a:t>11,753</a:t>
            </a:r>
            <a:r>
              <a:rPr kumimoji="0" lang="en-US" sz="1800" b="1" i="0" u="none" strike="noStrike" kern="1200" cap="none" spc="0" normalizeH="0" baseline="0" noProof="0" dirty="0">
                <a:ln>
                  <a:noFill/>
                </a:ln>
                <a:solidFill>
                  <a:prstClr val="black"/>
                </a:solidFill>
                <a:effectLst/>
                <a:uLnTx/>
                <a:uFillTx/>
                <a:latin typeface="Franklin Gothic Demi"/>
                <a:ea typeface="+mn-ea"/>
                <a:cs typeface="+mn-cs"/>
              </a:rPr>
              <a:t> </a:t>
            </a:r>
            <a:r>
              <a:rPr kumimoji="0" lang="en-US" sz="1800" b="0" i="0" u="none" strike="noStrike" kern="1200" cap="none" spc="0" normalizeH="0" baseline="0" noProof="0" dirty="0">
                <a:ln>
                  <a:noFill/>
                </a:ln>
                <a:solidFill>
                  <a:prstClr val="black"/>
                </a:solidFill>
                <a:effectLst/>
                <a:uLnTx/>
                <a:uFillTx/>
                <a:latin typeface="Franklin Gothic Demi"/>
                <a:ea typeface="+mn-ea"/>
                <a:cs typeface="+mn-cs"/>
              </a:rPr>
              <a:t>DOL (1&amp;2-day) Employment</a:t>
            </a:r>
            <a:r>
              <a:rPr kumimoji="0" lang="en-US" sz="1800" b="1" i="0" u="none" strike="noStrike" kern="1200" cap="none" spc="0" normalizeH="0" baseline="0" noProof="0" dirty="0">
                <a:ln>
                  <a:noFill/>
                </a:ln>
                <a:solidFill>
                  <a:prstClr val="black"/>
                </a:solidFill>
                <a:effectLst/>
                <a:uLnTx/>
                <a:uFillTx/>
                <a:latin typeface="Franklin Gothic Demi"/>
                <a:ea typeface="+mn-ea"/>
                <a:cs typeface="+mn-cs"/>
              </a:rPr>
              <a:t> </a:t>
            </a:r>
            <a:r>
              <a:rPr kumimoji="0" lang="en-US" sz="1800" b="0" i="0" u="none" strike="noStrike" kern="1200" cap="none" spc="0" normalizeH="0" baseline="0" noProof="0" dirty="0">
                <a:ln>
                  <a:noFill/>
                </a:ln>
                <a:solidFill>
                  <a:prstClr val="black"/>
                </a:solidFill>
                <a:effectLst/>
                <a:uLnTx/>
                <a:uFillTx/>
                <a:latin typeface="Franklin Gothic Demi"/>
                <a:ea typeface="+mn-ea"/>
                <a:cs typeface="+mn-cs"/>
              </a:rPr>
              <a:t>Workshops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Demi"/>
                <a:ea typeface="+mn-ea"/>
                <a:cs typeface="+mn-cs"/>
              </a:rPr>
              <a:t>To over </a:t>
            </a:r>
            <a:r>
              <a:rPr kumimoji="0" lang="en-US" sz="1800" b="0" i="0" u="sng" strike="noStrike" kern="1200" cap="none" spc="0" normalizeH="0" baseline="0" noProof="0" dirty="0">
                <a:ln>
                  <a:noFill/>
                </a:ln>
                <a:solidFill>
                  <a:prstClr val="black"/>
                </a:solidFill>
                <a:effectLst/>
                <a:uLnTx/>
                <a:uFillTx/>
                <a:latin typeface="Franklin Gothic Demi"/>
                <a:ea typeface="+mn-ea"/>
                <a:cs typeface="+mn-cs"/>
              </a:rPr>
              <a:t>246,000</a:t>
            </a:r>
            <a:r>
              <a:rPr kumimoji="0" lang="en-US" sz="1800" b="1" i="0" u="none" strike="noStrike" kern="1200" cap="none" spc="0" normalizeH="0" baseline="0" noProof="0" dirty="0">
                <a:ln>
                  <a:noFill/>
                </a:ln>
                <a:solidFill>
                  <a:prstClr val="black"/>
                </a:solidFill>
                <a:effectLst/>
                <a:uLnTx/>
                <a:uFillTx/>
                <a:latin typeface="Franklin Gothic Demi"/>
                <a:ea typeface="+mn-ea"/>
                <a:cs typeface="+mn-cs"/>
              </a:rPr>
              <a:t> </a:t>
            </a:r>
            <a:r>
              <a:rPr kumimoji="0" lang="en-US" sz="1800" b="0" i="0" u="none" strike="noStrike" kern="1200" cap="none" spc="0" normalizeH="0" baseline="0" noProof="0" dirty="0">
                <a:ln>
                  <a:noFill/>
                </a:ln>
                <a:solidFill>
                  <a:prstClr val="black"/>
                </a:solidFill>
                <a:effectLst/>
                <a:uLnTx/>
                <a:uFillTx/>
                <a:latin typeface="Franklin Gothic Demi"/>
                <a:ea typeface="+mn-ea"/>
                <a:cs typeface="+mn-cs"/>
              </a:rPr>
              <a:t>TSMs </a:t>
            </a:r>
            <a:endParaRPr kumimoji="0" lang="en-US" sz="18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Franklin Gothic Demi"/>
                <a:ea typeface="+mn-ea"/>
                <a:cs typeface="+mn-cs"/>
              </a:rPr>
              <a:t>&gt;200</a:t>
            </a:r>
            <a:r>
              <a:rPr kumimoji="0" lang="en-US" sz="1800" b="1" i="0" u="none" strike="noStrike" kern="1200" cap="none" spc="0" normalizeH="0" baseline="0" noProof="0" dirty="0">
                <a:ln>
                  <a:noFill/>
                </a:ln>
                <a:solidFill>
                  <a:prstClr val="black"/>
                </a:solidFill>
                <a:effectLst/>
                <a:uLnTx/>
                <a:uFillTx/>
                <a:latin typeface="Franklin Gothic Demi"/>
                <a:ea typeface="+mn-ea"/>
                <a:cs typeface="+mn-cs"/>
              </a:rPr>
              <a:t> </a:t>
            </a:r>
            <a:r>
              <a:rPr kumimoji="0" lang="en-US" sz="1800" b="0" i="0" u="none" strike="noStrike" kern="1200" cap="none" spc="0" normalizeH="0" baseline="0" noProof="0" dirty="0">
                <a:ln>
                  <a:noFill/>
                </a:ln>
                <a:solidFill>
                  <a:prstClr val="black"/>
                </a:solidFill>
                <a:effectLst/>
                <a:uLnTx/>
                <a:uFillTx/>
                <a:latin typeface="Franklin Gothic Demi"/>
                <a:ea typeface="+mn-ea"/>
                <a:cs typeface="+mn-cs"/>
              </a:rPr>
              <a:t>locations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Demi" panose="020B07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Franklin Gothic Demi"/>
                <a:ea typeface="+mn-ea"/>
                <a:cs typeface="+mn-cs"/>
              </a:rPr>
              <a:t>1,115</a:t>
            </a:r>
            <a:r>
              <a:rPr kumimoji="0" lang="en-US" sz="1800" b="0" i="0" u="none" strike="noStrike" kern="1200" cap="none" spc="0" normalizeH="0" baseline="0" noProof="0" dirty="0">
                <a:ln>
                  <a:noFill/>
                </a:ln>
                <a:solidFill>
                  <a:prstClr val="black"/>
                </a:solidFill>
                <a:effectLst/>
                <a:uLnTx/>
                <a:uFillTx/>
                <a:latin typeface="Franklin Gothic Demi"/>
                <a:ea typeface="+mn-ea"/>
                <a:cs typeface="+mn-cs"/>
              </a:rPr>
              <a:t> Vocational Training / "Career and Credential Exploration" Workshops</a:t>
            </a:r>
            <a:endParaRPr kumimoji="0" lang="en-US" sz="1800" b="1" i="0" u="none" strike="noStrike" kern="1200" cap="none" spc="0" normalizeH="0" baseline="0" noProof="0" dirty="0">
              <a:ln>
                <a:noFill/>
              </a:ln>
              <a:solidFill>
                <a:prstClr val="black"/>
              </a:solidFill>
              <a:effectLst/>
              <a:uLnTx/>
              <a:uFillTx/>
              <a:latin typeface="Franklin Gothic Demi"/>
              <a:ea typeface="+mn-ea"/>
              <a:cs typeface="+mn-cs"/>
            </a:endParaRPr>
          </a:p>
        </p:txBody>
      </p:sp>
    </p:spTree>
    <p:extLst>
      <p:ext uri="{BB962C8B-B14F-4D97-AF65-F5344CB8AC3E}">
        <p14:creationId xmlns:p14="http://schemas.microsoft.com/office/powerpoint/2010/main" val="2975963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06" y="44053"/>
            <a:ext cx="9680894" cy="998875"/>
          </a:xfrm>
        </p:spPr>
        <p:txBody>
          <a:bodyPr/>
          <a:lstStyle/>
          <a:p>
            <a:r>
              <a:rPr lang="en-US"/>
              <a:t>TAP: Supplemental Programs</a:t>
            </a:r>
          </a:p>
        </p:txBody>
      </p:sp>
      <p:sp>
        <p:nvSpPr>
          <p:cNvPr id="14" name="Slide Number Placeholder 4">
            <a:extLst>
              <a:ext uri="{FF2B5EF4-FFF2-40B4-BE49-F238E27FC236}">
                <a16:creationId xmlns:a16="http://schemas.microsoft.com/office/drawing/2014/main" id="{519FF24A-1C63-41D5-8B9B-4D1E06F67A37}"/>
              </a:ext>
            </a:extLst>
          </p:cNvPr>
          <p:cNvSpPr>
            <a:spLocks noGrp="1"/>
          </p:cNvSpPr>
          <p:nvPr>
            <p:ph type="sldNum" sz="quarter" idx="12"/>
          </p:nvPr>
        </p:nvSpPr>
        <p:spPr>
          <a:xfrm>
            <a:off x="11467092" y="6486524"/>
            <a:ext cx="6105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Demi" panose="020B07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23160"/>
              </a:solidFill>
              <a:effectLst/>
              <a:uLnTx/>
              <a:uFillTx/>
              <a:latin typeface="Franklin Gothic Demi" panose="020B0703020102020204" pitchFamily="34" charset="0"/>
              <a:ea typeface="+mn-ea"/>
              <a:cs typeface="+mn-cs"/>
            </a:endParaRPr>
          </a:p>
        </p:txBody>
      </p:sp>
      <p:sp>
        <p:nvSpPr>
          <p:cNvPr id="3" name="TextBox 2"/>
          <p:cNvSpPr txBox="1"/>
          <p:nvPr/>
        </p:nvSpPr>
        <p:spPr>
          <a:xfrm>
            <a:off x="115239" y="2865120"/>
            <a:ext cx="1593668" cy="48768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D80E257B-2D79-4B15-8FF4-9BA86353521E}"/>
              </a:ext>
            </a:extLst>
          </p:cNvPr>
          <p:cNvGraphicFramePr/>
          <p:nvPr/>
        </p:nvGraphicFramePr>
        <p:xfrm>
          <a:off x="393709" y="1206109"/>
          <a:ext cx="8454913" cy="5349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621CD307-3815-419E-BA70-0E2445EB6537}"/>
              </a:ext>
            </a:extLst>
          </p:cNvPr>
          <p:cNvPicPr>
            <a:picLocks noChangeAspect="1"/>
          </p:cNvPicPr>
          <p:nvPr/>
        </p:nvPicPr>
        <p:blipFill>
          <a:blip r:embed="rId8"/>
          <a:stretch>
            <a:fillRect/>
          </a:stretch>
        </p:blipFill>
        <p:spPr>
          <a:xfrm>
            <a:off x="3851282" y="6260979"/>
            <a:ext cx="1910394" cy="451089"/>
          </a:xfrm>
          <a:prstGeom prst="rect">
            <a:avLst/>
          </a:prstGeom>
        </p:spPr>
      </p:pic>
      <p:sp>
        <p:nvSpPr>
          <p:cNvPr id="4" name="TextBox 3">
            <a:extLst>
              <a:ext uri="{FF2B5EF4-FFF2-40B4-BE49-F238E27FC236}">
                <a16:creationId xmlns:a16="http://schemas.microsoft.com/office/drawing/2014/main" id="{79EEE8C5-A24D-41A1-985B-8C4A30D6FB3E}"/>
              </a:ext>
            </a:extLst>
          </p:cNvPr>
          <p:cNvSpPr txBox="1"/>
          <p:nvPr/>
        </p:nvSpPr>
        <p:spPr>
          <a:xfrm>
            <a:off x="9763036" y="1096313"/>
            <a:ext cx="170405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ENPP Locations </a:t>
            </a:r>
          </a:p>
        </p:txBody>
      </p:sp>
      <p:graphicFrame>
        <p:nvGraphicFramePr>
          <p:cNvPr id="9" name="Table 9">
            <a:extLst>
              <a:ext uri="{FF2B5EF4-FFF2-40B4-BE49-F238E27FC236}">
                <a16:creationId xmlns:a16="http://schemas.microsoft.com/office/drawing/2014/main" id="{E7F16AE0-C44F-2DD6-3468-8775DD3D5614}"/>
              </a:ext>
            </a:extLst>
          </p:cNvPr>
          <p:cNvGraphicFramePr>
            <a:graphicFrameLocks noGrp="1"/>
          </p:cNvGraphicFramePr>
          <p:nvPr/>
        </p:nvGraphicFramePr>
        <p:xfrm>
          <a:off x="9153427" y="1458833"/>
          <a:ext cx="2923334" cy="5349240"/>
        </p:xfrm>
        <a:graphic>
          <a:graphicData uri="http://schemas.openxmlformats.org/drawingml/2006/table">
            <a:tbl>
              <a:tblPr firstRow="1" bandRow="1">
                <a:tableStyleId>{5C22544A-7EE6-4342-B048-85BDC9FD1C3A}</a:tableStyleId>
              </a:tblPr>
              <a:tblGrid>
                <a:gridCol w="997221">
                  <a:extLst>
                    <a:ext uri="{9D8B030D-6E8A-4147-A177-3AD203B41FA5}">
                      <a16:colId xmlns:a16="http://schemas.microsoft.com/office/drawing/2014/main" val="1003463288"/>
                    </a:ext>
                  </a:extLst>
                </a:gridCol>
                <a:gridCol w="1926113">
                  <a:extLst>
                    <a:ext uri="{9D8B030D-6E8A-4147-A177-3AD203B41FA5}">
                      <a16:colId xmlns:a16="http://schemas.microsoft.com/office/drawing/2014/main" val="2117643488"/>
                    </a:ext>
                  </a:extLst>
                </a:gridCol>
              </a:tblGrid>
              <a:tr h="165399">
                <a:tc>
                  <a:txBody>
                    <a:bodyPr/>
                    <a:lstStyle/>
                    <a:p>
                      <a:r>
                        <a:rPr lang="en-US" sz="1100"/>
                        <a:t>Service</a:t>
                      </a:r>
                    </a:p>
                  </a:txBody>
                  <a:tcPr/>
                </a:tc>
                <a:tc>
                  <a:txBody>
                    <a:bodyPr/>
                    <a:lstStyle/>
                    <a:p>
                      <a:r>
                        <a:rPr lang="en-US" sz="1100"/>
                        <a:t>Pilot Location</a:t>
                      </a:r>
                    </a:p>
                  </a:txBody>
                  <a:tcPr/>
                </a:tc>
                <a:extLst>
                  <a:ext uri="{0D108BD9-81ED-4DB2-BD59-A6C34878D82A}">
                    <a16:rowId xmlns:a16="http://schemas.microsoft.com/office/drawing/2014/main" val="4264222739"/>
                  </a:ext>
                </a:extLst>
              </a:tr>
              <a:tr h="165399">
                <a:tc>
                  <a:txBody>
                    <a:bodyPr/>
                    <a:lstStyle/>
                    <a:p>
                      <a:r>
                        <a:rPr lang="en-US" sz="1100"/>
                        <a:t>Army</a:t>
                      </a:r>
                    </a:p>
                  </a:txBody>
                  <a:tcPr/>
                </a:tc>
                <a:tc>
                  <a:txBody>
                    <a:bodyPr/>
                    <a:lstStyle/>
                    <a:p>
                      <a:r>
                        <a:rPr lang="en-US" sz="1100"/>
                        <a:t>Fort Benning, GA</a:t>
                      </a:r>
                    </a:p>
                  </a:txBody>
                  <a:tcPr/>
                </a:tc>
                <a:extLst>
                  <a:ext uri="{0D108BD9-81ED-4DB2-BD59-A6C34878D82A}">
                    <a16:rowId xmlns:a16="http://schemas.microsoft.com/office/drawing/2014/main" val="3777485104"/>
                  </a:ext>
                </a:extLst>
              </a:tr>
              <a:tr h="165399">
                <a:tc>
                  <a:txBody>
                    <a:bodyPr/>
                    <a:lstStyle/>
                    <a:p>
                      <a:r>
                        <a:rPr lang="en-US" sz="1100"/>
                        <a:t>Army</a:t>
                      </a:r>
                    </a:p>
                  </a:txBody>
                  <a:tcPr/>
                </a:tc>
                <a:tc>
                  <a:txBody>
                    <a:bodyPr/>
                    <a:lstStyle/>
                    <a:p>
                      <a:r>
                        <a:rPr lang="en-US" sz="1100"/>
                        <a:t>Fort Drum, NY</a:t>
                      </a:r>
                    </a:p>
                  </a:txBody>
                  <a:tcPr/>
                </a:tc>
                <a:extLst>
                  <a:ext uri="{0D108BD9-81ED-4DB2-BD59-A6C34878D82A}">
                    <a16:rowId xmlns:a16="http://schemas.microsoft.com/office/drawing/2014/main" val="3990962776"/>
                  </a:ext>
                </a:extLst>
              </a:tr>
              <a:tr h="165399">
                <a:tc>
                  <a:txBody>
                    <a:bodyPr/>
                    <a:lstStyle/>
                    <a:p>
                      <a:r>
                        <a:rPr lang="en-US" sz="1100"/>
                        <a:t>Army</a:t>
                      </a:r>
                    </a:p>
                  </a:txBody>
                  <a:tcPr/>
                </a:tc>
                <a:tc>
                  <a:txBody>
                    <a:bodyPr/>
                    <a:lstStyle/>
                    <a:p>
                      <a:r>
                        <a:rPr lang="en-US" sz="1100"/>
                        <a:t>Fort Shafter, HI</a:t>
                      </a:r>
                    </a:p>
                  </a:txBody>
                  <a:tcPr/>
                </a:tc>
                <a:extLst>
                  <a:ext uri="{0D108BD9-81ED-4DB2-BD59-A6C34878D82A}">
                    <a16:rowId xmlns:a16="http://schemas.microsoft.com/office/drawing/2014/main" val="3562389853"/>
                  </a:ext>
                </a:extLst>
              </a:tr>
              <a:tr h="165399">
                <a:tc>
                  <a:txBody>
                    <a:bodyPr/>
                    <a:lstStyle/>
                    <a:p>
                      <a:r>
                        <a:rPr lang="en-US" sz="1100" dirty="0"/>
                        <a:t>Army</a:t>
                      </a:r>
                    </a:p>
                  </a:txBody>
                  <a:tcPr/>
                </a:tc>
                <a:tc>
                  <a:txBody>
                    <a:bodyPr/>
                    <a:lstStyle/>
                    <a:p>
                      <a:r>
                        <a:rPr lang="en-US" sz="1100"/>
                        <a:t>Fort Sill, OK</a:t>
                      </a:r>
                    </a:p>
                  </a:txBody>
                  <a:tcPr/>
                </a:tc>
                <a:extLst>
                  <a:ext uri="{0D108BD9-81ED-4DB2-BD59-A6C34878D82A}">
                    <a16:rowId xmlns:a16="http://schemas.microsoft.com/office/drawing/2014/main" val="452104804"/>
                  </a:ext>
                </a:extLst>
              </a:tr>
              <a:tr h="165399">
                <a:tc>
                  <a:txBody>
                    <a:bodyPr/>
                    <a:lstStyle/>
                    <a:p>
                      <a:r>
                        <a:rPr lang="en-US" sz="1100"/>
                        <a:t>Army</a:t>
                      </a:r>
                    </a:p>
                  </a:txBody>
                  <a:tcPr/>
                </a:tc>
                <a:tc>
                  <a:txBody>
                    <a:bodyPr/>
                    <a:lstStyle/>
                    <a:p>
                      <a:r>
                        <a:rPr lang="en-US" sz="1100"/>
                        <a:t>Schofield Barracks, HI</a:t>
                      </a:r>
                    </a:p>
                  </a:txBody>
                  <a:tcPr/>
                </a:tc>
                <a:extLst>
                  <a:ext uri="{0D108BD9-81ED-4DB2-BD59-A6C34878D82A}">
                    <a16:rowId xmlns:a16="http://schemas.microsoft.com/office/drawing/2014/main" val="167422519"/>
                  </a:ext>
                </a:extLst>
              </a:tr>
              <a:tr h="165399">
                <a:tc>
                  <a:txBody>
                    <a:bodyPr/>
                    <a:lstStyle/>
                    <a:p>
                      <a:r>
                        <a:rPr lang="en-US" sz="1100"/>
                        <a:t>Army</a:t>
                      </a:r>
                    </a:p>
                  </a:txBody>
                  <a:tcPr/>
                </a:tc>
                <a:tc>
                  <a:txBody>
                    <a:bodyPr/>
                    <a:lstStyle/>
                    <a:p>
                      <a:r>
                        <a:rPr lang="en-US" sz="1100"/>
                        <a:t>USAG Bavaria, Germany</a:t>
                      </a:r>
                    </a:p>
                  </a:txBody>
                  <a:tcPr/>
                </a:tc>
                <a:extLst>
                  <a:ext uri="{0D108BD9-81ED-4DB2-BD59-A6C34878D82A}">
                    <a16:rowId xmlns:a16="http://schemas.microsoft.com/office/drawing/2014/main" val="3911030192"/>
                  </a:ext>
                </a:extLst>
              </a:tr>
              <a:tr h="165399">
                <a:tc>
                  <a:txBody>
                    <a:bodyPr/>
                    <a:lstStyle/>
                    <a:p>
                      <a:r>
                        <a:rPr lang="en-US" sz="1100"/>
                        <a:t>Marine Corps</a:t>
                      </a:r>
                    </a:p>
                  </a:txBody>
                  <a:tcPr/>
                </a:tc>
                <a:tc>
                  <a:txBody>
                    <a:bodyPr/>
                    <a:lstStyle/>
                    <a:p>
                      <a:r>
                        <a:rPr lang="en-US" sz="1100"/>
                        <a:t>Camp Pendleton, CA</a:t>
                      </a:r>
                    </a:p>
                  </a:txBody>
                  <a:tcPr/>
                </a:tc>
                <a:extLst>
                  <a:ext uri="{0D108BD9-81ED-4DB2-BD59-A6C34878D82A}">
                    <a16:rowId xmlns:a16="http://schemas.microsoft.com/office/drawing/2014/main" val="3827495097"/>
                  </a:ext>
                </a:extLst>
              </a:tr>
              <a:tr h="165399">
                <a:tc>
                  <a:txBody>
                    <a:bodyPr/>
                    <a:lstStyle/>
                    <a:p>
                      <a:r>
                        <a:rPr lang="en-US" sz="1100"/>
                        <a:t>Marine Corps</a:t>
                      </a:r>
                    </a:p>
                  </a:txBody>
                  <a:tcPr/>
                </a:tc>
                <a:tc>
                  <a:txBody>
                    <a:bodyPr/>
                    <a:lstStyle/>
                    <a:p>
                      <a:r>
                        <a:rPr lang="en-US" sz="1100"/>
                        <a:t>MCAS Miramar, CA</a:t>
                      </a:r>
                    </a:p>
                  </a:txBody>
                  <a:tcPr/>
                </a:tc>
                <a:extLst>
                  <a:ext uri="{0D108BD9-81ED-4DB2-BD59-A6C34878D82A}">
                    <a16:rowId xmlns:a16="http://schemas.microsoft.com/office/drawing/2014/main" val="2800769016"/>
                  </a:ext>
                </a:extLst>
              </a:tr>
              <a:tr h="165399">
                <a:tc>
                  <a:txBody>
                    <a:bodyPr/>
                    <a:lstStyle/>
                    <a:p>
                      <a:r>
                        <a:rPr lang="en-US" sz="1100"/>
                        <a:t>Marine Corps </a:t>
                      </a:r>
                    </a:p>
                  </a:txBody>
                  <a:tcPr/>
                </a:tc>
                <a:tc>
                  <a:txBody>
                    <a:bodyPr/>
                    <a:lstStyle/>
                    <a:p>
                      <a:r>
                        <a:rPr lang="en-US" sz="1100"/>
                        <a:t>MCAS Cherry Point, NC</a:t>
                      </a:r>
                    </a:p>
                  </a:txBody>
                  <a:tcPr/>
                </a:tc>
                <a:extLst>
                  <a:ext uri="{0D108BD9-81ED-4DB2-BD59-A6C34878D82A}">
                    <a16:rowId xmlns:a16="http://schemas.microsoft.com/office/drawing/2014/main" val="459993572"/>
                  </a:ext>
                </a:extLst>
              </a:tr>
              <a:tr h="165399">
                <a:tc>
                  <a:txBody>
                    <a:bodyPr/>
                    <a:lstStyle/>
                    <a:p>
                      <a:r>
                        <a:rPr lang="en-US" sz="1100"/>
                        <a:t>Marine Corps </a:t>
                      </a:r>
                    </a:p>
                  </a:txBody>
                  <a:tcPr/>
                </a:tc>
                <a:tc>
                  <a:txBody>
                    <a:bodyPr/>
                    <a:lstStyle/>
                    <a:p>
                      <a:r>
                        <a:rPr lang="en-US" sz="1100"/>
                        <a:t>Multiple TAP sites in Okinawa</a:t>
                      </a:r>
                    </a:p>
                  </a:txBody>
                  <a:tcPr/>
                </a:tc>
                <a:extLst>
                  <a:ext uri="{0D108BD9-81ED-4DB2-BD59-A6C34878D82A}">
                    <a16:rowId xmlns:a16="http://schemas.microsoft.com/office/drawing/2014/main" val="3385017429"/>
                  </a:ext>
                </a:extLst>
              </a:tr>
              <a:tr h="165399">
                <a:tc>
                  <a:txBody>
                    <a:bodyPr/>
                    <a:lstStyle/>
                    <a:p>
                      <a:r>
                        <a:rPr lang="en-US" sz="1100"/>
                        <a:t>Marine Corps</a:t>
                      </a:r>
                    </a:p>
                  </a:txBody>
                  <a:tcPr/>
                </a:tc>
                <a:tc>
                  <a:txBody>
                    <a:bodyPr/>
                    <a:lstStyle/>
                    <a:p>
                      <a:r>
                        <a:rPr lang="en-US" sz="1100"/>
                        <a:t>Wounded Warrior Bn, Camp LeJeune, NC </a:t>
                      </a:r>
                    </a:p>
                  </a:txBody>
                  <a:tcPr/>
                </a:tc>
                <a:extLst>
                  <a:ext uri="{0D108BD9-81ED-4DB2-BD59-A6C34878D82A}">
                    <a16:rowId xmlns:a16="http://schemas.microsoft.com/office/drawing/2014/main" val="1562858993"/>
                  </a:ext>
                </a:extLst>
              </a:tr>
              <a:tr h="165399">
                <a:tc>
                  <a:txBody>
                    <a:bodyPr/>
                    <a:lstStyle/>
                    <a:p>
                      <a:r>
                        <a:rPr lang="en-US" sz="1100"/>
                        <a:t>Navy</a:t>
                      </a:r>
                    </a:p>
                  </a:txBody>
                  <a:tcPr/>
                </a:tc>
                <a:tc>
                  <a:txBody>
                    <a:bodyPr/>
                    <a:lstStyle/>
                    <a:p>
                      <a:r>
                        <a:rPr lang="en-US" sz="1100"/>
                        <a:t>Naval Station Norfolk, VA </a:t>
                      </a:r>
                    </a:p>
                  </a:txBody>
                  <a:tcPr/>
                </a:tc>
                <a:extLst>
                  <a:ext uri="{0D108BD9-81ED-4DB2-BD59-A6C34878D82A}">
                    <a16:rowId xmlns:a16="http://schemas.microsoft.com/office/drawing/2014/main" val="2484805052"/>
                  </a:ext>
                </a:extLst>
              </a:tr>
              <a:tr h="165399">
                <a:tc>
                  <a:txBody>
                    <a:bodyPr/>
                    <a:lstStyle/>
                    <a:p>
                      <a:r>
                        <a:rPr lang="en-US" sz="1100"/>
                        <a:t>Navy</a:t>
                      </a:r>
                    </a:p>
                  </a:txBody>
                  <a:tcPr/>
                </a:tc>
                <a:tc>
                  <a:txBody>
                    <a:bodyPr/>
                    <a:lstStyle/>
                    <a:p>
                      <a:r>
                        <a:rPr lang="en-US" sz="1100"/>
                        <a:t>CFA Yokosuka, Japan</a:t>
                      </a:r>
                    </a:p>
                  </a:txBody>
                  <a:tcPr/>
                </a:tc>
                <a:extLst>
                  <a:ext uri="{0D108BD9-81ED-4DB2-BD59-A6C34878D82A}">
                    <a16:rowId xmlns:a16="http://schemas.microsoft.com/office/drawing/2014/main" val="2084222059"/>
                  </a:ext>
                </a:extLst>
              </a:tr>
              <a:tr h="165399">
                <a:tc>
                  <a:txBody>
                    <a:bodyPr/>
                    <a:lstStyle/>
                    <a:p>
                      <a:r>
                        <a:rPr lang="en-US" sz="1100"/>
                        <a:t>Air Force</a:t>
                      </a:r>
                    </a:p>
                  </a:txBody>
                  <a:tcPr/>
                </a:tc>
                <a:tc>
                  <a:txBody>
                    <a:bodyPr/>
                    <a:lstStyle/>
                    <a:p>
                      <a:r>
                        <a:rPr lang="en-US" sz="1100"/>
                        <a:t>Travis Air Base, CA</a:t>
                      </a:r>
                    </a:p>
                  </a:txBody>
                  <a:tcPr/>
                </a:tc>
                <a:extLst>
                  <a:ext uri="{0D108BD9-81ED-4DB2-BD59-A6C34878D82A}">
                    <a16:rowId xmlns:a16="http://schemas.microsoft.com/office/drawing/2014/main" val="2126499043"/>
                  </a:ext>
                </a:extLst>
              </a:tr>
              <a:tr h="165399">
                <a:tc>
                  <a:txBody>
                    <a:bodyPr/>
                    <a:lstStyle/>
                    <a:p>
                      <a:r>
                        <a:rPr lang="en-US" sz="1100"/>
                        <a:t>Air Force</a:t>
                      </a:r>
                    </a:p>
                  </a:txBody>
                  <a:tcPr/>
                </a:tc>
                <a:tc>
                  <a:txBody>
                    <a:bodyPr/>
                    <a:lstStyle/>
                    <a:p>
                      <a:r>
                        <a:rPr lang="en-US" sz="1100"/>
                        <a:t>Kadena Air Base, Okinawa</a:t>
                      </a:r>
                    </a:p>
                  </a:txBody>
                  <a:tcPr/>
                </a:tc>
                <a:extLst>
                  <a:ext uri="{0D108BD9-81ED-4DB2-BD59-A6C34878D82A}">
                    <a16:rowId xmlns:a16="http://schemas.microsoft.com/office/drawing/2014/main" val="738060532"/>
                  </a:ext>
                </a:extLst>
              </a:tr>
              <a:tr h="165399">
                <a:tc>
                  <a:txBody>
                    <a:bodyPr/>
                    <a:lstStyle/>
                    <a:p>
                      <a:r>
                        <a:rPr lang="en-US" sz="1100"/>
                        <a:t>Joint Base</a:t>
                      </a:r>
                    </a:p>
                  </a:txBody>
                  <a:tcPr/>
                </a:tc>
                <a:tc>
                  <a:txBody>
                    <a:bodyPr/>
                    <a:lstStyle/>
                    <a:p>
                      <a:r>
                        <a:rPr lang="en-US" sz="1100"/>
                        <a:t>Charleston, SC</a:t>
                      </a:r>
                    </a:p>
                  </a:txBody>
                  <a:tcPr/>
                </a:tc>
                <a:extLst>
                  <a:ext uri="{0D108BD9-81ED-4DB2-BD59-A6C34878D82A}">
                    <a16:rowId xmlns:a16="http://schemas.microsoft.com/office/drawing/2014/main" val="2851226187"/>
                  </a:ext>
                </a:extLst>
              </a:tr>
              <a:tr h="165399">
                <a:tc>
                  <a:txBody>
                    <a:bodyPr/>
                    <a:lstStyle/>
                    <a:p>
                      <a:r>
                        <a:rPr lang="en-US" sz="1100" dirty="0"/>
                        <a:t>Joint Base </a:t>
                      </a:r>
                    </a:p>
                  </a:txBody>
                  <a:tcPr/>
                </a:tc>
                <a:tc>
                  <a:txBody>
                    <a:bodyPr/>
                    <a:lstStyle/>
                    <a:p>
                      <a:r>
                        <a:rPr lang="en-US" sz="1100"/>
                        <a:t>Pearl Harbor-Hickam, HI</a:t>
                      </a:r>
                    </a:p>
                  </a:txBody>
                  <a:tcPr/>
                </a:tc>
                <a:extLst>
                  <a:ext uri="{0D108BD9-81ED-4DB2-BD59-A6C34878D82A}">
                    <a16:rowId xmlns:a16="http://schemas.microsoft.com/office/drawing/2014/main" val="3276610662"/>
                  </a:ext>
                </a:extLst>
              </a:tr>
              <a:tr h="165399">
                <a:tc>
                  <a:txBody>
                    <a:bodyPr/>
                    <a:lstStyle/>
                    <a:p>
                      <a:r>
                        <a:rPr lang="en-US" sz="1100"/>
                        <a:t>Joint Base</a:t>
                      </a:r>
                    </a:p>
                  </a:txBody>
                  <a:tcPr/>
                </a:tc>
                <a:tc>
                  <a:txBody>
                    <a:bodyPr/>
                    <a:lstStyle/>
                    <a:p>
                      <a:r>
                        <a:rPr lang="en-US" sz="1100"/>
                        <a:t>Little Creek, VA</a:t>
                      </a:r>
                    </a:p>
                  </a:txBody>
                  <a:tcPr/>
                </a:tc>
                <a:extLst>
                  <a:ext uri="{0D108BD9-81ED-4DB2-BD59-A6C34878D82A}">
                    <a16:rowId xmlns:a16="http://schemas.microsoft.com/office/drawing/2014/main" val="2542984324"/>
                  </a:ext>
                </a:extLst>
              </a:tr>
              <a:tr h="165399">
                <a:tc>
                  <a:txBody>
                    <a:bodyPr/>
                    <a:lstStyle/>
                    <a:p>
                      <a:r>
                        <a:rPr lang="en-US" sz="1100"/>
                        <a:t>Joint Base </a:t>
                      </a:r>
                    </a:p>
                  </a:txBody>
                  <a:tcPr/>
                </a:tc>
                <a:tc>
                  <a:txBody>
                    <a:bodyPr/>
                    <a:lstStyle/>
                    <a:p>
                      <a:r>
                        <a:rPr lang="en-US" sz="1100" dirty="0"/>
                        <a:t>Langley-Eustis, VA</a:t>
                      </a:r>
                    </a:p>
                  </a:txBody>
                  <a:tcPr/>
                </a:tc>
                <a:extLst>
                  <a:ext uri="{0D108BD9-81ED-4DB2-BD59-A6C34878D82A}">
                    <a16:rowId xmlns:a16="http://schemas.microsoft.com/office/drawing/2014/main" val="2672632077"/>
                  </a:ext>
                </a:extLst>
              </a:tr>
            </a:tbl>
          </a:graphicData>
        </a:graphic>
      </p:graphicFrame>
    </p:spTree>
    <p:extLst>
      <p:ext uri="{BB962C8B-B14F-4D97-AF65-F5344CB8AC3E}">
        <p14:creationId xmlns:p14="http://schemas.microsoft.com/office/powerpoint/2010/main" val="658015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9D6B8-0BE5-4092-A6ED-04F000139F63}"/>
              </a:ext>
            </a:extLst>
          </p:cNvPr>
          <p:cNvSpPr>
            <a:spLocks noGrp="1"/>
          </p:cNvSpPr>
          <p:nvPr>
            <p:ph type="title"/>
          </p:nvPr>
        </p:nvSpPr>
        <p:spPr>
          <a:xfrm>
            <a:off x="230819" y="274371"/>
            <a:ext cx="10439400" cy="777875"/>
          </a:xfrm>
        </p:spPr>
        <p:txBody>
          <a:bodyPr>
            <a:normAutofit fontScale="90000"/>
          </a:bodyPr>
          <a:lstStyle/>
          <a:p>
            <a:r>
              <a:rPr lang="en-US" sz="3600" b="1"/>
              <a:t>Transition Assistance Program Initiatives</a:t>
            </a:r>
            <a:br>
              <a:rPr lang="en-US" sz="3600" b="1"/>
            </a:br>
            <a:endParaRPr lang="en-US"/>
          </a:p>
        </p:txBody>
      </p:sp>
      <p:sp>
        <p:nvSpPr>
          <p:cNvPr id="4" name="Footer Placeholder 3">
            <a:extLst>
              <a:ext uri="{FF2B5EF4-FFF2-40B4-BE49-F238E27FC236}">
                <a16:creationId xmlns:a16="http://schemas.microsoft.com/office/drawing/2014/main" id="{8ACA0164-11AA-4868-AAA5-BCBEBBEB3E9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rPr>
              <a:t>Veterans’ Employment and Training Service</a:t>
            </a:r>
          </a:p>
        </p:txBody>
      </p:sp>
      <p:sp>
        <p:nvSpPr>
          <p:cNvPr id="5" name="Slide Number Placeholder 4">
            <a:extLst>
              <a:ext uri="{FF2B5EF4-FFF2-40B4-BE49-F238E27FC236}">
                <a16:creationId xmlns:a16="http://schemas.microsoft.com/office/drawing/2014/main" id="{37015D4F-FD98-4BD4-A111-9DE5588E4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9" name="Diagram 8">
            <a:extLst>
              <a:ext uri="{FF2B5EF4-FFF2-40B4-BE49-F238E27FC236}">
                <a16:creationId xmlns:a16="http://schemas.microsoft.com/office/drawing/2014/main" id="{4EB2BE85-3C68-4F60-9051-7B9EC863DC21}"/>
              </a:ext>
            </a:extLst>
          </p:cNvPr>
          <p:cNvGraphicFramePr/>
          <p:nvPr/>
        </p:nvGraphicFramePr>
        <p:xfrm>
          <a:off x="407800" y="1276761"/>
          <a:ext cx="11231362" cy="4553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8745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0AE1DED-8A3B-421F-B2CD-8C3607192813}"/>
              </a:ext>
            </a:extLst>
          </p:cNvPr>
          <p:cNvGraphicFramePr/>
          <p:nvPr/>
        </p:nvGraphicFramePr>
        <p:xfrm>
          <a:off x="248740" y="2204386"/>
          <a:ext cx="5360333" cy="378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7">
            <a:extLst>
              <a:ext uri="{FF2B5EF4-FFF2-40B4-BE49-F238E27FC236}">
                <a16:creationId xmlns:a16="http://schemas.microsoft.com/office/drawing/2014/main" id="{42AFFCF1-B86A-4DF6-97FB-06227D506BBC}"/>
              </a:ext>
            </a:extLst>
          </p:cNvPr>
          <p:cNvPicPr>
            <a:picLocks noChangeAspect="1"/>
          </p:cNvPicPr>
          <p:nvPr/>
        </p:nvPicPr>
        <p:blipFill>
          <a:blip r:embed="rId8"/>
          <a:stretch>
            <a:fillRect/>
          </a:stretch>
        </p:blipFill>
        <p:spPr>
          <a:xfrm>
            <a:off x="6096000" y="1635194"/>
            <a:ext cx="5874612" cy="4671106"/>
          </a:xfrm>
          <a:prstGeom prst="rect">
            <a:avLst/>
          </a:prstGeom>
        </p:spPr>
      </p:pic>
      <p:sp>
        <p:nvSpPr>
          <p:cNvPr id="4" name="Title 3">
            <a:extLst>
              <a:ext uri="{FF2B5EF4-FFF2-40B4-BE49-F238E27FC236}">
                <a16:creationId xmlns:a16="http://schemas.microsoft.com/office/drawing/2014/main" id="{5BBB10D5-8EC6-43C5-B5C3-50790DB9D90F}"/>
              </a:ext>
            </a:extLst>
          </p:cNvPr>
          <p:cNvSpPr>
            <a:spLocks noGrp="1"/>
          </p:cNvSpPr>
          <p:nvPr>
            <p:ph type="title"/>
          </p:nvPr>
        </p:nvSpPr>
        <p:spPr>
          <a:xfrm>
            <a:off x="331304" y="0"/>
            <a:ext cx="9680894" cy="1325563"/>
          </a:xfrm>
        </p:spPr>
        <p:txBody>
          <a:bodyPr>
            <a:normAutofit/>
          </a:bodyPr>
          <a:lstStyle/>
          <a:p>
            <a:r>
              <a:rPr lang="en-US" sz="3600" b="1" dirty="0">
                <a:latin typeface="+mn-lt"/>
              </a:rPr>
              <a:t>Provide: American Job Centers Serve All Veterans </a:t>
            </a:r>
          </a:p>
        </p:txBody>
      </p:sp>
      <p:sp>
        <p:nvSpPr>
          <p:cNvPr id="5" name="TextBox 4">
            <a:extLst>
              <a:ext uri="{FF2B5EF4-FFF2-40B4-BE49-F238E27FC236}">
                <a16:creationId xmlns:a16="http://schemas.microsoft.com/office/drawing/2014/main" id="{68100C7F-7B2C-4488-9466-986A5DB10775}"/>
              </a:ext>
            </a:extLst>
          </p:cNvPr>
          <p:cNvSpPr txBox="1"/>
          <p:nvPr/>
        </p:nvSpPr>
        <p:spPr>
          <a:xfrm>
            <a:off x="583268" y="1435139"/>
            <a:ext cx="41645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Jobs for Veterans State Grants (JVSG) </a:t>
            </a:r>
          </a:p>
        </p:txBody>
      </p:sp>
    </p:spTree>
    <p:extLst>
      <p:ext uri="{BB962C8B-B14F-4D97-AF65-F5344CB8AC3E}">
        <p14:creationId xmlns:p14="http://schemas.microsoft.com/office/powerpoint/2010/main" val="579405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71FA-952B-CE15-EBD2-4F9433F924BB}"/>
              </a:ext>
            </a:extLst>
          </p:cNvPr>
          <p:cNvSpPr>
            <a:spLocks noGrp="1"/>
          </p:cNvSpPr>
          <p:nvPr>
            <p:ph type="title"/>
          </p:nvPr>
        </p:nvSpPr>
        <p:spPr/>
        <p:txBody>
          <a:bodyPr/>
          <a:lstStyle/>
          <a:p>
            <a:r>
              <a:rPr lang="en-US" dirty="0"/>
              <a:t>New Hampshire Employment Security (NHES) JVSG Program</a:t>
            </a:r>
          </a:p>
        </p:txBody>
      </p:sp>
      <p:sp>
        <p:nvSpPr>
          <p:cNvPr id="3" name="Subtitle 2">
            <a:extLst>
              <a:ext uri="{FF2B5EF4-FFF2-40B4-BE49-F238E27FC236}">
                <a16:creationId xmlns:a16="http://schemas.microsoft.com/office/drawing/2014/main" id="{0AA8561D-E3CA-2FAF-B508-A6ABF933B9E1}"/>
              </a:ext>
            </a:extLst>
          </p:cNvPr>
          <p:cNvSpPr>
            <a:spLocks noGrp="1"/>
          </p:cNvSpPr>
          <p:nvPr>
            <p:ph type="subTitle" idx="1"/>
          </p:nvPr>
        </p:nvSpPr>
        <p:spPr>
          <a:xfrm>
            <a:off x="521110" y="1513942"/>
            <a:ext cx="8753627" cy="3830116"/>
          </a:xfrm>
        </p:spPr>
        <p:txBody>
          <a:bodyPr/>
          <a:lstStyle/>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The U.S Department of Labor provides the State of New Hampshire with federal funding for The Jobs for Veterans State Grant (JVSG). </a:t>
            </a:r>
          </a:p>
          <a:p>
            <a:pPr marL="285750" indent="-285750">
              <a:buFont typeface="Arial" panose="020B0604020202020204" pitchFamily="34" charset="0"/>
              <a:buChar char="•"/>
            </a:pPr>
            <a:r>
              <a:rPr lang="en-US" sz="1800" dirty="0">
                <a:solidFill>
                  <a:srgbClr val="000000"/>
                </a:solidFill>
                <a:latin typeface="Calibri" panose="020F0502020204030204" pitchFamily="34" charset="0"/>
                <a:ea typeface="Calibri" panose="020F0502020204030204" pitchFamily="34" charset="0"/>
              </a:rPr>
              <a:t>This grant is administered by New Hampshire Employment Security (NHES) also know as NH Works.</a:t>
            </a:r>
            <a:endParaRPr lang="en-US" sz="1800" dirty="0">
              <a:solidFill>
                <a:srgbClr val="000000"/>
              </a:solidFill>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800" dirty="0">
                <a:solidFill>
                  <a:srgbClr val="000000"/>
                </a:solidFill>
                <a:latin typeface="Calibri" panose="020F0502020204030204" pitchFamily="34" charset="0"/>
                <a:ea typeface="Calibri" panose="020F0502020204030204" pitchFamily="34" charset="0"/>
              </a:rPr>
              <a:t>T</a:t>
            </a:r>
            <a:r>
              <a:rPr lang="en-US" sz="1800" dirty="0">
                <a:solidFill>
                  <a:srgbClr val="000000"/>
                </a:solidFill>
                <a:effectLst/>
                <a:latin typeface="Calibri" panose="020F0502020204030204" pitchFamily="34" charset="0"/>
                <a:ea typeface="Calibri" panose="020F0502020204030204" pitchFamily="34" charset="0"/>
              </a:rPr>
              <a:t>he JVSG program authorizes funds to each state to staff and support Disabled Veterans’ Outreach Program (DVOP) specialists and Local Veterans’ Employment Representative (LVER) staff. </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In the current year, the state of New Hampshire was awarded $760,831</a:t>
            </a:r>
            <a:r>
              <a:rPr lang="en-US" sz="1800" dirty="0">
                <a:solidFill>
                  <a:srgbClr val="FF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in JVSG funds which employ six DVOP and one LVER position located in career centers</a:t>
            </a:r>
            <a:r>
              <a:rPr lang="en-US" sz="1800" dirty="0">
                <a:solidFill>
                  <a:srgbClr val="000000"/>
                </a:solidFill>
                <a:latin typeface="Calibri" panose="020F0502020204030204" pitchFamily="34" charset="0"/>
                <a:ea typeface="Calibri" panose="020F0502020204030204" pitchFamily="34" charset="0"/>
              </a:rPr>
              <a:t>/NH Works offices.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Footer Placeholder 3">
            <a:extLst>
              <a:ext uri="{FF2B5EF4-FFF2-40B4-BE49-F238E27FC236}">
                <a16:creationId xmlns:a16="http://schemas.microsoft.com/office/drawing/2014/main" id="{6254DB9D-8352-8ABE-F1AE-C172E233D55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rPr>
              <a:t>Veterans’ Employment and Training Service</a:t>
            </a:r>
          </a:p>
        </p:txBody>
      </p:sp>
      <p:sp>
        <p:nvSpPr>
          <p:cNvPr id="5" name="Slide Number Placeholder 4">
            <a:extLst>
              <a:ext uri="{FF2B5EF4-FFF2-40B4-BE49-F238E27FC236}">
                <a16:creationId xmlns:a16="http://schemas.microsoft.com/office/drawing/2014/main" id="{6927663E-35B4-3073-1184-986ADF10DA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769961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AB1A-4434-46D5-846F-5CDD8C8D1F28}"/>
              </a:ext>
            </a:extLst>
          </p:cNvPr>
          <p:cNvSpPr>
            <a:spLocks noGrp="1"/>
          </p:cNvSpPr>
          <p:nvPr>
            <p:ph type="title"/>
          </p:nvPr>
        </p:nvSpPr>
        <p:spPr/>
        <p:txBody>
          <a:bodyPr/>
          <a:lstStyle/>
          <a:p>
            <a:r>
              <a:rPr lang="en-US"/>
              <a:t>AJC Services for Employers</a:t>
            </a:r>
          </a:p>
        </p:txBody>
      </p:sp>
      <p:sp>
        <p:nvSpPr>
          <p:cNvPr id="5" name="Slide Number Placeholder 4">
            <a:extLst>
              <a:ext uri="{FF2B5EF4-FFF2-40B4-BE49-F238E27FC236}">
                <a16:creationId xmlns:a16="http://schemas.microsoft.com/office/drawing/2014/main" id="{3634F717-E757-4300-80CB-26AE2BA307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9" name="Diagram 8">
            <a:extLst>
              <a:ext uri="{FF2B5EF4-FFF2-40B4-BE49-F238E27FC236}">
                <a16:creationId xmlns:a16="http://schemas.microsoft.com/office/drawing/2014/main" id="{075D42D9-A2A2-4905-A24B-D760DA49CEFE}"/>
              </a:ext>
            </a:extLst>
          </p:cNvPr>
          <p:cNvGraphicFramePr/>
          <p:nvPr/>
        </p:nvGraphicFramePr>
        <p:xfrm>
          <a:off x="6222539" y="1908189"/>
          <a:ext cx="5677328" cy="3892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57FEEDDB-F8B7-40C4-9643-99CBAFA3C14F}"/>
              </a:ext>
            </a:extLst>
          </p:cNvPr>
          <p:cNvGraphicFramePr/>
          <p:nvPr/>
        </p:nvGraphicFramePr>
        <p:xfrm>
          <a:off x="292133" y="1217801"/>
          <a:ext cx="5803867" cy="50475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AlternateContent xmlns:mc="http://schemas.openxmlformats.org/markup-compatibility/2006" xmlns:p14="http://schemas.microsoft.com/office/powerpoint/2010/main">
        <mc:Choice Requires="p14">
          <p:contentPart p14:bwMode="auto" r:id="rId13">
            <p14:nvContentPartPr>
              <p14:cNvPr id="30" name="Ink 29">
                <a:extLst>
                  <a:ext uri="{FF2B5EF4-FFF2-40B4-BE49-F238E27FC236}">
                    <a16:creationId xmlns:a16="http://schemas.microsoft.com/office/drawing/2014/main" id="{4023C543-6389-4F4A-644E-9123DEB59F29}"/>
                  </a:ext>
                </a:extLst>
              </p14:cNvPr>
              <p14:cNvContentPartPr/>
              <p14:nvPr/>
            </p14:nvContentPartPr>
            <p14:xfrm>
              <a:off x="15277475" y="-555885"/>
              <a:ext cx="19050" cy="19050"/>
            </p14:xfrm>
          </p:contentPart>
        </mc:Choice>
        <mc:Fallback xmlns="">
          <p:pic>
            <p:nvPicPr>
              <p:cNvPr id="30" name="Ink 29">
                <a:extLst>
                  <a:ext uri="{FF2B5EF4-FFF2-40B4-BE49-F238E27FC236}">
                    <a16:creationId xmlns:a16="http://schemas.microsoft.com/office/drawing/2014/main" id="{4023C543-6389-4F4A-644E-9123DEB59F29}"/>
                  </a:ext>
                </a:extLst>
              </p:cNvPr>
              <p:cNvPicPr/>
              <p:nvPr/>
            </p:nvPicPr>
            <p:blipFill>
              <a:blip r:embed="rId14"/>
              <a:stretch>
                <a:fillRect/>
              </a:stretch>
            </p:blipFill>
            <p:spPr>
              <a:xfrm>
                <a:off x="12419975" y="-6270885"/>
                <a:ext cx="5715000" cy="11430000"/>
              </a:xfrm>
              <a:prstGeom prst="rect">
                <a:avLst/>
              </a:prstGeom>
            </p:spPr>
          </p:pic>
        </mc:Fallback>
      </mc:AlternateContent>
    </p:spTree>
    <p:extLst>
      <p:ext uri="{BB962C8B-B14F-4D97-AF65-F5344CB8AC3E}">
        <p14:creationId xmlns:p14="http://schemas.microsoft.com/office/powerpoint/2010/main" val="1179685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algn="l" rtl="0">
              <a:lnSpc>
                <a:spcPct val="90000"/>
              </a:lnSpc>
              <a:spcBef>
                <a:spcPct val="0"/>
              </a:spcBef>
            </a:pPr>
            <a:r>
              <a:rPr lang="en-US" altLang="en-US" b="1" kern="1200"/>
              <a:t>National Labor Exchange (</a:t>
            </a:r>
            <a:r>
              <a:rPr lang="en-US" altLang="en-US" b="1" kern="1200" err="1"/>
              <a:t>NLx</a:t>
            </a:r>
            <a:r>
              <a:rPr lang="en-US" altLang="en-US" b="1" kern="1200"/>
              <a:t>)</a:t>
            </a:r>
          </a:p>
        </p:txBody>
      </p:sp>
      <p:pic>
        <p:nvPicPr>
          <p:cNvPr id="4" name="Picture 3">
            <a:extLst>
              <a:ext uri="{FF2B5EF4-FFF2-40B4-BE49-F238E27FC236}">
                <a16:creationId xmlns:a16="http://schemas.microsoft.com/office/drawing/2014/main" id="{E135851C-1A44-4D2E-B461-AD777B8CD27C}"/>
              </a:ext>
            </a:extLst>
          </p:cNvPr>
          <p:cNvPicPr>
            <a:picLocks noChangeAspect="1"/>
          </p:cNvPicPr>
          <p:nvPr/>
        </p:nvPicPr>
        <p:blipFill>
          <a:blip r:embed="rId3"/>
          <a:stretch>
            <a:fillRect/>
          </a:stretch>
        </p:blipFill>
        <p:spPr>
          <a:xfrm>
            <a:off x="496417" y="1275035"/>
            <a:ext cx="10904041" cy="5304669"/>
          </a:xfrm>
          <a:prstGeom prst="rect">
            <a:avLst/>
          </a:prstGeom>
        </p:spPr>
      </p:pic>
      <p:sp>
        <p:nvSpPr>
          <p:cNvPr id="2" name="Slide Number Placeholder 4">
            <a:extLst>
              <a:ext uri="{FF2B5EF4-FFF2-40B4-BE49-F238E27FC236}">
                <a16:creationId xmlns:a16="http://schemas.microsoft.com/office/drawing/2014/main" id="{5529E4E8-F10B-5805-B9ED-F5A956863F97}"/>
              </a:ext>
            </a:extLst>
          </p:cNvPr>
          <p:cNvSpPr>
            <a:spLocks noGrp="1"/>
          </p:cNvSpPr>
          <p:nvPr>
            <p:ph type="sldNum" sz="quarter" idx="12"/>
          </p:nvPr>
        </p:nvSpPr>
        <p:spPr>
          <a:xfrm>
            <a:off x="10743282" y="6356350"/>
            <a:ext cx="6105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401428158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algn="l" rtl="0">
              <a:lnSpc>
                <a:spcPct val="90000"/>
              </a:lnSpc>
              <a:spcBef>
                <a:spcPct val="0"/>
              </a:spcBef>
            </a:pPr>
            <a:r>
              <a:rPr lang="en-US" altLang="en-US" b="1" kern="1200"/>
              <a:t>National Labor Exchange (</a:t>
            </a:r>
            <a:r>
              <a:rPr lang="en-US" altLang="en-US" b="1" kern="1200" err="1"/>
              <a:t>NLx</a:t>
            </a:r>
            <a:r>
              <a:rPr lang="en-US" altLang="en-US" b="1" kern="1200"/>
              <a:t>)</a:t>
            </a:r>
          </a:p>
        </p:txBody>
      </p:sp>
      <p:sp>
        <p:nvSpPr>
          <p:cNvPr id="5" name="TextBox 4">
            <a:extLst>
              <a:ext uri="{FF2B5EF4-FFF2-40B4-BE49-F238E27FC236}">
                <a16:creationId xmlns:a16="http://schemas.microsoft.com/office/drawing/2014/main" id="{51535BB3-9C1F-45F7-B2F6-46258DF35D06}"/>
              </a:ext>
            </a:extLst>
          </p:cNvPr>
          <p:cNvSpPr txBox="1"/>
          <p:nvPr/>
        </p:nvSpPr>
        <p:spPr>
          <a:xfrm>
            <a:off x="3819571" y="1199153"/>
            <a:ext cx="33684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hlinkClick r:id="rId3"/>
              </a:rPr>
              <a:t>www.veterans.usnlx.com</a:t>
            </a:r>
            <a:endParaRPr kumimoji="0" lang="en-US" sz="24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endParaRPr>
          </a:p>
        </p:txBody>
      </p:sp>
      <p:pic>
        <p:nvPicPr>
          <p:cNvPr id="7" name="Picture 6">
            <a:extLst>
              <a:ext uri="{FF2B5EF4-FFF2-40B4-BE49-F238E27FC236}">
                <a16:creationId xmlns:a16="http://schemas.microsoft.com/office/drawing/2014/main" id="{FF5E6CF3-4B62-4A39-9F57-A7256D8F04E7}"/>
              </a:ext>
            </a:extLst>
          </p:cNvPr>
          <p:cNvPicPr>
            <a:picLocks noChangeAspect="1"/>
          </p:cNvPicPr>
          <p:nvPr/>
        </p:nvPicPr>
        <p:blipFill>
          <a:blip r:embed="rId4"/>
          <a:stretch>
            <a:fillRect/>
          </a:stretch>
        </p:blipFill>
        <p:spPr>
          <a:xfrm>
            <a:off x="1944210" y="1800043"/>
            <a:ext cx="7462815" cy="4765557"/>
          </a:xfrm>
          <a:prstGeom prst="rect">
            <a:avLst/>
          </a:prstGeom>
        </p:spPr>
      </p:pic>
      <p:sp>
        <p:nvSpPr>
          <p:cNvPr id="2" name="Slide Number Placeholder 4">
            <a:extLst>
              <a:ext uri="{FF2B5EF4-FFF2-40B4-BE49-F238E27FC236}">
                <a16:creationId xmlns:a16="http://schemas.microsoft.com/office/drawing/2014/main" id="{6C131CD5-155A-BF01-F551-B2074AB4C7A8}"/>
              </a:ext>
            </a:extLst>
          </p:cNvPr>
          <p:cNvSpPr>
            <a:spLocks noGrp="1"/>
          </p:cNvSpPr>
          <p:nvPr>
            <p:ph type="sldNum" sz="quarter" idx="12"/>
          </p:nvPr>
        </p:nvSpPr>
        <p:spPr>
          <a:xfrm>
            <a:off x="10743282" y="6356350"/>
            <a:ext cx="6105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22912467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38942-8807-4198-8F25-640C1C6F0A8C}"/>
              </a:ext>
            </a:extLst>
          </p:cNvPr>
          <p:cNvSpPr>
            <a:spLocks noGrp="1"/>
          </p:cNvSpPr>
          <p:nvPr>
            <p:ph type="title"/>
          </p:nvPr>
        </p:nvSpPr>
        <p:spPr>
          <a:xfrm>
            <a:off x="107364" y="155121"/>
            <a:ext cx="5753940" cy="785843"/>
          </a:xfrm>
        </p:spPr>
        <p:txBody>
          <a:bodyPr lIns="45719" tIns="45720" rIns="45719" bIns="45720" anchor="b">
            <a:normAutofit/>
          </a:bodyPr>
          <a:lstStyle/>
          <a:p>
            <a:r>
              <a:rPr lang="en-US" b="1">
                <a:solidFill>
                  <a:schemeClr val="bg1"/>
                </a:solidFill>
              </a:rPr>
              <a:t>Additional Resources</a:t>
            </a:r>
          </a:p>
        </p:txBody>
      </p:sp>
      <p:graphicFrame>
        <p:nvGraphicFramePr>
          <p:cNvPr id="4" name="Diagram 3">
            <a:extLst>
              <a:ext uri="{FF2B5EF4-FFF2-40B4-BE49-F238E27FC236}">
                <a16:creationId xmlns:a16="http://schemas.microsoft.com/office/drawing/2014/main" id="{62D220A1-33EB-460B-BE66-DCC03FB823C2}"/>
              </a:ext>
            </a:extLst>
          </p:cNvPr>
          <p:cNvGraphicFramePr/>
          <p:nvPr/>
        </p:nvGraphicFramePr>
        <p:xfrm>
          <a:off x="-123824" y="1238251"/>
          <a:ext cx="11004260" cy="4423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7D04880D-8BF0-F578-4AA4-C288E4642E40}"/>
              </a:ext>
            </a:extLst>
          </p:cNvPr>
          <p:cNvPicPr>
            <a:picLocks noChangeAspect="1"/>
          </p:cNvPicPr>
          <p:nvPr/>
        </p:nvPicPr>
        <p:blipFill>
          <a:blip r:embed="rId8"/>
          <a:stretch>
            <a:fillRect/>
          </a:stretch>
        </p:blipFill>
        <p:spPr>
          <a:xfrm>
            <a:off x="2401743" y="5879234"/>
            <a:ext cx="7277966" cy="1047750"/>
          </a:xfrm>
          <a:prstGeom prst="rect">
            <a:avLst/>
          </a:prstGeom>
        </p:spPr>
      </p:pic>
      <p:sp>
        <p:nvSpPr>
          <p:cNvPr id="3" name="Slide Number Placeholder 4">
            <a:extLst>
              <a:ext uri="{FF2B5EF4-FFF2-40B4-BE49-F238E27FC236}">
                <a16:creationId xmlns:a16="http://schemas.microsoft.com/office/drawing/2014/main" id="{90A934BA-5C98-6AB4-9CE6-E7B25BC764AA}"/>
              </a:ext>
            </a:extLst>
          </p:cNvPr>
          <p:cNvSpPr>
            <a:spLocks noGrp="1"/>
          </p:cNvSpPr>
          <p:nvPr>
            <p:ph type="sldNum" sz="quarter" idx="12"/>
          </p:nvPr>
        </p:nvSpPr>
        <p:spPr>
          <a:xfrm>
            <a:off x="10743282" y="6356350"/>
            <a:ext cx="6105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4181666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ED93-D401-414A-96D6-44CA712D40FD}"/>
              </a:ext>
            </a:extLst>
          </p:cNvPr>
          <p:cNvSpPr>
            <a:spLocks noGrp="1"/>
          </p:cNvSpPr>
          <p:nvPr>
            <p:ph type="title"/>
          </p:nvPr>
        </p:nvSpPr>
        <p:spPr>
          <a:xfrm>
            <a:off x="68617" y="0"/>
            <a:ext cx="9680894" cy="1325563"/>
          </a:xfrm>
        </p:spPr>
        <p:txBody>
          <a:bodyPr/>
          <a:lstStyle/>
          <a:p>
            <a:r>
              <a:rPr lang="en-US"/>
              <a:t>Employment Services for Homeless Veterans </a:t>
            </a:r>
          </a:p>
        </p:txBody>
      </p:sp>
      <p:sp>
        <p:nvSpPr>
          <p:cNvPr id="5" name="Slide Number Placeholder 4">
            <a:extLst>
              <a:ext uri="{FF2B5EF4-FFF2-40B4-BE49-F238E27FC236}">
                <a16:creationId xmlns:a16="http://schemas.microsoft.com/office/drawing/2014/main" id="{63C6ECE0-05B7-4D6B-AB83-CBD5C138F7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3" name="Diagram 2">
            <a:extLst>
              <a:ext uri="{FF2B5EF4-FFF2-40B4-BE49-F238E27FC236}">
                <a16:creationId xmlns:a16="http://schemas.microsoft.com/office/drawing/2014/main" id="{7AD8FEF6-7A33-40C0-9D15-6409885958AD}"/>
              </a:ext>
            </a:extLst>
          </p:cNvPr>
          <p:cNvGraphicFramePr/>
          <p:nvPr/>
        </p:nvGraphicFramePr>
        <p:xfrm>
          <a:off x="269030" y="1325563"/>
          <a:ext cx="11653939" cy="4341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4603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3F31C9-D4E4-2B8E-A4CE-C8B931B329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sp>
        <p:nvSpPr>
          <p:cNvPr id="3" name="Title 1">
            <a:extLst>
              <a:ext uri="{FF2B5EF4-FFF2-40B4-BE49-F238E27FC236}">
                <a16:creationId xmlns:a16="http://schemas.microsoft.com/office/drawing/2014/main" id="{9808394B-89E3-F505-B450-E3721839CDE3}"/>
              </a:ext>
            </a:extLst>
          </p:cNvPr>
          <p:cNvSpPr txBox="1">
            <a:spLocks/>
          </p:cNvSpPr>
          <p:nvPr/>
        </p:nvSpPr>
        <p:spPr>
          <a:xfrm>
            <a:off x="3078318" y="2026652"/>
            <a:ext cx="8275482" cy="1944479"/>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Franklin Gothic Medium" panose="020B0603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rgbClr val="023160"/>
              </a:solidFill>
              <a:effectLst/>
              <a:uLnTx/>
              <a:uFillTx/>
              <a:latin typeface="Franklin Gothic Medium" panose="020B0603020102020204" pitchFamily="34" charset="0"/>
              <a:ea typeface="+mj-ea"/>
              <a:cs typeface="+mj-cs"/>
            </a:endParaRPr>
          </a:p>
        </p:txBody>
      </p:sp>
      <p:grpSp>
        <p:nvGrpSpPr>
          <p:cNvPr id="11" name="Group 10">
            <a:extLst>
              <a:ext uri="{FF2B5EF4-FFF2-40B4-BE49-F238E27FC236}">
                <a16:creationId xmlns:a16="http://schemas.microsoft.com/office/drawing/2014/main" id="{89DD517F-FC9C-24B4-942D-FCF18B94919C}"/>
              </a:ext>
            </a:extLst>
          </p:cNvPr>
          <p:cNvGrpSpPr>
            <a:grpSpLocks noGrp="1" noUngrp="1" noRot="1" noMove="1" noResize="1"/>
          </p:cNvGrpSpPr>
          <p:nvPr/>
        </p:nvGrpSpPr>
        <p:grpSpPr>
          <a:xfrm>
            <a:off x="1" y="0"/>
            <a:ext cx="2157274" cy="6858000"/>
            <a:chOff x="1" y="0"/>
            <a:chExt cx="2157274" cy="6858000"/>
          </a:xfrm>
        </p:grpSpPr>
        <p:sp>
          <p:nvSpPr>
            <p:cNvPr id="5" name="Rectangle 4">
              <a:extLst>
                <a:ext uri="{FF2B5EF4-FFF2-40B4-BE49-F238E27FC236}">
                  <a16:creationId xmlns:a16="http://schemas.microsoft.com/office/drawing/2014/main" id="{261CF6B4-BC62-0752-6765-06CF41B196A4}"/>
                </a:ext>
              </a:extLst>
            </p:cNvPr>
            <p:cNvSpPr>
              <a:spLocks noGrp="1" noRot="1" noMove="1" noResize="1" noEditPoints="1" noAdjustHandles="1" noChangeArrowheads="1" noChangeShapeType="1"/>
            </p:cNvSpPr>
            <p:nvPr/>
          </p:nvSpPr>
          <p:spPr>
            <a:xfrm>
              <a:off x="1" y="0"/>
              <a:ext cx="2157274" cy="6858000"/>
            </a:xfrm>
            <a:prstGeom prst="rect">
              <a:avLst/>
            </a:prstGeom>
            <a:solidFill>
              <a:srgbClr val="0231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7051AEC-1253-D09D-FA73-595579293DA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202262" y="189947"/>
              <a:ext cx="1752752" cy="168416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E05F0430-C09E-91E8-8459-DC47EA43D55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76521" y="4345616"/>
              <a:ext cx="2004234" cy="990686"/>
            </a:xfrm>
            <a:prstGeom prst="rect">
              <a:avLst/>
            </a:prstGeom>
          </p:spPr>
        </p:pic>
        <p:sp>
          <p:nvSpPr>
            <p:cNvPr id="10" name="TextBox 9">
              <a:extLst>
                <a:ext uri="{FF2B5EF4-FFF2-40B4-BE49-F238E27FC236}">
                  <a16:creationId xmlns:a16="http://schemas.microsoft.com/office/drawing/2014/main" id="{AF7BFDF4-EBAD-4E91-1AF4-9570563AE31D}"/>
                </a:ext>
              </a:extLst>
            </p:cNvPr>
            <p:cNvSpPr txBox="1">
              <a:spLocks noGrp="1" noRot="1" noMove="1" noResize="1" noEditPoints="1" noAdjustHandles="1" noChangeArrowheads="1" noChangeShapeType="1"/>
            </p:cNvSpPr>
            <p:nvPr/>
          </p:nvSpPr>
          <p:spPr>
            <a:xfrm>
              <a:off x="255531" y="5445495"/>
              <a:ext cx="16265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rPr>
                <a:t>Veterans’ Employment and Training Service</a:t>
              </a:r>
            </a:p>
          </p:txBody>
        </p:sp>
      </p:grpSp>
      <p:sp>
        <p:nvSpPr>
          <p:cNvPr id="14" name="Content Placeholder 3">
            <a:extLst>
              <a:ext uri="{FF2B5EF4-FFF2-40B4-BE49-F238E27FC236}">
                <a16:creationId xmlns:a16="http://schemas.microsoft.com/office/drawing/2014/main" id="{7BE21179-7327-4C03-B16C-CE83D18D6494}"/>
              </a:ext>
            </a:extLst>
          </p:cNvPr>
          <p:cNvSpPr txBox="1">
            <a:spLocks/>
          </p:cNvSpPr>
          <p:nvPr/>
        </p:nvSpPr>
        <p:spPr>
          <a:xfrm>
            <a:off x="4599270" y="446740"/>
            <a:ext cx="5656676" cy="1170580"/>
          </a:xfrm>
          <a:prstGeom prst="rect">
            <a:avLst/>
          </a:prstGeom>
        </p:spPr>
        <p:txBody>
          <a:bodyPr/>
          <a:lstStyle>
            <a:lvl1pPr marL="228600" indent="-228600" algn="l" defTabSz="914400" rtl="0" eaLnBrk="1" latinLnBrk="0" hangingPunct="1">
              <a:lnSpc>
                <a:spcPct val="90000"/>
              </a:lnSpc>
              <a:spcBef>
                <a:spcPts val="1000"/>
              </a:spcBef>
              <a:buClr>
                <a:schemeClr val="tx2"/>
              </a:buClr>
              <a:buSzPct val="110000"/>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bg2"/>
              </a:buClr>
              <a:buSzPct val="100000"/>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23160"/>
              </a:buClr>
              <a:buSzPct val="110000"/>
              <a:buFont typeface="Arial" panose="020B0604020202020204" pitchFamily="34" charset="0"/>
              <a:buNone/>
              <a:tabLst/>
              <a:defRPr/>
            </a:pPr>
            <a:r>
              <a:rPr kumimoji="0" lang="en-US" sz="3200" b="1" i="0" u="none" strike="noStrike" kern="1200" cap="none" spc="0" normalizeH="0" baseline="0" noProof="0" dirty="0">
                <a:ln>
                  <a:noFill/>
                </a:ln>
                <a:solidFill>
                  <a:srgbClr val="023160"/>
                </a:solidFill>
                <a:effectLst/>
                <a:uLnTx/>
                <a:uFillTx/>
                <a:latin typeface="Franklin Gothic Book" panose="020B0503020102020204" pitchFamily="34" charset="0"/>
                <a:ea typeface="+mn-ea"/>
                <a:cs typeface="+mn-cs"/>
              </a:rPr>
              <a:t>The Honorable James D. Rodriguez, MA</a:t>
            </a:r>
            <a:endParaRPr kumimoji="0" lang="en-US" sz="3200" b="0" i="0" u="none" strike="noStrike" kern="1200" cap="none" spc="0" normalizeH="0" baseline="0" noProof="0" dirty="0">
              <a:ln>
                <a:noFill/>
              </a:ln>
              <a:solidFill>
                <a:srgbClr val="023160"/>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
                <a:srgbClr val="023160"/>
              </a:buClr>
              <a:buSzPct val="110000"/>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Assistant Secretary </a:t>
            </a: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Calibri"/>
            </a:endParaRPr>
          </a:p>
          <a:p>
            <a:pPr marL="685800" marR="0" lvl="1" indent="-228600" algn="l" defTabSz="914400" rtl="0" eaLnBrk="1" fontAlgn="auto" latinLnBrk="0" hangingPunct="1">
              <a:lnSpc>
                <a:spcPct val="90000"/>
              </a:lnSpc>
              <a:spcBef>
                <a:spcPts val="500"/>
              </a:spcBef>
              <a:spcAft>
                <a:spcPts val="0"/>
              </a:spcAft>
              <a:buClr>
                <a:srgbClr val="7B7B7B"/>
              </a:buClr>
              <a:buSzPct val="100000"/>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6" name="Content Placeholder 5">
            <a:extLst>
              <a:ext uri="{FF2B5EF4-FFF2-40B4-BE49-F238E27FC236}">
                <a16:creationId xmlns:a16="http://schemas.microsoft.com/office/drawing/2014/main" id="{314BB265-E993-499F-A8BF-5B749D1A1569}"/>
              </a:ext>
            </a:extLst>
          </p:cNvPr>
          <p:cNvSpPr txBox="1">
            <a:spLocks/>
          </p:cNvSpPr>
          <p:nvPr/>
        </p:nvSpPr>
        <p:spPr>
          <a:xfrm>
            <a:off x="4421480" y="5141580"/>
            <a:ext cx="7682718" cy="2243094"/>
          </a:xfrm>
          <a:prstGeom prst="rect">
            <a:avLst/>
          </a:prstGeom>
        </p:spPr>
        <p:txBody>
          <a:bodyPr/>
          <a:lstStyle>
            <a:lvl1pPr marL="228600" indent="-228600" algn="l" defTabSz="914400" rtl="0" eaLnBrk="1" latinLnBrk="0" hangingPunct="1">
              <a:lnSpc>
                <a:spcPct val="90000"/>
              </a:lnSpc>
              <a:spcBef>
                <a:spcPts val="1000"/>
              </a:spcBef>
              <a:buClr>
                <a:schemeClr val="tx2"/>
              </a:buClr>
              <a:buSzPct val="110000"/>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bg2"/>
              </a:buClr>
              <a:buSzPct val="100000"/>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23160"/>
              </a:buClr>
              <a:buSzPct val="110000"/>
              <a:buFont typeface="Arial" panose="020B0604020202020204" pitchFamily="34" charset="0"/>
              <a:buNone/>
              <a:tabLst/>
              <a:defRPr/>
            </a:pPr>
            <a:r>
              <a:rPr kumimoji="0" lang="en-US" sz="3200" b="1" i="0" u="none" strike="noStrike" kern="1200" cap="none" spc="0" normalizeH="0" baseline="0" noProof="0" dirty="0">
                <a:ln>
                  <a:noFill/>
                </a:ln>
                <a:solidFill>
                  <a:srgbClr val="023160"/>
                </a:solidFill>
                <a:effectLst/>
                <a:uLnTx/>
                <a:uFillTx/>
                <a:latin typeface="Franklin Gothic Book" panose="020B0503020102020204" pitchFamily="34" charset="0"/>
                <a:ea typeface="+mn-ea"/>
                <a:cs typeface="+mn-cs"/>
              </a:rPr>
              <a:t>Margarita Devlin, MA, CRC</a:t>
            </a:r>
            <a:endParaRPr kumimoji="0" lang="en-US" sz="3200" b="0" i="0" u="none" strike="noStrike" kern="1200" cap="none" spc="0" normalizeH="0" baseline="0" noProof="0" dirty="0">
              <a:ln>
                <a:noFill/>
              </a:ln>
              <a:solidFill>
                <a:srgbClr val="023160"/>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
                <a:srgbClr val="023160"/>
              </a:buClr>
              <a:buSzPct val="110000"/>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Deputy Assistant Secretary for Operations and Management</a:t>
            </a:r>
          </a:p>
          <a:p>
            <a:pPr marL="685800" marR="0" lvl="1" indent="-228600" algn="l" defTabSz="914400" rtl="0" eaLnBrk="1" fontAlgn="auto" latinLnBrk="0" hangingPunct="1">
              <a:lnSpc>
                <a:spcPct val="90000"/>
              </a:lnSpc>
              <a:spcBef>
                <a:spcPts val="500"/>
              </a:spcBef>
              <a:spcAft>
                <a:spcPts val="0"/>
              </a:spcAft>
              <a:buClr>
                <a:srgbClr val="7B7B7B"/>
              </a:buClr>
              <a:buSzPct val="100000"/>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8" name="Content Placeholder 3">
            <a:extLst>
              <a:ext uri="{FF2B5EF4-FFF2-40B4-BE49-F238E27FC236}">
                <a16:creationId xmlns:a16="http://schemas.microsoft.com/office/drawing/2014/main" id="{3AACCC02-E7E8-5FA8-54C6-C358B9FFB4A5}"/>
              </a:ext>
            </a:extLst>
          </p:cNvPr>
          <p:cNvSpPr txBox="1">
            <a:spLocks/>
          </p:cNvSpPr>
          <p:nvPr/>
        </p:nvSpPr>
        <p:spPr>
          <a:xfrm>
            <a:off x="4599270" y="2998891"/>
            <a:ext cx="5656676" cy="1170580"/>
          </a:xfrm>
          <a:prstGeom prst="rect">
            <a:avLst/>
          </a:prstGeom>
        </p:spPr>
        <p:txBody>
          <a:bodyPr/>
          <a:lstStyle>
            <a:lvl1pPr marL="228600" indent="-228600" algn="l" defTabSz="914400" rtl="0" eaLnBrk="1" latinLnBrk="0" hangingPunct="1">
              <a:lnSpc>
                <a:spcPct val="90000"/>
              </a:lnSpc>
              <a:spcBef>
                <a:spcPts val="1000"/>
              </a:spcBef>
              <a:buClr>
                <a:schemeClr val="tx2"/>
              </a:buClr>
              <a:buSzPct val="110000"/>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bg2"/>
              </a:buClr>
              <a:buSzPct val="100000"/>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23160"/>
              </a:buClr>
              <a:buSzPct val="110000"/>
              <a:buFont typeface="Arial" panose="020B0604020202020204" pitchFamily="34" charset="0"/>
              <a:buNone/>
              <a:tabLst/>
              <a:defRPr/>
            </a:pPr>
            <a:r>
              <a:rPr kumimoji="0" lang="en-US" sz="3200" b="1" i="0" u="none" strike="noStrike" kern="1200" cap="none" spc="0" normalizeH="0" baseline="0" noProof="0" dirty="0">
                <a:ln>
                  <a:noFill/>
                </a:ln>
                <a:solidFill>
                  <a:srgbClr val="023160"/>
                </a:solidFill>
                <a:effectLst/>
                <a:uLnTx/>
                <a:uFillTx/>
                <a:latin typeface="Franklin Gothic Book" panose="020B0503020102020204" pitchFamily="34" charset="0"/>
                <a:ea typeface="+mn-ea"/>
                <a:cs typeface="+mn-cs"/>
              </a:rPr>
              <a:t>Julian Purdy </a:t>
            </a:r>
            <a:endParaRPr kumimoji="0" lang="en-US" sz="3200" b="0" i="0" u="none" strike="noStrike" kern="1200" cap="none" spc="0" normalizeH="0" baseline="0" noProof="0" dirty="0">
              <a:ln>
                <a:noFill/>
              </a:ln>
              <a:solidFill>
                <a:srgbClr val="023160"/>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
                <a:srgbClr val="023160"/>
              </a:buClr>
              <a:buSzPct val="110000"/>
              <a:buFont typeface="Arial" panose="020B0604020202020204" pitchFamily="34" charset="0"/>
              <a:buNone/>
              <a:tabLst/>
              <a:defRPr/>
            </a:pPr>
            <a:r>
              <a:rPr kumimoji="0" lang="en-US" sz="2400" b="0" i="1"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Deputy Assistant Secretary for Policy </a:t>
            </a: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Calibri"/>
            </a:endParaRPr>
          </a:p>
          <a:p>
            <a:pPr marL="685800" marR="0" lvl="1" indent="-228600" algn="l" defTabSz="914400" rtl="0" eaLnBrk="1" fontAlgn="auto" latinLnBrk="0" hangingPunct="1">
              <a:lnSpc>
                <a:spcPct val="90000"/>
              </a:lnSpc>
              <a:spcBef>
                <a:spcPts val="500"/>
              </a:spcBef>
              <a:spcAft>
                <a:spcPts val="0"/>
              </a:spcAft>
              <a:buClr>
                <a:srgbClr val="7B7B7B"/>
              </a:buClr>
              <a:buSzPct val="100000"/>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19" name="Picture 18">
            <a:extLst>
              <a:ext uri="{FF2B5EF4-FFF2-40B4-BE49-F238E27FC236}">
                <a16:creationId xmlns:a16="http://schemas.microsoft.com/office/drawing/2014/main" id="{4AFD9CFF-E6F3-B3CC-63E4-8AC4E773FD93}"/>
              </a:ext>
            </a:extLst>
          </p:cNvPr>
          <p:cNvPicPr>
            <a:picLocks noChangeAspect="1"/>
          </p:cNvPicPr>
          <p:nvPr/>
        </p:nvPicPr>
        <p:blipFill>
          <a:blip r:embed="rId5"/>
          <a:stretch>
            <a:fillRect/>
          </a:stretch>
        </p:blipFill>
        <p:spPr>
          <a:xfrm>
            <a:off x="2612749" y="4735893"/>
            <a:ext cx="1533525" cy="1981200"/>
          </a:xfrm>
          <a:prstGeom prst="rect">
            <a:avLst/>
          </a:prstGeom>
        </p:spPr>
      </p:pic>
      <p:pic>
        <p:nvPicPr>
          <p:cNvPr id="21" name="Picture 20">
            <a:extLst>
              <a:ext uri="{FF2B5EF4-FFF2-40B4-BE49-F238E27FC236}">
                <a16:creationId xmlns:a16="http://schemas.microsoft.com/office/drawing/2014/main" id="{DA8EB4BE-ECB4-67A6-3642-B4F984732A87}"/>
              </a:ext>
            </a:extLst>
          </p:cNvPr>
          <p:cNvPicPr>
            <a:picLocks noChangeAspect="1"/>
          </p:cNvPicPr>
          <p:nvPr/>
        </p:nvPicPr>
        <p:blipFill>
          <a:blip r:embed="rId6"/>
          <a:stretch>
            <a:fillRect/>
          </a:stretch>
        </p:blipFill>
        <p:spPr>
          <a:xfrm>
            <a:off x="2494040" y="271290"/>
            <a:ext cx="1590675" cy="1981200"/>
          </a:xfrm>
          <a:prstGeom prst="rect">
            <a:avLst/>
          </a:prstGeom>
        </p:spPr>
      </p:pic>
      <p:pic>
        <p:nvPicPr>
          <p:cNvPr id="23" name="Picture 22">
            <a:extLst>
              <a:ext uri="{FF2B5EF4-FFF2-40B4-BE49-F238E27FC236}">
                <a16:creationId xmlns:a16="http://schemas.microsoft.com/office/drawing/2014/main" id="{47FF2CB0-3384-1060-93BB-CF65A8D93D32}"/>
              </a:ext>
            </a:extLst>
          </p:cNvPr>
          <p:cNvPicPr>
            <a:picLocks noChangeAspect="1"/>
          </p:cNvPicPr>
          <p:nvPr/>
        </p:nvPicPr>
        <p:blipFill>
          <a:blip r:embed="rId7"/>
          <a:stretch>
            <a:fillRect/>
          </a:stretch>
        </p:blipFill>
        <p:spPr>
          <a:xfrm>
            <a:off x="2532140" y="2531440"/>
            <a:ext cx="1552575" cy="1952625"/>
          </a:xfrm>
          <a:prstGeom prst="rect">
            <a:avLst/>
          </a:prstGeom>
        </p:spPr>
      </p:pic>
    </p:spTree>
    <p:extLst>
      <p:ext uri="{BB962C8B-B14F-4D97-AF65-F5344CB8AC3E}">
        <p14:creationId xmlns:p14="http://schemas.microsoft.com/office/powerpoint/2010/main" val="4074811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8A1B-F8DD-DC96-F884-FD427DD486D3}"/>
              </a:ext>
            </a:extLst>
          </p:cNvPr>
          <p:cNvSpPr>
            <a:spLocks noGrp="1"/>
          </p:cNvSpPr>
          <p:nvPr>
            <p:ph type="title"/>
          </p:nvPr>
        </p:nvSpPr>
        <p:spPr/>
        <p:txBody>
          <a:bodyPr/>
          <a:lstStyle/>
          <a:p>
            <a:r>
              <a:rPr lang="en-US" dirty="0"/>
              <a:t>New Hampshire HVRP Profile</a:t>
            </a:r>
          </a:p>
        </p:txBody>
      </p:sp>
      <p:sp>
        <p:nvSpPr>
          <p:cNvPr id="3" name="Subtitle 2">
            <a:extLst>
              <a:ext uri="{FF2B5EF4-FFF2-40B4-BE49-F238E27FC236}">
                <a16:creationId xmlns:a16="http://schemas.microsoft.com/office/drawing/2014/main" id="{C74A77B7-9DD8-96B7-BE01-4D59F2EF9D6A}"/>
              </a:ext>
            </a:extLst>
          </p:cNvPr>
          <p:cNvSpPr>
            <a:spLocks noGrp="1"/>
          </p:cNvSpPr>
          <p:nvPr>
            <p:ph type="subTitle" idx="1"/>
          </p:nvPr>
        </p:nvSpPr>
        <p:spPr>
          <a:xfrm>
            <a:off x="226142" y="1150375"/>
            <a:ext cx="10965885" cy="4277032"/>
          </a:xfrm>
        </p:spPr>
        <p:txBody>
          <a:bodyPr/>
          <a:lstStyle/>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HVRP is a competitive grant program which focuses on employment and re-training for homeless veterans. </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In the current year, Harbor Homes aka Harbor Care, Veterans Inc., Clear Path for Veterans New England,</a:t>
            </a:r>
            <a:r>
              <a:rPr lang="en-US" sz="1800" dirty="0">
                <a:solidFill>
                  <a:srgbClr val="000000"/>
                </a:solidFill>
                <a:latin typeface="Calibri" panose="020F0502020204030204" pitchFamily="34" charset="0"/>
                <a:ea typeface="Calibri" panose="020F0502020204030204" pitchFamily="34" charset="0"/>
              </a:rPr>
              <a:t> and the Bridge Club of Greater Lowell</a:t>
            </a:r>
            <a:r>
              <a:rPr lang="en-US" sz="1800" dirty="0">
                <a:solidFill>
                  <a:srgbClr val="000000"/>
                </a:solidFill>
                <a:effectLst/>
                <a:latin typeface="Calibri" panose="020F0502020204030204" pitchFamily="34" charset="0"/>
                <a:ea typeface="Calibri" panose="020F0502020204030204" pitchFamily="34" charset="0"/>
              </a:rPr>
              <a:t> received these grants which serves veterans who are at risk of becoming homeless or experiencing homelessness.</a:t>
            </a:r>
          </a:p>
          <a:p>
            <a:pPr marL="285750" indent="-285750">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While Veterans Inc., Clear Path, and Bridges of Greater Lowell headquarters are </a:t>
            </a:r>
            <a:r>
              <a:rPr lang="en-US" sz="1800" dirty="0">
                <a:solidFill>
                  <a:srgbClr val="000000"/>
                </a:solidFill>
                <a:latin typeface="Calibri" panose="020F0502020204030204" pitchFamily="34" charset="0"/>
                <a:ea typeface="Calibri" panose="020F0502020204030204" pitchFamily="34" charset="0"/>
              </a:rPr>
              <a:t>located</a:t>
            </a:r>
            <a:r>
              <a:rPr lang="en-US" sz="1800" dirty="0">
                <a:solidFill>
                  <a:srgbClr val="000000"/>
                </a:solidFill>
                <a:effectLst/>
                <a:latin typeface="Calibri" panose="020F0502020204030204" pitchFamily="34" charset="0"/>
                <a:ea typeface="Calibri" panose="020F0502020204030204" pitchFamily="34" charset="0"/>
              </a:rPr>
              <a:t> in Vermont and Massachusetts their service areas overlap into New Hampshire. Together, these four grantees receive over $1.5 million dollars from our agency, to assist veterans who are at risk </a:t>
            </a:r>
            <a:r>
              <a:rPr lang="en-US" sz="1800" dirty="0">
                <a:solidFill>
                  <a:srgbClr val="000000"/>
                </a:solidFill>
                <a:latin typeface="Calibri" panose="020F0502020204030204" pitchFamily="34" charset="0"/>
                <a:ea typeface="Calibri" panose="020F0502020204030204" pitchFamily="34" charset="0"/>
              </a:rPr>
              <a:t>or </a:t>
            </a:r>
            <a:r>
              <a:rPr lang="en-US" sz="1800" dirty="0">
                <a:solidFill>
                  <a:srgbClr val="000000"/>
                </a:solidFill>
                <a:effectLst/>
                <a:latin typeface="Calibri" panose="020F0502020204030204" pitchFamily="34" charset="0"/>
                <a:ea typeface="Calibri" panose="020F0502020204030204" pitchFamily="34" charset="0"/>
              </a:rPr>
              <a:t>experiencing homelessness.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Footer Placeholder 3">
            <a:extLst>
              <a:ext uri="{FF2B5EF4-FFF2-40B4-BE49-F238E27FC236}">
                <a16:creationId xmlns:a16="http://schemas.microsoft.com/office/drawing/2014/main" id="{3DF75E76-2FA2-3DB8-EDB5-FB6098043E9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rPr>
              <a:t>Veterans’ Employment and Training Service</a:t>
            </a:r>
          </a:p>
        </p:txBody>
      </p:sp>
      <p:sp>
        <p:nvSpPr>
          <p:cNvPr id="5" name="Slide Number Placeholder 4">
            <a:extLst>
              <a:ext uri="{FF2B5EF4-FFF2-40B4-BE49-F238E27FC236}">
                <a16:creationId xmlns:a16="http://schemas.microsoft.com/office/drawing/2014/main" id="{E34EC78B-659C-443E-D85B-16ABC91FB6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75874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ED93-D401-414A-96D6-44CA712D40FD}"/>
              </a:ext>
            </a:extLst>
          </p:cNvPr>
          <p:cNvSpPr>
            <a:spLocks noGrp="1"/>
          </p:cNvSpPr>
          <p:nvPr>
            <p:ph type="title"/>
          </p:nvPr>
        </p:nvSpPr>
        <p:spPr>
          <a:xfrm>
            <a:off x="68617" y="0"/>
            <a:ext cx="9680894" cy="1325563"/>
          </a:xfrm>
        </p:spPr>
        <p:txBody>
          <a:bodyPr/>
          <a:lstStyle/>
          <a:p>
            <a:r>
              <a:rPr lang="en-US" dirty="0"/>
              <a:t>New Hampshire HVRP Grantees </a:t>
            </a:r>
          </a:p>
        </p:txBody>
      </p:sp>
      <p:sp>
        <p:nvSpPr>
          <p:cNvPr id="5" name="Slide Number Placeholder 4">
            <a:extLst>
              <a:ext uri="{FF2B5EF4-FFF2-40B4-BE49-F238E27FC236}">
                <a16:creationId xmlns:a16="http://schemas.microsoft.com/office/drawing/2014/main" id="{63C6ECE0-05B7-4D6B-AB83-CBD5C138F7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3" name="Diagram 2">
            <a:extLst>
              <a:ext uri="{FF2B5EF4-FFF2-40B4-BE49-F238E27FC236}">
                <a16:creationId xmlns:a16="http://schemas.microsoft.com/office/drawing/2014/main" id="{7AD8FEF6-7A33-40C0-9D15-6409885958AD}"/>
              </a:ext>
            </a:extLst>
          </p:cNvPr>
          <p:cNvGraphicFramePr/>
          <p:nvPr/>
        </p:nvGraphicFramePr>
        <p:xfrm>
          <a:off x="176981" y="1160206"/>
          <a:ext cx="11745989" cy="5561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0349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29C2B3-CC0F-46F2-9F40-D09FB8E97246}"/>
              </a:ext>
            </a:extLst>
          </p:cNvPr>
          <p:cNvSpPr>
            <a:spLocks noGrp="1"/>
          </p:cNvSpPr>
          <p:nvPr>
            <p:ph type="title"/>
          </p:nvPr>
        </p:nvSpPr>
        <p:spPr/>
        <p:txBody>
          <a:bodyPr vert="horz" lIns="91440" tIns="45720" rIns="91440" bIns="45720" rtlCol="0" anchor="ctr">
            <a:normAutofit/>
          </a:bodyPr>
          <a:lstStyle/>
          <a:p>
            <a:r>
              <a:rPr lang="en-US" b="1"/>
              <a:t>National Veteran’s Training Institute</a:t>
            </a:r>
          </a:p>
        </p:txBody>
      </p:sp>
      <p:graphicFrame>
        <p:nvGraphicFramePr>
          <p:cNvPr id="2" name="Diagram 1">
            <a:extLst>
              <a:ext uri="{FF2B5EF4-FFF2-40B4-BE49-F238E27FC236}">
                <a16:creationId xmlns:a16="http://schemas.microsoft.com/office/drawing/2014/main" id="{31D49CA8-32AB-4947-BA5F-A6A7E0F78975}"/>
              </a:ext>
            </a:extLst>
          </p:cNvPr>
          <p:cNvGraphicFramePr/>
          <p:nvPr/>
        </p:nvGraphicFramePr>
        <p:xfrm>
          <a:off x="3578088" y="1142847"/>
          <a:ext cx="8138076" cy="5277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8B5FAE2-9C50-4B0A-8F8B-49926EAFA400}"/>
              </a:ext>
            </a:extLst>
          </p:cNvPr>
          <p:cNvPicPr>
            <a:picLocks noChangeAspect="1"/>
          </p:cNvPicPr>
          <p:nvPr/>
        </p:nvPicPr>
        <p:blipFill>
          <a:blip r:embed="rId8"/>
          <a:stretch>
            <a:fillRect/>
          </a:stretch>
        </p:blipFill>
        <p:spPr>
          <a:xfrm>
            <a:off x="132092" y="2801158"/>
            <a:ext cx="3235942" cy="981569"/>
          </a:xfrm>
          <a:prstGeom prst="rect">
            <a:avLst/>
          </a:prstGeom>
        </p:spPr>
      </p:pic>
    </p:spTree>
    <p:extLst>
      <p:ext uri="{BB962C8B-B14F-4D97-AF65-F5344CB8AC3E}">
        <p14:creationId xmlns:p14="http://schemas.microsoft.com/office/powerpoint/2010/main" val="2276979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2B9A-6079-2732-F1FB-533B8309AC90}"/>
              </a:ext>
            </a:extLst>
          </p:cNvPr>
          <p:cNvSpPr>
            <a:spLocks noGrp="1"/>
          </p:cNvSpPr>
          <p:nvPr>
            <p:ph type="title"/>
          </p:nvPr>
        </p:nvSpPr>
        <p:spPr>
          <a:xfrm>
            <a:off x="103517" y="0"/>
            <a:ext cx="9680894" cy="998875"/>
          </a:xfrm>
        </p:spPr>
        <p:txBody>
          <a:bodyPr/>
          <a:lstStyle/>
          <a:p>
            <a:r>
              <a:rPr lang="en-US">
                <a:latin typeface="Franklin Gothic Medium"/>
              </a:rPr>
              <a:t>Protecting Employment Rights</a:t>
            </a:r>
            <a:endParaRPr lang="en-US"/>
          </a:p>
        </p:txBody>
      </p:sp>
      <p:sp>
        <p:nvSpPr>
          <p:cNvPr id="5" name="Slide Number Placeholder 4">
            <a:extLst>
              <a:ext uri="{FF2B5EF4-FFF2-40B4-BE49-F238E27FC236}">
                <a16:creationId xmlns:a16="http://schemas.microsoft.com/office/drawing/2014/main" id="{33F621E5-3481-723C-5B26-E00B3A05BA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3" name="Diagram 2">
            <a:extLst>
              <a:ext uri="{FF2B5EF4-FFF2-40B4-BE49-F238E27FC236}">
                <a16:creationId xmlns:a16="http://schemas.microsoft.com/office/drawing/2014/main" id="{44CDE21F-18A7-4088-9D15-DEBE6FF92EDE}"/>
              </a:ext>
            </a:extLst>
          </p:cNvPr>
          <p:cNvGraphicFramePr/>
          <p:nvPr/>
        </p:nvGraphicFramePr>
        <p:xfrm>
          <a:off x="3240787" y="1529880"/>
          <a:ext cx="8765165" cy="4689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1">
            <a:extLst>
              <a:ext uri="{FF2B5EF4-FFF2-40B4-BE49-F238E27FC236}">
                <a16:creationId xmlns:a16="http://schemas.microsoft.com/office/drawing/2014/main" id="{17B851EF-5CF5-FD0C-0725-7E7BA0B10504}"/>
              </a:ext>
            </a:extLst>
          </p:cNvPr>
          <p:cNvPicPr>
            <a:picLocks noChangeAspect="1"/>
          </p:cNvPicPr>
          <p:nvPr/>
        </p:nvPicPr>
        <p:blipFill>
          <a:blip r:embed="rId8"/>
          <a:stretch>
            <a:fillRect/>
          </a:stretch>
        </p:blipFill>
        <p:spPr>
          <a:xfrm>
            <a:off x="186048" y="1529880"/>
            <a:ext cx="2763356" cy="3049294"/>
          </a:xfrm>
          <a:prstGeom prst="rect">
            <a:avLst/>
          </a:prstGeom>
        </p:spPr>
      </p:pic>
    </p:spTree>
    <p:extLst>
      <p:ext uri="{BB962C8B-B14F-4D97-AF65-F5344CB8AC3E}">
        <p14:creationId xmlns:p14="http://schemas.microsoft.com/office/powerpoint/2010/main" val="4012120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1925" y="212222"/>
            <a:ext cx="9239712" cy="507831"/>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3300" b="1" i="0" u="none" strike="noStrike" kern="1200" cap="none" spc="-5" normalizeH="0" baseline="0" noProof="0">
                <a:ln>
                  <a:noFill/>
                </a:ln>
                <a:solidFill>
                  <a:prstClr val="white"/>
                </a:solidFill>
                <a:effectLst/>
                <a:uLnTx/>
                <a:uFillTx/>
                <a:latin typeface="Franklin Gothic Medium" panose="020B0603020102020204" pitchFamily="34" charset="0"/>
                <a:ea typeface="+mn-ea"/>
                <a:cs typeface="Calibri"/>
              </a:rPr>
              <a:t>P</a:t>
            </a:r>
            <a:r>
              <a:rPr kumimoji="0" lang="en-US" sz="3300" b="1" i="0" u="none" strike="noStrike" kern="1200" cap="none" spc="-30" normalizeH="0" baseline="0" noProof="0">
                <a:ln>
                  <a:noFill/>
                </a:ln>
                <a:solidFill>
                  <a:prstClr val="white"/>
                </a:solidFill>
                <a:effectLst/>
                <a:uLnTx/>
                <a:uFillTx/>
                <a:latin typeface="Franklin Gothic Medium" panose="020B0603020102020204" pitchFamily="34" charset="0"/>
                <a:ea typeface="+mn-ea"/>
                <a:cs typeface="Calibri"/>
              </a:rPr>
              <a:t>romote</a:t>
            </a:r>
            <a:r>
              <a:rPr kumimoji="0" sz="3300" b="1" i="0" u="none" strike="noStrike" kern="1200" cap="none" spc="-10" normalizeH="0" baseline="0" noProof="0">
                <a:ln>
                  <a:noFill/>
                </a:ln>
                <a:solidFill>
                  <a:prstClr val="white"/>
                </a:solidFill>
                <a:effectLst/>
                <a:uLnTx/>
                <a:uFillTx/>
                <a:latin typeface="Franklin Gothic Medium" panose="020B0603020102020204" pitchFamily="34" charset="0"/>
                <a:ea typeface="+mn-ea"/>
                <a:cs typeface="Calibri"/>
              </a:rPr>
              <a:t>:</a:t>
            </a:r>
            <a:r>
              <a:rPr kumimoji="0" lang="en-US" sz="33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Calibri"/>
              </a:rPr>
              <a:t>  </a:t>
            </a:r>
            <a:r>
              <a:rPr kumimoji="0" sz="3300" b="1" i="0" u="none" strike="noStrike" kern="1200" cap="none" spc="-20" normalizeH="0" baseline="0" noProof="0">
                <a:ln>
                  <a:noFill/>
                </a:ln>
                <a:solidFill>
                  <a:prstClr val="white"/>
                </a:solidFill>
                <a:effectLst/>
                <a:uLnTx/>
                <a:uFillTx/>
                <a:latin typeface="Franklin Gothic Medium" panose="020B0603020102020204" pitchFamily="34" charset="0"/>
                <a:ea typeface="+mn-ea"/>
                <a:cs typeface="Calibri"/>
              </a:rPr>
              <a:t>Empl</a:t>
            </a:r>
            <a:r>
              <a:rPr kumimoji="0" sz="3300" b="1" i="0" u="none" strike="noStrike" kern="1200" cap="none" spc="-60" normalizeH="0" baseline="0" noProof="0">
                <a:ln>
                  <a:noFill/>
                </a:ln>
                <a:solidFill>
                  <a:prstClr val="white"/>
                </a:solidFill>
                <a:effectLst/>
                <a:uLnTx/>
                <a:uFillTx/>
                <a:latin typeface="Franklin Gothic Medium" panose="020B0603020102020204" pitchFamily="34" charset="0"/>
                <a:ea typeface="+mn-ea"/>
                <a:cs typeface="Calibri"/>
              </a:rPr>
              <a:t>oy</a:t>
            </a:r>
            <a:r>
              <a:rPr kumimoji="0" sz="3300" b="1" i="0" u="none" strike="noStrike" kern="1200" cap="none" spc="-5" normalizeH="0" baseline="0" noProof="0">
                <a:ln>
                  <a:noFill/>
                </a:ln>
                <a:solidFill>
                  <a:prstClr val="white"/>
                </a:solidFill>
                <a:effectLst/>
                <a:uLnTx/>
                <a:uFillTx/>
                <a:latin typeface="Franklin Gothic Medium" panose="020B0603020102020204" pitchFamily="34" charset="0"/>
                <a:ea typeface="+mn-ea"/>
                <a:cs typeface="Calibri"/>
              </a:rPr>
              <a:t>e</a:t>
            </a:r>
            <a:r>
              <a:rPr kumimoji="0" sz="33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Calibri"/>
              </a:rPr>
              <a:t>r </a:t>
            </a:r>
            <a:r>
              <a:rPr kumimoji="0" sz="3300" b="1" i="0" u="none" strike="noStrike" kern="1200" cap="none" spc="-5" normalizeH="0" baseline="0" noProof="0">
                <a:ln>
                  <a:noFill/>
                </a:ln>
                <a:solidFill>
                  <a:prstClr val="white"/>
                </a:solidFill>
                <a:effectLst/>
                <a:uLnTx/>
                <a:uFillTx/>
                <a:latin typeface="Franklin Gothic Medium" panose="020B0603020102020204" pitchFamily="34" charset="0"/>
                <a:ea typeface="+mn-ea"/>
                <a:cs typeface="Calibri"/>
              </a:rPr>
              <a:t>Out</a:t>
            </a:r>
            <a:r>
              <a:rPr kumimoji="0" sz="3300" b="1" i="0" u="none" strike="noStrike" kern="1200" cap="none" spc="-30" normalizeH="0" baseline="0" noProof="0">
                <a:ln>
                  <a:noFill/>
                </a:ln>
                <a:solidFill>
                  <a:prstClr val="white"/>
                </a:solidFill>
                <a:effectLst/>
                <a:uLnTx/>
                <a:uFillTx/>
                <a:latin typeface="Franklin Gothic Medium" panose="020B0603020102020204" pitchFamily="34" charset="0"/>
                <a:ea typeface="+mn-ea"/>
                <a:cs typeface="Calibri"/>
              </a:rPr>
              <a:t>r</a:t>
            </a:r>
            <a:r>
              <a:rPr kumimoji="0" sz="3300" b="1" i="0" u="none" strike="noStrike" kern="1200" cap="none" spc="-5" normalizeH="0" baseline="0" noProof="0">
                <a:ln>
                  <a:noFill/>
                </a:ln>
                <a:solidFill>
                  <a:prstClr val="white"/>
                </a:solidFill>
                <a:effectLst/>
                <a:uLnTx/>
                <a:uFillTx/>
                <a:latin typeface="Franklin Gothic Medium" panose="020B0603020102020204" pitchFamily="34" charset="0"/>
                <a:ea typeface="+mn-ea"/>
                <a:cs typeface="Calibri"/>
              </a:rPr>
              <a:t>eac</a:t>
            </a:r>
            <a:r>
              <a:rPr kumimoji="0" sz="33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Calibri"/>
              </a:rPr>
              <a:t>h</a:t>
            </a:r>
            <a:r>
              <a:rPr kumimoji="0" sz="3300" b="1" i="0" u="none" strike="noStrike" kern="1200" cap="none" spc="5" normalizeH="0" baseline="0" noProof="0">
                <a:ln>
                  <a:noFill/>
                </a:ln>
                <a:solidFill>
                  <a:prstClr val="white"/>
                </a:solidFill>
                <a:effectLst/>
                <a:uLnTx/>
                <a:uFillTx/>
                <a:latin typeface="Franklin Gothic Medium" panose="020B0603020102020204" pitchFamily="34" charset="0"/>
                <a:ea typeface="+mn-ea"/>
                <a:cs typeface="Calibri"/>
              </a:rPr>
              <a:t> P</a:t>
            </a:r>
            <a:r>
              <a:rPr kumimoji="0" sz="3300" b="1" i="0" u="none" strike="noStrike" kern="1200" cap="none" spc="-45" normalizeH="0" baseline="0" noProof="0">
                <a:ln>
                  <a:noFill/>
                </a:ln>
                <a:solidFill>
                  <a:prstClr val="white"/>
                </a:solidFill>
                <a:effectLst/>
                <a:uLnTx/>
                <a:uFillTx/>
                <a:latin typeface="Franklin Gothic Medium" panose="020B0603020102020204" pitchFamily="34" charset="0"/>
                <a:ea typeface="+mn-ea"/>
                <a:cs typeface="Calibri"/>
              </a:rPr>
              <a:t>r</a:t>
            </a:r>
            <a:r>
              <a:rPr kumimoji="0" sz="33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Calibri"/>
              </a:rPr>
              <a:t>og</a:t>
            </a:r>
            <a:r>
              <a:rPr kumimoji="0" sz="3300" b="1" i="0" u="none" strike="noStrike" kern="1200" cap="none" spc="-90" normalizeH="0" baseline="0" noProof="0">
                <a:ln>
                  <a:noFill/>
                </a:ln>
                <a:solidFill>
                  <a:prstClr val="white"/>
                </a:solidFill>
                <a:effectLst/>
                <a:uLnTx/>
                <a:uFillTx/>
                <a:latin typeface="Franklin Gothic Medium" panose="020B0603020102020204" pitchFamily="34" charset="0"/>
                <a:ea typeface="+mn-ea"/>
                <a:cs typeface="Calibri"/>
              </a:rPr>
              <a:t>r</a:t>
            </a:r>
            <a:r>
              <a:rPr kumimoji="0" sz="3300" b="1" i="0" u="none" strike="noStrike" kern="1200" cap="none" spc="0" normalizeH="0" baseline="0" noProof="0">
                <a:ln>
                  <a:noFill/>
                </a:ln>
                <a:solidFill>
                  <a:prstClr val="white"/>
                </a:solidFill>
                <a:effectLst/>
                <a:uLnTx/>
                <a:uFillTx/>
                <a:latin typeface="Franklin Gothic Medium" panose="020B0603020102020204" pitchFamily="34" charset="0"/>
                <a:ea typeface="+mn-ea"/>
                <a:cs typeface="Calibri"/>
              </a:rPr>
              <a:t>am</a:t>
            </a:r>
            <a:endParaRPr kumimoji="0" sz="3300" b="0" i="0" u="none" strike="noStrike" kern="1200" cap="none" spc="0" normalizeH="0" baseline="0" noProof="0">
              <a:ln>
                <a:noFill/>
              </a:ln>
              <a:solidFill>
                <a:prstClr val="white"/>
              </a:solidFill>
              <a:effectLst/>
              <a:uLnTx/>
              <a:uFillTx/>
              <a:latin typeface="Franklin Gothic Medium" panose="020B0603020102020204" pitchFamily="34" charset="0"/>
              <a:ea typeface="+mn-ea"/>
              <a:cs typeface="Calibri"/>
            </a:endParaRPr>
          </a:p>
        </p:txBody>
      </p:sp>
      <p:grpSp>
        <p:nvGrpSpPr>
          <p:cNvPr id="4" name="Group 3">
            <a:extLst>
              <a:ext uri="{FF2B5EF4-FFF2-40B4-BE49-F238E27FC236}">
                <a16:creationId xmlns:a16="http://schemas.microsoft.com/office/drawing/2014/main" id="{47605718-4C31-4913-8BC4-3C4E0112EFC1}"/>
              </a:ext>
            </a:extLst>
          </p:cNvPr>
          <p:cNvGrpSpPr/>
          <p:nvPr/>
        </p:nvGrpSpPr>
        <p:grpSpPr>
          <a:xfrm>
            <a:off x="161925" y="1446987"/>
            <a:ext cx="11677650" cy="4220388"/>
            <a:chOff x="95708" y="2316607"/>
            <a:chExt cx="11044418" cy="3693319"/>
          </a:xfrm>
        </p:grpSpPr>
        <p:graphicFrame>
          <p:nvGraphicFramePr>
            <p:cNvPr id="2" name="Diagram 1">
              <a:extLst>
                <a:ext uri="{FF2B5EF4-FFF2-40B4-BE49-F238E27FC236}">
                  <a16:creationId xmlns:a16="http://schemas.microsoft.com/office/drawing/2014/main" id="{671B026C-94FC-4D23-AA1D-10D21D1B2CBA}"/>
                </a:ext>
              </a:extLst>
            </p:cNvPr>
            <p:cNvGraphicFramePr/>
            <p:nvPr/>
          </p:nvGraphicFramePr>
          <p:xfrm>
            <a:off x="95708" y="2316607"/>
            <a:ext cx="11044418"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9510D587-1C69-497E-A089-27197CB53A53}"/>
                </a:ext>
              </a:extLst>
            </p:cNvPr>
            <p:cNvSpPr txBox="1"/>
            <p:nvPr/>
          </p:nvSpPr>
          <p:spPr>
            <a:xfrm>
              <a:off x="2693742" y="5365860"/>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Make it easier for employers to find and hire veterans</a:t>
              </a:r>
            </a:p>
          </p:txBody>
        </p:sp>
      </p:grpSp>
    </p:spTree>
    <p:extLst>
      <p:ext uri="{BB962C8B-B14F-4D97-AF65-F5344CB8AC3E}">
        <p14:creationId xmlns:p14="http://schemas.microsoft.com/office/powerpoint/2010/main" val="1218742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1AF9F-A236-4FA7-882B-DA4E5251CDEB}"/>
              </a:ext>
            </a:extLst>
          </p:cNvPr>
          <p:cNvSpPr>
            <a:spLocks noGrp="1"/>
          </p:cNvSpPr>
          <p:nvPr>
            <p:ph type="title"/>
          </p:nvPr>
        </p:nvSpPr>
        <p:spPr/>
        <p:txBody>
          <a:bodyPr/>
          <a:lstStyle/>
          <a:p>
            <a:r>
              <a:rPr lang="en-US" dirty="0"/>
              <a:t>Veteran Demographics</a:t>
            </a:r>
          </a:p>
        </p:txBody>
      </p:sp>
      <p:sp>
        <p:nvSpPr>
          <p:cNvPr id="5" name="Slide Number Placeholder 4">
            <a:extLst>
              <a:ext uri="{FF2B5EF4-FFF2-40B4-BE49-F238E27FC236}">
                <a16:creationId xmlns:a16="http://schemas.microsoft.com/office/drawing/2014/main" id="{EDBBFA62-BFD4-4313-980F-68917AC92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6" name="Diagram 286">
            <a:extLst>
              <a:ext uri="{FF2B5EF4-FFF2-40B4-BE49-F238E27FC236}">
                <a16:creationId xmlns:a16="http://schemas.microsoft.com/office/drawing/2014/main" id="{858EAE2D-EB62-43D6-B067-4779C487DF75}"/>
              </a:ext>
            </a:extLst>
          </p:cNvPr>
          <p:cNvGraphicFramePr/>
          <p:nvPr/>
        </p:nvGraphicFramePr>
        <p:xfrm>
          <a:off x="1918252" y="1377067"/>
          <a:ext cx="8507896" cy="4450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E8FBE41F-608D-4E26-A3CD-A1379C5F3511}"/>
              </a:ext>
            </a:extLst>
          </p:cNvPr>
          <p:cNvGrpSpPr/>
          <p:nvPr/>
        </p:nvGrpSpPr>
        <p:grpSpPr>
          <a:xfrm>
            <a:off x="2442177" y="5783311"/>
            <a:ext cx="7006164" cy="714041"/>
            <a:chOff x="5199948" y="6006223"/>
            <a:chExt cx="5823404" cy="751727"/>
          </a:xfrm>
        </p:grpSpPr>
        <p:sp>
          <p:nvSpPr>
            <p:cNvPr id="8" name="TextBox 7">
              <a:extLst>
                <a:ext uri="{FF2B5EF4-FFF2-40B4-BE49-F238E27FC236}">
                  <a16:creationId xmlns:a16="http://schemas.microsoft.com/office/drawing/2014/main" id="{6655EC0E-989E-4417-9044-178BBAB1765E}"/>
                </a:ext>
              </a:extLst>
            </p:cNvPr>
            <p:cNvSpPr txBox="1"/>
            <p:nvPr/>
          </p:nvSpPr>
          <p:spPr>
            <a:xfrm>
              <a:off x="5968466" y="6264275"/>
              <a:ext cx="5054886" cy="356422"/>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57% of unemployed Veterans are 45 years or older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Graphic 3515" descr="Megaphone1 with solid fill">
              <a:extLst>
                <a:ext uri="{FF2B5EF4-FFF2-40B4-BE49-F238E27FC236}">
                  <a16:creationId xmlns:a16="http://schemas.microsoft.com/office/drawing/2014/main" id="{8C6297C4-11BE-4C4E-879E-5AB4781271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99948" y="6006223"/>
              <a:ext cx="734603" cy="751727"/>
            </a:xfrm>
            <a:prstGeom prst="rect">
              <a:avLst/>
            </a:prstGeom>
          </p:spPr>
        </p:pic>
      </p:grpSp>
    </p:spTree>
    <p:extLst>
      <p:ext uri="{BB962C8B-B14F-4D97-AF65-F5344CB8AC3E}">
        <p14:creationId xmlns:p14="http://schemas.microsoft.com/office/powerpoint/2010/main" val="318896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029FEBD-14AE-4CD8-828C-5D57F5AD6AE6}"/>
              </a:ext>
            </a:extLst>
          </p:cNvPr>
          <p:cNvSpPr>
            <a:spLocks noGrp="1"/>
          </p:cNvSpPr>
          <p:nvPr>
            <p:ph type="title"/>
          </p:nvPr>
        </p:nvSpPr>
        <p:spPr>
          <a:xfrm>
            <a:off x="255217" y="95141"/>
            <a:ext cx="9680894" cy="928987"/>
          </a:xfrm>
        </p:spPr>
        <p:txBody>
          <a:bodyPr>
            <a:normAutofit/>
          </a:bodyPr>
          <a:lstStyle/>
          <a:p>
            <a:r>
              <a:rPr lang="en-US">
                <a:latin typeface="Franklin Gothic Medium"/>
              </a:rPr>
              <a:t>Veterans’ Attributes in the Workplace</a:t>
            </a:r>
            <a:endParaRPr lang="en-US"/>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2" name="Diagram 1">
            <a:extLst>
              <a:ext uri="{FF2B5EF4-FFF2-40B4-BE49-F238E27FC236}">
                <a16:creationId xmlns:a16="http://schemas.microsoft.com/office/drawing/2014/main" id="{DE80B37E-E441-4A60-99ED-9FB4746BAF96}"/>
              </a:ext>
            </a:extLst>
          </p:cNvPr>
          <p:cNvGraphicFramePr/>
          <p:nvPr/>
        </p:nvGraphicFramePr>
        <p:xfrm>
          <a:off x="1452097" y="1228770"/>
          <a:ext cx="9291185" cy="5127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29412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21" y="0"/>
            <a:ext cx="10477500" cy="1111250"/>
          </a:xfrm>
        </p:spPr>
        <p:txBody>
          <a:bodyPr>
            <a:normAutofit fontScale="90000"/>
          </a:bodyPr>
          <a:lstStyle/>
          <a:p>
            <a:br>
              <a:rPr lang="en-US"/>
            </a:br>
            <a:r>
              <a:rPr lang="en-US" sz="3600"/>
              <a:t>Good </a:t>
            </a:r>
            <a:r>
              <a:rPr lang="en-US" sz="3700"/>
              <a:t>Business</a:t>
            </a:r>
            <a:r>
              <a:rPr lang="en-US" sz="3600"/>
              <a:t> Decision to Hire Veterans</a:t>
            </a:r>
            <a:br>
              <a:rPr lang="en-US"/>
            </a:br>
            <a:endParaRPr lang="en-US"/>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4" name="Diagram 3">
            <a:extLst>
              <a:ext uri="{FF2B5EF4-FFF2-40B4-BE49-F238E27FC236}">
                <a16:creationId xmlns:a16="http://schemas.microsoft.com/office/drawing/2014/main" id="{641B4226-DCC9-4749-AAC5-90B3E9AB4BB8}"/>
              </a:ext>
            </a:extLst>
          </p:cNvPr>
          <p:cNvGraphicFramePr/>
          <p:nvPr/>
        </p:nvGraphicFramePr>
        <p:xfrm>
          <a:off x="405310" y="1441525"/>
          <a:ext cx="11590319" cy="430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1607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EBD5AA8-98CA-4B39-80B7-4DA5E3AA6D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sp>
        <p:nvSpPr>
          <p:cNvPr id="7" name="Title 6">
            <a:extLst>
              <a:ext uri="{FF2B5EF4-FFF2-40B4-BE49-F238E27FC236}">
                <a16:creationId xmlns:a16="http://schemas.microsoft.com/office/drawing/2014/main" id="{A679F47C-CE81-4F41-8334-8A56FC9FB5E4}"/>
              </a:ext>
            </a:extLst>
          </p:cNvPr>
          <p:cNvSpPr txBox="1">
            <a:spLocks noGrp="1"/>
          </p:cNvSpPr>
          <p:nvPr>
            <p:ph type="title"/>
          </p:nvPr>
        </p:nvSpPr>
        <p:spPr>
          <a:xfrm>
            <a:off x="140444" y="286206"/>
            <a:ext cx="9113284"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effectLst/>
                <a:uLnTx/>
                <a:uFillTx/>
                <a:ea typeface="+mn-ea"/>
                <a:cs typeface="Arial" panose="020B0604020202020204" pitchFamily="34" charset="0"/>
              </a:rPr>
              <a:t>Veterans Outperform Their </a:t>
            </a:r>
            <a:r>
              <a:rPr lang="en-US" sz="3600">
                <a:ea typeface="+mn-ea"/>
                <a:cs typeface="Arial" panose="020B0604020202020204" pitchFamily="34" charset="0"/>
              </a:rPr>
              <a:t>N</a:t>
            </a:r>
            <a:r>
              <a:rPr kumimoji="0" lang="en-US" sz="3600" i="0" u="none" strike="noStrike" kern="1200" cap="none" spc="0" normalizeH="0" baseline="0" noProof="0">
                <a:ln>
                  <a:noFill/>
                </a:ln>
                <a:effectLst/>
                <a:uLnTx/>
                <a:uFillTx/>
                <a:ea typeface="+mn-ea"/>
                <a:cs typeface="Arial" panose="020B0604020202020204" pitchFamily="34" charset="0"/>
              </a:rPr>
              <a:t>on-Veteran Peers  </a:t>
            </a:r>
            <a:endParaRPr kumimoji="0" lang="en-US" sz="360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91F36BD2-26B8-4D09-96C6-B1132C50B9E2}"/>
              </a:ext>
            </a:extLst>
          </p:cNvPr>
          <p:cNvPicPr>
            <a:picLocks noChangeAspect="1"/>
          </p:cNvPicPr>
          <p:nvPr/>
        </p:nvPicPr>
        <p:blipFill>
          <a:blip r:embed="rId2"/>
          <a:stretch>
            <a:fillRect/>
          </a:stretch>
        </p:blipFill>
        <p:spPr>
          <a:xfrm>
            <a:off x="630810" y="2237726"/>
            <a:ext cx="3206774" cy="3761558"/>
          </a:xfrm>
          <a:prstGeom prst="rect">
            <a:avLst/>
          </a:prstGeom>
        </p:spPr>
      </p:pic>
      <p:sp>
        <p:nvSpPr>
          <p:cNvPr id="10" name="Rectangle 9">
            <a:extLst>
              <a:ext uri="{FF2B5EF4-FFF2-40B4-BE49-F238E27FC236}">
                <a16:creationId xmlns:a16="http://schemas.microsoft.com/office/drawing/2014/main" id="{4E745270-8EEB-4AFC-8102-0564D33A34E0}"/>
              </a:ext>
            </a:extLst>
          </p:cNvPr>
          <p:cNvSpPr/>
          <p:nvPr/>
        </p:nvSpPr>
        <p:spPr>
          <a:xfrm>
            <a:off x="292745" y="6171684"/>
            <a:ext cx="331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Pew Research Center, Dec 2019</a:t>
            </a:r>
          </a:p>
        </p:txBody>
      </p:sp>
      <p:pic>
        <p:nvPicPr>
          <p:cNvPr id="11" name="Picture 10">
            <a:extLst>
              <a:ext uri="{FF2B5EF4-FFF2-40B4-BE49-F238E27FC236}">
                <a16:creationId xmlns:a16="http://schemas.microsoft.com/office/drawing/2014/main" id="{C783EE61-C8D7-43DC-94D5-FE02533CAAF0}"/>
              </a:ext>
            </a:extLst>
          </p:cNvPr>
          <p:cNvPicPr>
            <a:picLocks noChangeAspect="1"/>
          </p:cNvPicPr>
          <p:nvPr/>
        </p:nvPicPr>
        <p:blipFill>
          <a:blip r:embed="rId3"/>
          <a:stretch>
            <a:fillRect/>
          </a:stretch>
        </p:blipFill>
        <p:spPr>
          <a:xfrm>
            <a:off x="4712805" y="2945331"/>
            <a:ext cx="2234123" cy="967337"/>
          </a:xfrm>
          <a:prstGeom prst="rect">
            <a:avLst/>
          </a:prstGeom>
        </p:spPr>
      </p:pic>
      <p:sp>
        <p:nvSpPr>
          <p:cNvPr id="12" name="TextBox 11">
            <a:extLst>
              <a:ext uri="{FF2B5EF4-FFF2-40B4-BE49-F238E27FC236}">
                <a16:creationId xmlns:a16="http://schemas.microsoft.com/office/drawing/2014/main" id="{17FE0F5A-5A86-46F8-8623-FA7A48F96C69}"/>
              </a:ext>
            </a:extLst>
          </p:cNvPr>
          <p:cNvSpPr txBox="1"/>
          <p:nvPr/>
        </p:nvSpPr>
        <p:spPr>
          <a:xfrm>
            <a:off x="4023281" y="4287188"/>
            <a:ext cx="3666251"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sym typeface="Arial"/>
              </a:rPr>
              <a:t>“Post 9/11 veterans earn more than those who never served in the Armed Forces”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Nov 2020</a:t>
            </a:r>
            <a:r>
              <a:rPr kumimoji="0" lang="en-US" sz="1800" b="1" i="0" u="none" strike="noStrike" kern="1200" cap="none" spc="0" normalizeH="0" baseline="0" noProof="0">
                <a:ln>
                  <a:noFill/>
                </a:ln>
                <a:solidFill>
                  <a:srgbClr val="000000"/>
                </a:solidFill>
                <a:effectLst/>
                <a:uLnTx/>
                <a:uFillTx/>
                <a:latin typeface="Franklin Gothic Book" panose="020B0503020102020204" pitchFamily="34" charset="0"/>
                <a:ea typeface="+mn-ea"/>
                <a:cs typeface="+mn-cs"/>
                <a:sym typeface="Arial"/>
              </a:rPr>
              <a:t> </a:t>
            </a:r>
          </a:p>
        </p:txBody>
      </p:sp>
      <p:pic>
        <p:nvPicPr>
          <p:cNvPr id="13" name="Picture 12">
            <a:extLst>
              <a:ext uri="{FF2B5EF4-FFF2-40B4-BE49-F238E27FC236}">
                <a16:creationId xmlns:a16="http://schemas.microsoft.com/office/drawing/2014/main" id="{60A13D7A-63E3-4251-AD38-2B170F11BDE1}"/>
              </a:ext>
            </a:extLst>
          </p:cNvPr>
          <p:cNvPicPr>
            <a:picLocks noChangeAspect="1"/>
          </p:cNvPicPr>
          <p:nvPr/>
        </p:nvPicPr>
        <p:blipFill>
          <a:blip r:embed="rId4"/>
          <a:stretch>
            <a:fillRect/>
          </a:stretch>
        </p:blipFill>
        <p:spPr>
          <a:xfrm>
            <a:off x="7875229" y="3551611"/>
            <a:ext cx="3870906" cy="2265030"/>
          </a:xfrm>
          <a:prstGeom prst="rect">
            <a:avLst/>
          </a:prstGeom>
        </p:spPr>
      </p:pic>
      <p:sp>
        <p:nvSpPr>
          <p:cNvPr id="14" name="Rectangle 13">
            <a:extLst>
              <a:ext uri="{FF2B5EF4-FFF2-40B4-BE49-F238E27FC236}">
                <a16:creationId xmlns:a16="http://schemas.microsoft.com/office/drawing/2014/main" id="{937F5F31-F458-4D14-8392-B420E2DC5A1C}"/>
              </a:ext>
            </a:extLst>
          </p:cNvPr>
          <p:cNvSpPr/>
          <p:nvPr/>
        </p:nvSpPr>
        <p:spPr>
          <a:xfrm>
            <a:off x="7593336" y="2598504"/>
            <a:ext cx="4701431"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Franklin Gothic Book" panose="020B0503020102020204" pitchFamily="34" charset="0"/>
                <a:ea typeface="+mn-ea"/>
                <a:cs typeface="+mn-cs"/>
              </a:rPr>
              <a:t>“Veterans are 39% more likely to be promoted earlier than non-veterans.”  </a:t>
            </a:r>
          </a:p>
        </p:txBody>
      </p:sp>
    </p:spTree>
    <p:extLst>
      <p:ext uri="{BB962C8B-B14F-4D97-AF65-F5344CB8AC3E}">
        <p14:creationId xmlns:p14="http://schemas.microsoft.com/office/powerpoint/2010/main" val="2118237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0" y="47552"/>
            <a:ext cx="11195936" cy="998875"/>
          </a:xfrm>
        </p:spPr>
        <p:txBody>
          <a:bodyPr>
            <a:noAutofit/>
          </a:bodyPr>
          <a:lstStyle/>
          <a:p>
            <a:r>
              <a:rPr lang="en-US" sz="3200">
                <a:latin typeface="Franklin Gothic Medium"/>
              </a:rPr>
              <a:t>Unemployment Rate Veterans / Non-Veterans </a:t>
            </a:r>
            <a:endParaRPr lang="en-US" sz="320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3BC635-1450-4BD3-97CF-D630DEA76EE9}"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sp>
        <p:nvSpPr>
          <p:cNvPr id="4102" name="Text Box 5"/>
          <p:cNvSpPr txBox="1">
            <a:spLocks noChangeArrowheads="1"/>
          </p:cNvSpPr>
          <p:nvPr/>
        </p:nvSpPr>
        <p:spPr bwMode="auto">
          <a:xfrm>
            <a:off x="2705100" y="6443735"/>
            <a:ext cx="6781800" cy="366713"/>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Arial" charset="0"/>
              <a:ea typeface="+mn-ea"/>
              <a:cs typeface="+mn-cs"/>
            </a:endParaRPr>
          </a:p>
        </p:txBody>
      </p:sp>
      <p:pic>
        <p:nvPicPr>
          <p:cNvPr id="2" name="Picture 3" descr="Chart, line chart&#10;&#10;Description automatically generated">
            <a:extLst>
              <a:ext uri="{FF2B5EF4-FFF2-40B4-BE49-F238E27FC236}">
                <a16:creationId xmlns:a16="http://schemas.microsoft.com/office/drawing/2014/main" id="{5DF53B30-40CA-3016-5938-AB6FA55C37CC}"/>
              </a:ext>
            </a:extLst>
          </p:cNvPr>
          <p:cNvPicPr>
            <a:picLocks noChangeAspect="1"/>
          </p:cNvPicPr>
          <p:nvPr/>
        </p:nvPicPr>
        <p:blipFill>
          <a:blip r:embed="rId3"/>
          <a:stretch>
            <a:fillRect/>
          </a:stretch>
        </p:blipFill>
        <p:spPr>
          <a:xfrm>
            <a:off x="92533" y="1710203"/>
            <a:ext cx="11715589" cy="4440951"/>
          </a:xfrm>
          <a:prstGeom prst="rect">
            <a:avLst/>
          </a:prstGeom>
        </p:spPr>
      </p:pic>
    </p:spTree>
    <p:extLst>
      <p:ext uri="{BB962C8B-B14F-4D97-AF65-F5344CB8AC3E}">
        <p14:creationId xmlns:p14="http://schemas.microsoft.com/office/powerpoint/2010/main" val="1976325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1284-B168-475A-A543-E6304926C9AB}"/>
              </a:ext>
            </a:extLst>
          </p:cNvPr>
          <p:cNvSpPr>
            <a:spLocks noGrp="1"/>
          </p:cNvSpPr>
          <p:nvPr>
            <p:ph type="title"/>
          </p:nvPr>
        </p:nvSpPr>
        <p:spPr>
          <a:xfrm>
            <a:off x="157800" y="145671"/>
            <a:ext cx="9680894" cy="667405"/>
          </a:xfrm>
        </p:spPr>
        <p:txBody>
          <a:bodyPr lIns="45719" tIns="45720" rIns="45719" bIns="45720" anchor="b">
            <a:normAutofit/>
          </a:bodyPr>
          <a:lstStyle/>
          <a:p>
            <a:r>
              <a:rPr lang="en-US"/>
              <a:t>VETS National Presence </a:t>
            </a:r>
          </a:p>
        </p:txBody>
      </p:sp>
      <p:graphicFrame>
        <p:nvGraphicFramePr>
          <p:cNvPr id="3" name="Diagram 2">
            <a:extLst>
              <a:ext uri="{FF2B5EF4-FFF2-40B4-BE49-F238E27FC236}">
                <a16:creationId xmlns:a16="http://schemas.microsoft.com/office/drawing/2014/main" id="{265F3555-7677-4AFB-857F-C80D638364D3}"/>
              </a:ext>
            </a:extLst>
          </p:cNvPr>
          <p:cNvGraphicFramePr/>
          <p:nvPr/>
        </p:nvGraphicFramePr>
        <p:xfrm>
          <a:off x="214955" y="1891179"/>
          <a:ext cx="6520054" cy="3893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5F6C76CD-3D19-40B2-A6CA-7B017CA074CC}"/>
              </a:ext>
            </a:extLst>
          </p:cNvPr>
          <p:cNvGrpSpPr/>
          <p:nvPr/>
        </p:nvGrpSpPr>
        <p:grpSpPr>
          <a:xfrm>
            <a:off x="7055861" y="1963554"/>
            <a:ext cx="4850590" cy="3541753"/>
            <a:chOff x="6895248" y="2494238"/>
            <a:chExt cx="4629150" cy="3009900"/>
          </a:xfrm>
        </p:grpSpPr>
        <p:pic>
          <p:nvPicPr>
            <p:cNvPr id="12" name="Picture 11" descr="Map&#10;&#10;Description automatically generated">
              <a:extLst>
                <a:ext uri="{FF2B5EF4-FFF2-40B4-BE49-F238E27FC236}">
                  <a16:creationId xmlns:a16="http://schemas.microsoft.com/office/drawing/2014/main" id="{C66359FE-8CDC-4414-A7B9-574AD5CF5F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5248" y="2494238"/>
              <a:ext cx="4629150" cy="3009900"/>
            </a:xfrm>
            <a:prstGeom prst="rect">
              <a:avLst/>
            </a:prstGeom>
            <a:scene3d>
              <a:camera prst="orthographicFront"/>
              <a:lightRig rig="threePt" dir="t"/>
            </a:scene3d>
            <a:sp3d>
              <a:bevelT/>
            </a:sp3d>
          </p:spPr>
        </p:pic>
        <p:sp>
          <p:nvSpPr>
            <p:cNvPr id="13" name="TextBox 12">
              <a:extLst>
                <a:ext uri="{FF2B5EF4-FFF2-40B4-BE49-F238E27FC236}">
                  <a16:creationId xmlns:a16="http://schemas.microsoft.com/office/drawing/2014/main" id="{B8C2565E-17F2-4CFC-B27E-C8DACA6EC022}"/>
                </a:ext>
              </a:extLst>
            </p:cNvPr>
            <p:cNvSpPr txBox="1"/>
            <p:nvPr/>
          </p:nvSpPr>
          <p:spPr>
            <a:xfrm>
              <a:off x="9209823" y="3381449"/>
              <a:ext cx="682431" cy="276999"/>
            </a:xfrm>
            <a:prstGeom prst="rect">
              <a:avLst/>
            </a:prstGeom>
            <a:no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Chicago</a:t>
              </a:r>
            </a:p>
          </p:txBody>
        </p:sp>
        <p:sp>
          <p:nvSpPr>
            <p:cNvPr id="16" name="TextBox 15">
              <a:extLst>
                <a:ext uri="{FF2B5EF4-FFF2-40B4-BE49-F238E27FC236}">
                  <a16:creationId xmlns:a16="http://schemas.microsoft.com/office/drawing/2014/main" id="{8779C067-7523-4E49-8267-78EE95468DEF}"/>
                </a:ext>
              </a:extLst>
            </p:cNvPr>
            <p:cNvSpPr txBox="1"/>
            <p:nvPr/>
          </p:nvSpPr>
          <p:spPr>
            <a:xfrm>
              <a:off x="10563225" y="3070578"/>
              <a:ext cx="631904" cy="276999"/>
            </a:xfrm>
            <a:prstGeom prst="rect">
              <a:avLst/>
            </a:prstGeom>
            <a:no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Boston</a:t>
              </a:r>
            </a:p>
          </p:txBody>
        </p:sp>
        <p:sp>
          <p:nvSpPr>
            <p:cNvPr id="17" name="TextBox 16">
              <a:extLst>
                <a:ext uri="{FF2B5EF4-FFF2-40B4-BE49-F238E27FC236}">
                  <a16:creationId xmlns:a16="http://schemas.microsoft.com/office/drawing/2014/main" id="{1602594B-FE18-46DF-9925-4480EBD361F9}"/>
                </a:ext>
              </a:extLst>
            </p:cNvPr>
            <p:cNvSpPr txBox="1"/>
            <p:nvPr/>
          </p:nvSpPr>
          <p:spPr>
            <a:xfrm>
              <a:off x="10072545" y="3371924"/>
              <a:ext cx="981359" cy="276999"/>
            </a:xfrm>
            <a:prstGeom prst="rect">
              <a:avLst/>
            </a:prstGeom>
            <a:no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Philadelphia</a:t>
              </a:r>
            </a:p>
          </p:txBody>
        </p:sp>
        <p:sp>
          <p:nvSpPr>
            <p:cNvPr id="18" name="TextBox 17">
              <a:extLst>
                <a:ext uri="{FF2B5EF4-FFF2-40B4-BE49-F238E27FC236}">
                  <a16:creationId xmlns:a16="http://schemas.microsoft.com/office/drawing/2014/main" id="{B67C7E2C-6EC4-4FEA-BC98-7512D0AAF665}"/>
                </a:ext>
              </a:extLst>
            </p:cNvPr>
            <p:cNvSpPr txBox="1"/>
            <p:nvPr/>
          </p:nvSpPr>
          <p:spPr>
            <a:xfrm>
              <a:off x="8679885" y="3965833"/>
              <a:ext cx="570990" cy="276999"/>
            </a:xfrm>
            <a:prstGeom prst="rect">
              <a:avLst/>
            </a:prstGeom>
            <a:no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Dallas</a:t>
              </a:r>
            </a:p>
          </p:txBody>
        </p:sp>
        <p:sp>
          <p:nvSpPr>
            <p:cNvPr id="19" name="TextBox 18">
              <a:extLst>
                <a:ext uri="{FF2B5EF4-FFF2-40B4-BE49-F238E27FC236}">
                  <a16:creationId xmlns:a16="http://schemas.microsoft.com/office/drawing/2014/main" id="{0D37FCC2-9DF5-4FA9-BCD6-FFFB08904D8C}"/>
                </a:ext>
              </a:extLst>
            </p:cNvPr>
            <p:cNvSpPr txBox="1"/>
            <p:nvPr/>
          </p:nvSpPr>
          <p:spPr>
            <a:xfrm>
              <a:off x="9611396" y="3968879"/>
              <a:ext cx="648319" cy="276999"/>
            </a:xfrm>
            <a:prstGeom prst="rect">
              <a:avLst/>
            </a:prstGeom>
            <a:no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libri" panose="020F0502020204030204"/>
                  <a:ea typeface="+mn-ea"/>
                  <a:cs typeface="+mn-cs"/>
                </a:rPr>
                <a:t>Atlanta</a:t>
              </a:r>
            </a:p>
          </p:txBody>
        </p:sp>
        <p:sp>
          <p:nvSpPr>
            <p:cNvPr id="20" name="TextBox 19">
              <a:extLst>
                <a:ext uri="{FF2B5EF4-FFF2-40B4-BE49-F238E27FC236}">
                  <a16:creationId xmlns:a16="http://schemas.microsoft.com/office/drawing/2014/main" id="{39309107-62E6-42DB-9029-1725035F2339}"/>
                </a:ext>
              </a:extLst>
            </p:cNvPr>
            <p:cNvSpPr txBox="1"/>
            <p:nvPr/>
          </p:nvSpPr>
          <p:spPr>
            <a:xfrm>
              <a:off x="7352814" y="3209077"/>
              <a:ext cx="1041311" cy="276999"/>
            </a:xfrm>
            <a:prstGeom prst="rect">
              <a:avLst/>
            </a:prstGeom>
            <a:no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San Francisco</a:t>
              </a:r>
            </a:p>
          </p:txBody>
        </p:sp>
      </p:grpSp>
    </p:spTree>
    <p:extLst>
      <p:ext uri="{BB962C8B-B14F-4D97-AF65-F5344CB8AC3E}">
        <p14:creationId xmlns:p14="http://schemas.microsoft.com/office/powerpoint/2010/main" val="1877205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220" y="339751"/>
            <a:ext cx="9680894" cy="507831"/>
          </a:xfrm>
          <a:prstGeom prst="rect">
            <a:avLst/>
          </a:prstGeom>
        </p:spPr>
        <p:txBody>
          <a:bodyPr vert="horz" wrap="square" lIns="0" tIns="0" rIns="0" bIns="0" rtlCol="0" anchor="b">
            <a:spAutoFit/>
          </a:bodyPr>
          <a:lstStyle/>
          <a:p>
            <a:pPr marL="4763">
              <a:lnSpc>
                <a:spcPct val="100000"/>
              </a:lnSpc>
            </a:pPr>
            <a:r>
              <a:rPr b="1" spc="-5">
                <a:solidFill>
                  <a:schemeClr val="bg1"/>
                </a:solidFill>
                <a:latin typeface="Calibri"/>
                <a:cs typeface="Calibri"/>
              </a:rPr>
              <a:t>Finding and Hiring </a:t>
            </a:r>
            <a:r>
              <a:rPr lang="en-US" b="1" spc="-5">
                <a:solidFill>
                  <a:schemeClr val="bg1"/>
                </a:solidFill>
                <a:latin typeface="Calibri"/>
                <a:cs typeface="Calibri"/>
              </a:rPr>
              <a:t>Veteran</a:t>
            </a:r>
            <a:r>
              <a:rPr b="1" spc="-5">
                <a:solidFill>
                  <a:schemeClr val="bg1"/>
                </a:solidFill>
                <a:latin typeface="Calibri"/>
                <a:cs typeface="Calibri"/>
              </a:rPr>
              <a:t>s </a:t>
            </a:r>
            <a:r>
              <a:rPr b="1" spc="10">
                <a:solidFill>
                  <a:schemeClr val="bg1"/>
                </a:solidFill>
                <a:latin typeface="Calibri"/>
                <a:cs typeface="Calibri"/>
              </a:rPr>
              <a:t> </a:t>
            </a:r>
            <a:endParaRPr b="1" spc="-5">
              <a:solidFill>
                <a:schemeClr val="bg1"/>
              </a:solidFill>
              <a:latin typeface="Calibri"/>
              <a:cs typeface="Calibri"/>
            </a:endParaRPr>
          </a:p>
        </p:txBody>
      </p:sp>
      <p:graphicFrame>
        <p:nvGraphicFramePr>
          <p:cNvPr id="4" name="Diagram 3">
            <a:extLst>
              <a:ext uri="{FF2B5EF4-FFF2-40B4-BE49-F238E27FC236}">
                <a16:creationId xmlns:a16="http://schemas.microsoft.com/office/drawing/2014/main" id="{9E1633B4-C3AF-4F53-A3CE-3E1A188469F6}"/>
              </a:ext>
            </a:extLst>
          </p:cNvPr>
          <p:cNvGraphicFramePr/>
          <p:nvPr/>
        </p:nvGraphicFramePr>
        <p:xfrm>
          <a:off x="55491" y="1398930"/>
          <a:ext cx="8285162" cy="4678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9B35A6FE-523D-4D2F-8513-123466E54B1E}"/>
              </a:ext>
            </a:extLst>
          </p:cNvPr>
          <p:cNvSpPr txBox="1"/>
          <p:nvPr/>
        </p:nvSpPr>
        <p:spPr>
          <a:xfrm>
            <a:off x="8719794" y="2696067"/>
            <a:ext cx="19136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Employer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Guide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Hiring Veterans </a:t>
            </a:r>
          </a:p>
        </p:txBody>
      </p:sp>
      <p:grpSp>
        <p:nvGrpSpPr>
          <p:cNvPr id="7" name="Group 6">
            <a:extLst>
              <a:ext uri="{FF2B5EF4-FFF2-40B4-BE49-F238E27FC236}">
                <a16:creationId xmlns:a16="http://schemas.microsoft.com/office/drawing/2014/main" id="{EDEC2063-A935-4395-A269-78E4C459D92A}"/>
              </a:ext>
            </a:extLst>
          </p:cNvPr>
          <p:cNvGrpSpPr/>
          <p:nvPr/>
        </p:nvGrpSpPr>
        <p:grpSpPr>
          <a:xfrm>
            <a:off x="6508541" y="1398930"/>
            <a:ext cx="6336146" cy="4190508"/>
            <a:chOff x="5773615" y="1694874"/>
            <a:chExt cx="6096000" cy="3957781"/>
          </a:xfrm>
        </p:grpSpPr>
        <p:pic>
          <p:nvPicPr>
            <p:cNvPr id="8" name="Picture 7">
              <a:extLst>
                <a:ext uri="{FF2B5EF4-FFF2-40B4-BE49-F238E27FC236}">
                  <a16:creationId xmlns:a16="http://schemas.microsoft.com/office/drawing/2014/main" id="{8FFC2D9D-8CF7-46C8-9119-C8FC4F759AB6}"/>
                </a:ext>
              </a:extLst>
            </p:cNvPr>
            <p:cNvPicPr>
              <a:picLocks noChangeAspect="1"/>
            </p:cNvPicPr>
            <p:nvPr/>
          </p:nvPicPr>
          <p:blipFill>
            <a:blip r:embed="rId8"/>
            <a:stretch>
              <a:fillRect/>
            </a:stretch>
          </p:blipFill>
          <p:spPr>
            <a:xfrm>
              <a:off x="8016005" y="1694874"/>
              <a:ext cx="3058224" cy="3957781"/>
            </a:xfrm>
            <a:prstGeom prst="rect">
              <a:avLst/>
            </a:prstGeom>
            <a:ln w="28575">
              <a:solidFill>
                <a:schemeClr val="tx1"/>
              </a:solidFill>
            </a:ln>
            <a:scene3d>
              <a:camera prst="orthographicFront"/>
              <a:lightRig rig="threePt" dir="t"/>
            </a:scene3d>
            <a:sp3d>
              <a:bevelT/>
            </a:sp3d>
          </p:spPr>
        </p:pic>
        <p:sp>
          <p:nvSpPr>
            <p:cNvPr id="9" name="Rectangle 8">
              <a:extLst>
                <a:ext uri="{FF2B5EF4-FFF2-40B4-BE49-F238E27FC236}">
                  <a16:creationId xmlns:a16="http://schemas.microsoft.com/office/drawing/2014/main" id="{8F7FA683-5EC2-4741-9C3E-0B0B57167EEB}"/>
                </a:ext>
              </a:extLst>
            </p:cNvPr>
            <p:cNvSpPr/>
            <p:nvPr/>
          </p:nvSpPr>
          <p:spPr>
            <a:xfrm>
              <a:off x="8332177" y="1826513"/>
              <a:ext cx="1480038" cy="1200329"/>
            </a:xfrm>
            <a:prstGeom prst="rect">
              <a:avLst/>
            </a:prstGeom>
            <a:scene3d>
              <a:camera prst="orthographicFront"/>
              <a:lightRig rig="threePt" dir="t"/>
            </a:scene3d>
            <a:sp3d>
              <a:bevelT/>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Employer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Guide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Hiring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Veterans</a:t>
              </a:r>
            </a:p>
          </p:txBody>
        </p:sp>
        <p:sp>
          <p:nvSpPr>
            <p:cNvPr id="10" name="Rectangle 9">
              <a:extLst>
                <a:ext uri="{FF2B5EF4-FFF2-40B4-BE49-F238E27FC236}">
                  <a16:creationId xmlns:a16="http://schemas.microsoft.com/office/drawing/2014/main" id="{FA542561-EB0B-41F9-9A3F-BF268F75E60E}"/>
                </a:ext>
              </a:extLst>
            </p:cNvPr>
            <p:cNvSpPr/>
            <p:nvPr/>
          </p:nvSpPr>
          <p:spPr>
            <a:xfrm>
              <a:off x="5773615" y="5393610"/>
              <a:ext cx="6096000" cy="259045"/>
            </a:xfrm>
            <a:prstGeom prst="rect">
              <a:avLst/>
            </a:prstGeom>
            <a:scene3d>
              <a:camera prst="orthographicFront"/>
              <a:lightRig rig="threePt" dir="t"/>
            </a:scene3d>
            <a:sp3d>
              <a:bevelT/>
            </a:sp3d>
          </p:spPr>
          <p:txBody>
            <a:bodyPr wrap="square">
              <a:spAutoFit/>
            </a:bodyPr>
            <a:lstStyle/>
            <a:p>
              <a:pPr marL="3591560" marR="62865" lvl="0" indent="0" algn="l" defTabSz="914400" rtl="0" eaLnBrk="1" fontAlgn="auto" latinLnBrk="0" hangingPunct="1">
                <a:lnSpc>
                  <a:spcPct val="100000"/>
                </a:lnSpc>
                <a:spcBef>
                  <a:spcPts val="0"/>
                </a:spcBef>
                <a:spcAft>
                  <a:spcPts val="0"/>
                </a:spcAft>
                <a:buClrTx/>
                <a:buSzTx/>
                <a:buFontTx/>
                <a:buNone/>
                <a:tabLst/>
                <a:defRPr/>
              </a:pPr>
              <a:r>
                <a:rPr kumimoji="0" lang="en-US" sz="5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VETERANS’</a:t>
              </a:r>
              <a:r>
                <a:rPr kumimoji="0" lang="en-US" sz="500" b="1" i="0" u="none" strike="noStrike" kern="1200" cap="none" spc="-20" normalizeH="0" baseline="0" noProof="0">
                  <a:ln>
                    <a:noFill/>
                  </a:ln>
                  <a:solidFill>
                    <a:prstClr val="black"/>
                  </a:solidFill>
                  <a:effectLst/>
                  <a:uLnTx/>
                  <a:uFillTx/>
                  <a:latin typeface="Arial" panose="020B0604020202020204" pitchFamily="34" charset="0"/>
                  <a:ea typeface="Arial" panose="020B0604020202020204" pitchFamily="34" charset="0"/>
                  <a:cs typeface="+mn-cs"/>
                </a:rPr>
                <a:t> </a:t>
              </a:r>
              <a:r>
                <a:rPr kumimoji="0" lang="en-US" sz="5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EMPLOYMENT</a:t>
              </a:r>
              <a:r>
                <a:rPr kumimoji="0" lang="en-US" sz="500" b="1" i="0" u="none" strike="noStrike" kern="1200" cap="none" spc="-50" normalizeH="0" baseline="0" noProof="0">
                  <a:ln>
                    <a:noFill/>
                  </a:ln>
                  <a:solidFill>
                    <a:prstClr val="black"/>
                  </a:solidFill>
                  <a:effectLst/>
                  <a:uLnTx/>
                  <a:uFillTx/>
                  <a:latin typeface="Arial" panose="020B0604020202020204" pitchFamily="34" charset="0"/>
                  <a:ea typeface="Arial" panose="020B0604020202020204" pitchFamily="34" charset="0"/>
                  <a:cs typeface="+mn-cs"/>
                </a:rPr>
                <a:t> </a:t>
              </a:r>
              <a:r>
                <a:rPr kumimoji="0" lang="en-US" sz="5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AND</a:t>
              </a:r>
              <a:r>
                <a:rPr kumimoji="0" lang="en-US" sz="500" b="1" i="0" u="none" strike="noStrike" kern="1200" cap="none" spc="-20" normalizeH="0" baseline="0" noProof="0">
                  <a:ln>
                    <a:noFill/>
                  </a:ln>
                  <a:solidFill>
                    <a:prstClr val="black"/>
                  </a:solidFill>
                  <a:effectLst/>
                  <a:uLnTx/>
                  <a:uFillTx/>
                  <a:latin typeface="Arial" panose="020B0604020202020204" pitchFamily="34" charset="0"/>
                  <a:ea typeface="Arial" panose="020B0604020202020204" pitchFamily="34" charset="0"/>
                  <a:cs typeface="+mn-cs"/>
                </a:rPr>
                <a:t> </a:t>
              </a:r>
              <a:r>
                <a:rPr kumimoji="0" lang="en-US" sz="5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TRAINING</a:t>
              </a:r>
              <a:r>
                <a:rPr kumimoji="0" lang="en-US" sz="500" b="1" i="0" u="none" strike="noStrike" kern="1200" cap="none" spc="-20" normalizeH="0" baseline="0" noProof="0">
                  <a:ln>
                    <a:noFill/>
                  </a:ln>
                  <a:solidFill>
                    <a:prstClr val="black"/>
                  </a:solidFill>
                  <a:effectLst/>
                  <a:uLnTx/>
                  <a:uFillTx/>
                  <a:latin typeface="Arial" panose="020B0604020202020204" pitchFamily="34" charset="0"/>
                  <a:ea typeface="Arial" panose="020B0604020202020204" pitchFamily="34" charset="0"/>
                  <a:cs typeface="+mn-cs"/>
                </a:rPr>
                <a:t> </a:t>
              </a:r>
              <a:r>
                <a:rPr kumimoji="0" lang="en-US" sz="500" b="1"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SERVICE</a:t>
              </a:r>
            </a:p>
            <a:p>
              <a:pPr marL="3591560" marR="62865" lvl="0" indent="0" algn="l" defTabSz="914400" rtl="0" eaLnBrk="1" fontAlgn="auto" latinLnBrk="0" hangingPunct="1">
                <a:lnSpc>
                  <a:spcPct val="100000"/>
                </a:lnSpc>
                <a:spcBef>
                  <a:spcPts val="85"/>
                </a:spcBef>
                <a:spcAft>
                  <a:spcPts val="0"/>
                </a:spcAft>
                <a:buClrTx/>
                <a:buSzTx/>
                <a:buFontTx/>
                <a:buNone/>
                <a:tabLst/>
                <a:defRPr/>
              </a:pPr>
              <a:r>
                <a:rPr kumimoji="0" lang="en-US" sz="500" b="0" i="0" u="none" strike="noStrike" kern="1200" cap="none" spc="-5" normalizeH="0" baseline="0" noProof="0">
                  <a:ln>
                    <a:noFill/>
                  </a:ln>
                  <a:solidFill>
                    <a:prstClr val="black"/>
                  </a:solidFill>
                  <a:effectLst/>
                  <a:uLnTx/>
                  <a:uFillTx/>
                  <a:latin typeface="Arial" panose="020B0604020202020204" pitchFamily="34" charset="0"/>
                  <a:ea typeface="Arial" panose="020B0604020202020204" pitchFamily="34" charset="0"/>
                  <a:cs typeface="+mn-cs"/>
                </a:rPr>
                <a:t>UNITED</a:t>
              </a:r>
              <a:r>
                <a:rPr kumimoji="0" lang="en-US" sz="500" b="0" i="0" u="none" strike="noStrike" kern="1200" cap="none" spc="-45" normalizeH="0" baseline="0" noProof="0">
                  <a:ln>
                    <a:noFill/>
                  </a:ln>
                  <a:solidFill>
                    <a:prstClr val="black"/>
                  </a:solidFill>
                  <a:effectLst/>
                  <a:uLnTx/>
                  <a:uFillTx/>
                  <a:latin typeface="Arial" panose="020B0604020202020204" pitchFamily="34" charset="0"/>
                  <a:ea typeface="Arial" panose="020B0604020202020204" pitchFamily="34" charset="0"/>
                  <a:cs typeface="+mn-cs"/>
                </a:rPr>
                <a:t> </a:t>
              </a:r>
              <a:r>
                <a:rPr kumimoji="0" lang="en-US" sz="500" b="0" i="0" u="none" strike="noStrike" kern="1200" cap="none" spc="-5" normalizeH="0" baseline="0" noProof="0">
                  <a:ln>
                    <a:noFill/>
                  </a:ln>
                  <a:solidFill>
                    <a:prstClr val="black"/>
                  </a:solidFill>
                  <a:effectLst/>
                  <a:uLnTx/>
                  <a:uFillTx/>
                  <a:latin typeface="Arial" panose="020B0604020202020204" pitchFamily="34" charset="0"/>
                  <a:ea typeface="Arial" panose="020B0604020202020204" pitchFamily="34" charset="0"/>
                  <a:cs typeface="+mn-cs"/>
                </a:rPr>
                <a:t>STATES</a:t>
              </a:r>
              <a:r>
                <a:rPr kumimoji="0" lang="en-US" sz="500" b="0" i="0" u="none" strike="noStrike" kern="1200" cap="none" spc="-40" normalizeH="0" baseline="0" noProof="0">
                  <a:ln>
                    <a:noFill/>
                  </a:ln>
                  <a:solidFill>
                    <a:prstClr val="black"/>
                  </a:solidFill>
                  <a:effectLst/>
                  <a:uLnTx/>
                  <a:uFillTx/>
                  <a:latin typeface="Arial" panose="020B0604020202020204" pitchFamily="34" charset="0"/>
                  <a:ea typeface="Arial" panose="020B0604020202020204" pitchFamily="34" charset="0"/>
                  <a:cs typeface="+mn-cs"/>
                </a:rPr>
                <a:t> </a:t>
              </a:r>
              <a:r>
                <a:rPr kumimoji="0" lang="en-US" sz="500" b="0" i="0" u="none" strike="noStrike" kern="1200" cap="none" spc="-5" normalizeH="0" baseline="0" noProof="0">
                  <a:ln>
                    <a:noFill/>
                  </a:ln>
                  <a:solidFill>
                    <a:prstClr val="black"/>
                  </a:solidFill>
                  <a:effectLst/>
                  <a:uLnTx/>
                  <a:uFillTx/>
                  <a:latin typeface="Arial" panose="020B0604020202020204" pitchFamily="34" charset="0"/>
                  <a:ea typeface="Arial" panose="020B0604020202020204" pitchFamily="34" charset="0"/>
                  <a:cs typeface="+mn-cs"/>
                </a:rPr>
                <a:t>DEPARTMENT</a:t>
              </a:r>
              <a:r>
                <a:rPr kumimoji="0" lang="en-US" sz="500" b="0" i="0" u="none" strike="noStrike" kern="1200" cap="none" spc="-50" normalizeH="0" baseline="0" noProof="0">
                  <a:ln>
                    <a:noFill/>
                  </a:ln>
                  <a:solidFill>
                    <a:prstClr val="black"/>
                  </a:solidFill>
                  <a:effectLst/>
                  <a:uLnTx/>
                  <a:uFillTx/>
                  <a:latin typeface="Arial" panose="020B0604020202020204" pitchFamily="34" charset="0"/>
                  <a:ea typeface="Arial" panose="020B0604020202020204" pitchFamily="34" charset="0"/>
                  <a:cs typeface="+mn-cs"/>
                </a:rPr>
                <a:t> </a:t>
              </a:r>
              <a:r>
                <a:rPr kumimoji="0" lang="en-US" sz="500" b="0" i="0" u="none" strike="noStrike" kern="1200" cap="none" spc="-5" normalizeH="0" baseline="0" noProof="0">
                  <a:ln>
                    <a:noFill/>
                  </a:ln>
                  <a:solidFill>
                    <a:prstClr val="black"/>
                  </a:solidFill>
                  <a:effectLst/>
                  <a:uLnTx/>
                  <a:uFillTx/>
                  <a:latin typeface="Arial" panose="020B0604020202020204" pitchFamily="34" charset="0"/>
                  <a:ea typeface="Arial" panose="020B0604020202020204" pitchFamily="34" charset="0"/>
                  <a:cs typeface="+mn-cs"/>
                </a:rPr>
                <a:t>OF</a:t>
              </a:r>
              <a:r>
                <a:rPr kumimoji="0" lang="en-US" sz="500" b="0" i="0" u="none" strike="noStrike" kern="1200" cap="none" spc="-40" normalizeH="0" baseline="0" noProof="0">
                  <a:ln>
                    <a:noFill/>
                  </a:ln>
                  <a:solidFill>
                    <a:prstClr val="black"/>
                  </a:solidFill>
                  <a:effectLst/>
                  <a:uLnTx/>
                  <a:uFillTx/>
                  <a:latin typeface="Arial" panose="020B0604020202020204" pitchFamily="34" charset="0"/>
                  <a:ea typeface="Arial" panose="020B0604020202020204" pitchFamily="34" charset="0"/>
                  <a:cs typeface="+mn-cs"/>
                </a:rPr>
                <a:t> </a:t>
              </a:r>
              <a:r>
                <a:rPr kumimoji="0" lang="en-US" sz="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rPr>
                <a:t>LABOR</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mn-cs"/>
              </a:endParaRPr>
            </a:p>
          </p:txBody>
        </p:sp>
      </p:grpSp>
    </p:spTree>
    <p:extLst>
      <p:ext uri="{BB962C8B-B14F-4D97-AF65-F5344CB8AC3E}">
        <p14:creationId xmlns:p14="http://schemas.microsoft.com/office/powerpoint/2010/main" val="322236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2B58356-DCB9-4CD7-9756-4268F3A1CED1}"/>
              </a:ext>
            </a:extLst>
          </p:cNvPr>
          <p:cNvGraphicFramePr/>
          <p:nvPr/>
        </p:nvGraphicFramePr>
        <p:xfrm>
          <a:off x="417603" y="1325563"/>
          <a:ext cx="11390084" cy="5134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4B290E7-B034-4F37-96B9-0C89D88DDEBF}"/>
              </a:ext>
            </a:extLst>
          </p:cNvPr>
          <p:cNvSpPr>
            <a:spLocks noGrp="1"/>
          </p:cNvSpPr>
          <p:nvPr>
            <p:ph type="title"/>
          </p:nvPr>
        </p:nvSpPr>
        <p:spPr>
          <a:xfrm>
            <a:off x="95808" y="-79513"/>
            <a:ext cx="9680894" cy="1325563"/>
          </a:xfrm>
        </p:spPr>
        <p:txBody>
          <a:bodyPr/>
          <a:lstStyle/>
          <a:p>
            <a:r>
              <a:rPr lang="en-US"/>
              <a:t>HIRE Vets Medallion Program</a:t>
            </a:r>
          </a:p>
        </p:txBody>
      </p:sp>
    </p:spTree>
    <p:extLst>
      <p:ext uri="{BB962C8B-B14F-4D97-AF65-F5344CB8AC3E}">
        <p14:creationId xmlns:p14="http://schemas.microsoft.com/office/powerpoint/2010/main" val="364873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txBox="1">
            <a:spLocks/>
          </p:cNvSpPr>
          <p:nvPr/>
        </p:nvSpPr>
        <p:spPr>
          <a:xfrm>
            <a:off x="1732848" y="6380170"/>
            <a:ext cx="8686799" cy="222436"/>
          </a:xfr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90000"/>
                  <a:lumOff val="10000"/>
                </a:prstClr>
              </a:solidFill>
              <a:effectLst/>
              <a:uLnTx/>
              <a:uFillTx/>
              <a:latin typeface="Arial"/>
              <a:ea typeface="+mn-ea"/>
              <a:cs typeface="+mn-cs"/>
              <a:sym typeface="Arial"/>
            </a:endParaRPr>
          </a:p>
        </p:txBody>
      </p:sp>
      <p:sp>
        <p:nvSpPr>
          <p:cNvPr id="3" name="Title 2">
            <a:extLst>
              <a:ext uri="{FF2B5EF4-FFF2-40B4-BE49-F238E27FC236}">
                <a16:creationId xmlns:a16="http://schemas.microsoft.com/office/drawing/2014/main" id="{99BE9FF1-8E98-41FF-AAAD-B9897F053D06}"/>
              </a:ext>
            </a:extLst>
          </p:cNvPr>
          <p:cNvSpPr>
            <a:spLocks noGrp="1"/>
          </p:cNvSpPr>
          <p:nvPr>
            <p:ph type="title"/>
          </p:nvPr>
        </p:nvSpPr>
        <p:spPr>
          <a:xfrm>
            <a:off x="122153" y="92958"/>
            <a:ext cx="9680894" cy="998875"/>
          </a:xfrm>
        </p:spPr>
        <p:txBody>
          <a:bodyPr>
            <a:normAutofit/>
          </a:bodyPr>
          <a:lstStyle/>
          <a:p>
            <a:r>
              <a:rPr lang="en-US" b="1">
                <a:effectLst/>
              </a:rPr>
              <a:t>HIRE Vets Medallion Program</a:t>
            </a:r>
            <a:endParaRPr lang="en-US"/>
          </a:p>
        </p:txBody>
      </p:sp>
      <p:pic>
        <p:nvPicPr>
          <p:cNvPr id="4" name="Picture 4">
            <a:extLst>
              <a:ext uri="{FF2B5EF4-FFF2-40B4-BE49-F238E27FC236}">
                <a16:creationId xmlns:a16="http://schemas.microsoft.com/office/drawing/2014/main" id="{193F86FA-446E-7DBD-247B-BF34A0C4398C}"/>
              </a:ext>
            </a:extLst>
          </p:cNvPr>
          <p:cNvPicPr>
            <a:picLocks noChangeAspect="1"/>
          </p:cNvPicPr>
          <p:nvPr/>
        </p:nvPicPr>
        <p:blipFill>
          <a:blip r:embed="rId3"/>
          <a:stretch>
            <a:fillRect/>
          </a:stretch>
        </p:blipFill>
        <p:spPr>
          <a:xfrm>
            <a:off x="1852247" y="1154000"/>
            <a:ext cx="8232566" cy="5533698"/>
          </a:xfrm>
          <a:prstGeom prst="rect">
            <a:avLst/>
          </a:prstGeom>
        </p:spPr>
      </p:pic>
      <p:sp>
        <p:nvSpPr>
          <p:cNvPr id="2" name="Slide Number Placeholder 4">
            <a:extLst>
              <a:ext uri="{FF2B5EF4-FFF2-40B4-BE49-F238E27FC236}">
                <a16:creationId xmlns:a16="http://schemas.microsoft.com/office/drawing/2014/main" id="{1735C5C0-5290-8DC7-0EA3-A98728C3E97B}"/>
              </a:ext>
            </a:extLst>
          </p:cNvPr>
          <p:cNvSpPr>
            <a:spLocks noGrp="1"/>
          </p:cNvSpPr>
          <p:nvPr>
            <p:ph type="sldNum" sz="quarter" idx="12"/>
          </p:nvPr>
        </p:nvSpPr>
        <p:spPr>
          <a:xfrm>
            <a:off x="10743282" y="6356350"/>
            <a:ext cx="6105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371444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005C9-428B-47BC-B312-C5EE08F2C1C2}"/>
              </a:ext>
            </a:extLst>
          </p:cNvPr>
          <p:cNvSpPr>
            <a:spLocks noGrp="1"/>
          </p:cNvSpPr>
          <p:nvPr>
            <p:ph type="title"/>
          </p:nvPr>
        </p:nvSpPr>
        <p:spPr/>
        <p:txBody>
          <a:bodyPr/>
          <a:lstStyle/>
          <a:p>
            <a:r>
              <a:rPr lang="en-US" b="1">
                <a:cs typeface="Arial"/>
              </a:rPr>
              <a:t>HVMP Value Proposition  </a:t>
            </a:r>
            <a:endParaRPr lang="en-US"/>
          </a:p>
        </p:txBody>
      </p:sp>
      <p:sp>
        <p:nvSpPr>
          <p:cNvPr id="5" name="Slide Number Placeholder 4">
            <a:extLst>
              <a:ext uri="{FF2B5EF4-FFF2-40B4-BE49-F238E27FC236}">
                <a16:creationId xmlns:a16="http://schemas.microsoft.com/office/drawing/2014/main" id="{C5012874-EEA4-48F8-B490-1135747233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6" name="Table 7">
            <a:extLst>
              <a:ext uri="{FF2B5EF4-FFF2-40B4-BE49-F238E27FC236}">
                <a16:creationId xmlns:a16="http://schemas.microsoft.com/office/drawing/2014/main" id="{75600EBB-BF58-4062-A9E1-1A54095F8A46}"/>
              </a:ext>
            </a:extLst>
          </p:cNvPr>
          <p:cNvGraphicFramePr>
            <a:graphicFrameLocks noGrp="1"/>
          </p:cNvGraphicFramePr>
          <p:nvPr/>
        </p:nvGraphicFramePr>
        <p:xfrm>
          <a:off x="178400" y="1862188"/>
          <a:ext cx="7599964" cy="3093641"/>
        </p:xfrm>
        <a:graphic>
          <a:graphicData uri="http://schemas.openxmlformats.org/drawingml/2006/table">
            <a:tbl>
              <a:tblPr firstRow="1" bandRow="1">
                <a:tableStyleId>{5940675A-B579-460E-94D1-54222C63F5DA}</a:tableStyleId>
              </a:tblPr>
              <a:tblGrid>
                <a:gridCol w="3493419">
                  <a:extLst>
                    <a:ext uri="{9D8B030D-6E8A-4147-A177-3AD203B41FA5}">
                      <a16:colId xmlns:a16="http://schemas.microsoft.com/office/drawing/2014/main" val="3004953853"/>
                    </a:ext>
                  </a:extLst>
                </a:gridCol>
                <a:gridCol w="4106545">
                  <a:extLst>
                    <a:ext uri="{9D8B030D-6E8A-4147-A177-3AD203B41FA5}">
                      <a16:colId xmlns:a16="http://schemas.microsoft.com/office/drawing/2014/main" val="521479139"/>
                    </a:ext>
                  </a:extLst>
                </a:gridCol>
              </a:tblGrid>
              <a:tr h="398917">
                <a:tc>
                  <a:txBody>
                    <a:bodyPr/>
                    <a:lstStyle/>
                    <a:p>
                      <a:pPr algn="ctr"/>
                      <a:r>
                        <a:rPr lang="en-US" sz="2000" b="1"/>
                        <a:t>Employers</a:t>
                      </a:r>
                      <a:r>
                        <a:rPr lang="en-US" sz="1200" b="1"/>
                        <a:t> </a:t>
                      </a:r>
                    </a:p>
                  </a:txBody>
                  <a:tcPr/>
                </a:tc>
                <a:tc>
                  <a:txBody>
                    <a:bodyPr/>
                    <a:lstStyle/>
                    <a:p>
                      <a:pPr algn="ctr"/>
                      <a:r>
                        <a:rPr lang="en-US" sz="2000" b="1"/>
                        <a:t>Veterans</a:t>
                      </a:r>
                      <a:r>
                        <a:rPr lang="en-US" sz="1800" b="1"/>
                        <a:t> </a:t>
                      </a:r>
                    </a:p>
                  </a:txBody>
                  <a:tcPr/>
                </a:tc>
                <a:extLst>
                  <a:ext uri="{0D108BD9-81ED-4DB2-BD59-A6C34878D82A}">
                    <a16:rowId xmlns:a16="http://schemas.microsoft.com/office/drawing/2014/main" val="2301085417"/>
                  </a:ext>
                </a:extLst>
              </a:tr>
              <a:tr h="464046">
                <a:tc>
                  <a:txBody>
                    <a:bodyPr/>
                    <a:lstStyle/>
                    <a:p>
                      <a:r>
                        <a:rPr lang="en-US" sz="1200" b="1"/>
                        <a:t>Only Veteran hiring award at the Federal level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Globally Identifies a proven “Veteran ready” employers</a:t>
                      </a:r>
                    </a:p>
                    <a:p>
                      <a:endParaRPr lang="en-US" sz="1200" b="1"/>
                    </a:p>
                  </a:txBody>
                  <a:tcPr/>
                </a:tc>
                <a:extLst>
                  <a:ext uri="{0D108BD9-81ED-4DB2-BD59-A6C34878D82A}">
                    <a16:rowId xmlns:a16="http://schemas.microsoft.com/office/drawing/2014/main" val="1313994755"/>
                  </a:ext>
                </a:extLst>
              </a:tr>
              <a:tr h="651293">
                <a:tc>
                  <a:txBody>
                    <a:bodyPr/>
                    <a:lstStyle/>
                    <a:p>
                      <a:r>
                        <a:rPr lang="en-US" sz="1200" b="1"/>
                        <a:t>Assists in recruitment and advertising effort </a:t>
                      </a:r>
                    </a:p>
                    <a:p>
                      <a:pPr marL="171450" indent="-171450">
                        <a:buFont typeface="Arial" panose="020B0604020202020204" pitchFamily="34" charset="0"/>
                        <a:buChar char="•"/>
                      </a:pPr>
                      <a:r>
                        <a:rPr lang="en-US" sz="1200" b="1"/>
                        <a:t>Published list of award recipients </a:t>
                      </a:r>
                    </a:p>
                    <a:p>
                      <a:endParaRPr lang="en-US" sz="1200" b="1"/>
                    </a:p>
                  </a:txBody>
                  <a:tcPr/>
                </a:tc>
                <a:tc>
                  <a:txBody>
                    <a:bodyPr/>
                    <a:lstStyle/>
                    <a:p>
                      <a:r>
                        <a:rPr lang="en-US" sz="1200" b="1"/>
                        <a:t>Assists in recruitment and job search effort </a:t>
                      </a:r>
                    </a:p>
                    <a:p>
                      <a:pPr marL="171450" indent="-171450">
                        <a:buFont typeface="Arial" panose="020B0604020202020204" pitchFamily="34" charset="0"/>
                        <a:buChar char="•"/>
                      </a:pPr>
                      <a:r>
                        <a:rPr lang="en-US" sz="1200" b="1"/>
                        <a:t>Published list of award recipients </a:t>
                      </a:r>
                    </a:p>
                    <a:p>
                      <a:endParaRPr lang="en-US" sz="1200" b="1"/>
                    </a:p>
                  </a:txBody>
                  <a:tcPr/>
                </a:tc>
                <a:extLst>
                  <a:ext uri="{0D108BD9-81ED-4DB2-BD59-A6C34878D82A}">
                    <a16:rowId xmlns:a16="http://schemas.microsoft.com/office/drawing/2014/main" val="3598346081"/>
                  </a:ext>
                </a:extLst>
              </a:tr>
              <a:tr h="464046">
                <a:tc>
                  <a:txBody>
                    <a:bodyPr/>
                    <a:lstStyle/>
                    <a:p>
                      <a:r>
                        <a:rPr lang="en-US" sz="1200" b="1"/>
                        <a:t>Certificate/Award from the Secretary of Labor</a:t>
                      </a:r>
                    </a:p>
                    <a:p>
                      <a:endParaRPr lang="en-US" sz="1200" b="1"/>
                    </a:p>
                  </a:txBody>
                  <a:tcPr/>
                </a:tc>
                <a:tc>
                  <a:txBody>
                    <a:bodyPr/>
                    <a:lstStyle/>
                    <a:p>
                      <a:r>
                        <a:rPr lang="en-US" sz="1200" b="1"/>
                        <a:t>Transition Service Members Are Taught</a:t>
                      </a:r>
                    </a:p>
                    <a:p>
                      <a:pPr marL="171450" indent="-171450">
                        <a:buFont typeface="Arial" panose="020B0604020202020204" pitchFamily="34" charset="0"/>
                        <a:buChar char="•"/>
                      </a:pPr>
                      <a:r>
                        <a:rPr lang="en-US" sz="1200" b="1"/>
                        <a:t>Where and how to look for a HVMP Recipient</a:t>
                      </a:r>
                    </a:p>
                  </a:txBody>
                  <a:tcPr/>
                </a:tc>
                <a:extLst>
                  <a:ext uri="{0D108BD9-81ED-4DB2-BD59-A6C34878D82A}">
                    <a16:rowId xmlns:a16="http://schemas.microsoft.com/office/drawing/2014/main" val="1059064239"/>
                  </a:ext>
                </a:extLst>
              </a:tr>
              <a:tr h="651293">
                <a:tc>
                  <a:txBody>
                    <a:bodyPr/>
                    <a:lstStyle/>
                    <a:p>
                      <a:r>
                        <a:rPr lang="en-US" sz="1200" b="1"/>
                        <a:t>Rights to a “Digital” Medallion with year of award to use</a:t>
                      </a:r>
                    </a:p>
                    <a:p>
                      <a:endParaRPr lang="en-US" sz="1200" b="1"/>
                    </a:p>
                  </a:txBody>
                  <a:tcPr/>
                </a:tc>
                <a:tc>
                  <a:txBody>
                    <a:bodyPr/>
                    <a:lstStyle/>
                    <a:p>
                      <a:r>
                        <a:rPr lang="en-US" sz="1200" b="1"/>
                        <a:t>Veterans are will be looking for the Medallion</a:t>
                      </a:r>
                    </a:p>
                  </a:txBody>
                  <a:tcPr/>
                </a:tc>
                <a:extLst>
                  <a:ext uri="{0D108BD9-81ED-4DB2-BD59-A6C34878D82A}">
                    <a16:rowId xmlns:a16="http://schemas.microsoft.com/office/drawing/2014/main" val="2717020776"/>
                  </a:ext>
                </a:extLst>
              </a:tr>
              <a:tr h="464046">
                <a:tc>
                  <a:txBody>
                    <a:bodyPr/>
                    <a:lstStyle/>
                    <a:p>
                      <a:r>
                        <a:rPr lang="en-US" sz="1200" b="1"/>
                        <a:t>Could mean </a:t>
                      </a:r>
                      <a:r>
                        <a:rPr lang="en-US" sz="1200" b="1" i="1"/>
                        <a:t>differentiation </a:t>
                      </a:r>
                      <a:r>
                        <a:rPr lang="en-US" sz="1200" b="1"/>
                        <a:t>over competitors</a:t>
                      </a:r>
                    </a:p>
                    <a:p>
                      <a:endParaRPr lang="en-US" sz="1200" b="1"/>
                    </a:p>
                  </a:txBody>
                  <a:tcPr/>
                </a:tc>
                <a:tc>
                  <a:txBody>
                    <a:bodyPr/>
                    <a:lstStyle/>
                    <a:p>
                      <a:r>
                        <a:rPr lang="en-US" sz="1200" b="1"/>
                        <a:t>Veterans have options when looking for employment….</a:t>
                      </a:r>
                    </a:p>
                  </a:txBody>
                  <a:tcPr/>
                </a:tc>
                <a:extLst>
                  <a:ext uri="{0D108BD9-81ED-4DB2-BD59-A6C34878D82A}">
                    <a16:rowId xmlns:a16="http://schemas.microsoft.com/office/drawing/2014/main" val="3101844505"/>
                  </a:ext>
                </a:extLst>
              </a:tr>
            </a:tbl>
          </a:graphicData>
        </a:graphic>
      </p:graphicFrame>
      <p:grpSp>
        <p:nvGrpSpPr>
          <p:cNvPr id="9" name="Group 8">
            <a:extLst>
              <a:ext uri="{FF2B5EF4-FFF2-40B4-BE49-F238E27FC236}">
                <a16:creationId xmlns:a16="http://schemas.microsoft.com/office/drawing/2014/main" id="{F19C55A1-B18E-4453-9AE3-D32D4C4712A8}"/>
              </a:ext>
            </a:extLst>
          </p:cNvPr>
          <p:cNvGrpSpPr/>
          <p:nvPr/>
        </p:nvGrpSpPr>
        <p:grpSpPr>
          <a:xfrm>
            <a:off x="8105323" y="1843825"/>
            <a:ext cx="6657496" cy="3368775"/>
            <a:chOff x="8385188" y="2748914"/>
            <a:chExt cx="6100950" cy="3216027"/>
          </a:xfrm>
        </p:grpSpPr>
        <p:pic>
          <p:nvPicPr>
            <p:cNvPr id="7" name="Picture 6">
              <a:extLst>
                <a:ext uri="{FF2B5EF4-FFF2-40B4-BE49-F238E27FC236}">
                  <a16:creationId xmlns:a16="http://schemas.microsoft.com/office/drawing/2014/main" id="{061573BE-AD08-4CF5-A181-A6BED4884039}"/>
                </a:ext>
              </a:extLst>
            </p:cNvPr>
            <p:cNvPicPr>
              <a:picLocks noChangeAspect="1"/>
            </p:cNvPicPr>
            <p:nvPr/>
          </p:nvPicPr>
          <p:blipFill>
            <a:blip r:embed="rId2"/>
            <a:stretch>
              <a:fillRect/>
            </a:stretch>
          </p:blipFill>
          <p:spPr>
            <a:xfrm>
              <a:off x="8385188" y="2748914"/>
              <a:ext cx="3053690" cy="2824618"/>
            </a:xfrm>
            <a:prstGeom prst="rect">
              <a:avLst/>
            </a:prstGeom>
            <a:scene3d>
              <a:camera prst="orthographicFront"/>
              <a:lightRig rig="threePt" dir="t"/>
            </a:scene3d>
            <a:sp3d>
              <a:bevelT/>
            </a:sp3d>
          </p:spPr>
        </p:pic>
        <p:sp>
          <p:nvSpPr>
            <p:cNvPr id="8" name="TextBox 7">
              <a:extLst>
                <a:ext uri="{FF2B5EF4-FFF2-40B4-BE49-F238E27FC236}">
                  <a16:creationId xmlns:a16="http://schemas.microsoft.com/office/drawing/2014/main" id="{F5530622-C0EE-4599-A48B-16F0CBE44BDA}"/>
                </a:ext>
              </a:extLst>
            </p:cNvPr>
            <p:cNvSpPr txBox="1"/>
            <p:nvPr/>
          </p:nvSpPr>
          <p:spPr>
            <a:xfrm>
              <a:off x="8391618" y="5595609"/>
              <a:ext cx="60945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HIREVets.gov/Awardees</a:t>
              </a:r>
            </a:p>
          </p:txBody>
        </p:sp>
      </p:grpSp>
      <p:sp>
        <p:nvSpPr>
          <p:cNvPr id="10" name="TextBox 9">
            <a:extLst>
              <a:ext uri="{FF2B5EF4-FFF2-40B4-BE49-F238E27FC236}">
                <a16:creationId xmlns:a16="http://schemas.microsoft.com/office/drawing/2014/main" id="{DF8D3FBE-E247-4B2E-9908-017C31CE049A}"/>
              </a:ext>
            </a:extLst>
          </p:cNvPr>
          <p:cNvSpPr txBox="1"/>
          <p:nvPr/>
        </p:nvSpPr>
        <p:spPr>
          <a:xfrm rot="20141457">
            <a:off x="4887061" y="5373663"/>
            <a:ext cx="31790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Slide option</a:t>
            </a:r>
          </a:p>
        </p:txBody>
      </p:sp>
    </p:spTree>
    <p:extLst>
      <p:ext uri="{BB962C8B-B14F-4D97-AF65-F5344CB8AC3E}">
        <p14:creationId xmlns:p14="http://schemas.microsoft.com/office/powerpoint/2010/main" val="852516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E5ACD8-6883-446C-B2A8-95E834D590F1}"/>
              </a:ext>
            </a:extLst>
          </p:cNvPr>
          <p:cNvSpPr/>
          <p:nvPr/>
        </p:nvSpPr>
        <p:spPr>
          <a:xfrm>
            <a:off x="0" y="0"/>
            <a:ext cx="1219199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F786855-F0B3-4390-B7C4-8EA8D7C91DB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rPr>
              <a:t>Veterans’ Employment and Training Service</a:t>
            </a:r>
          </a:p>
        </p:txBody>
      </p:sp>
      <p:sp>
        <p:nvSpPr>
          <p:cNvPr id="13" name="Slide Number Placeholder 4">
            <a:extLst>
              <a:ext uri="{FF2B5EF4-FFF2-40B4-BE49-F238E27FC236}">
                <a16:creationId xmlns:a16="http://schemas.microsoft.com/office/drawing/2014/main" id="{D53979A6-4C34-4B52-97C7-EC2179F49654}"/>
              </a:ext>
            </a:extLst>
          </p:cNvPr>
          <p:cNvSpPr>
            <a:spLocks noGrp="1"/>
          </p:cNvSpPr>
          <p:nvPr>
            <p:ph type="sldNum" sz="quarter" idx="12"/>
          </p:nvPr>
        </p:nvSpPr>
        <p:spPr>
          <a:xfrm>
            <a:off x="11467092" y="6486524"/>
            <a:ext cx="6105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Demi" panose="020B07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23160"/>
              </a:solidFill>
              <a:effectLst/>
              <a:uLnTx/>
              <a:uFillTx/>
              <a:latin typeface="Franklin Gothic Demi" panose="020B0703020102020204" pitchFamily="34" charset="0"/>
              <a:ea typeface="+mn-ea"/>
              <a:cs typeface="+mn-cs"/>
            </a:endParaRPr>
          </a:p>
        </p:txBody>
      </p:sp>
      <p:sp>
        <p:nvSpPr>
          <p:cNvPr id="6" name="Rectangle 5" descr="Decorative">
            <a:extLst>
              <a:ext uri="{FF2B5EF4-FFF2-40B4-BE49-F238E27FC236}">
                <a16:creationId xmlns:a16="http://schemas.microsoft.com/office/drawing/2014/main" id="{B7BAA8E8-FCF1-43ED-83D2-2977035D301B}"/>
              </a:ext>
            </a:extLst>
          </p:cNvPr>
          <p:cNvSpPr/>
          <p:nvPr/>
        </p:nvSpPr>
        <p:spPr>
          <a:xfrm>
            <a:off x="0" y="-9295"/>
            <a:ext cx="3339737"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descr="Decorative">
            <a:extLst>
              <a:ext uri="{FF2B5EF4-FFF2-40B4-BE49-F238E27FC236}">
                <a16:creationId xmlns:a16="http://schemas.microsoft.com/office/drawing/2014/main" id="{B6EE09AD-1EBA-44BE-9101-1E2EFC69D675}"/>
              </a:ext>
            </a:extLst>
          </p:cNvPr>
          <p:cNvCxnSpPr/>
          <p:nvPr/>
        </p:nvCxnSpPr>
        <p:spPr>
          <a:xfrm>
            <a:off x="4535430" y="-2"/>
            <a:ext cx="0" cy="6858002"/>
          </a:xfrm>
          <a:prstGeom prst="line">
            <a:avLst/>
          </a:prstGeom>
          <a:ln w="38100">
            <a:solidFill>
              <a:schemeClr val="tx2"/>
            </a:solidFill>
          </a:ln>
        </p:spPr>
        <p:style>
          <a:lnRef idx="3">
            <a:schemeClr val="accent5"/>
          </a:lnRef>
          <a:fillRef idx="0">
            <a:schemeClr val="accent5"/>
          </a:fillRef>
          <a:effectRef idx="2">
            <a:schemeClr val="accent5"/>
          </a:effectRef>
          <a:fontRef idx="minor">
            <a:schemeClr val="tx1"/>
          </a:fontRef>
        </p:style>
      </p:cxnSp>
      <p:sp>
        <p:nvSpPr>
          <p:cNvPr id="11" name="Title 4">
            <a:extLst>
              <a:ext uri="{FF2B5EF4-FFF2-40B4-BE49-F238E27FC236}">
                <a16:creationId xmlns:a16="http://schemas.microsoft.com/office/drawing/2014/main" id="{3142326F-4C8C-416E-922D-F5D82816C328}"/>
              </a:ext>
            </a:extLst>
          </p:cNvPr>
          <p:cNvSpPr txBox="1">
            <a:spLocks/>
          </p:cNvSpPr>
          <p:nvPr/>
        </p:nvSpPr>
        <p:spPr>
          <a:xfrm>
            <a:off x="-177529" y="2454990"/>
            <a:ext cx="3133564" cy="11466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bg1"/>
                </a:solidFill>
                <a:latin typeface="Franklin Gothic Medium" panose="020B060302010202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a:ea typeface="+mj-ea"/>
                <a:cs typeface="Calibri"/>
              </a:rPr>
              <a:t>HIREVets.gov</a:t>
            </a:r>
            <a:endParaRPr kumimoji="0" lang="en-US" sz="4000" b="0"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endParaRPr>
          </a:p>
        </p:txBody>
      </p:sp>
      <p:pic>
        <p:nvPicPr>
          <p:cNvPr id="14" name="Picture 13">
            <a:extLst>
              <a:ext uri="{FF2B5EF4-FFF2-40B4-BE49-F238E27FC236}">
                <a16:creationId xmlns:a16="http://schemas.microsoft.com/office/drawing/2014/main" id="{D321E97B-5470-46FB-A2A4-8C2058F89ACC}"/>
              </a:ext>
            </a:extLst>
          </p:cNvPr>
          <p:cNvPicPr>
            <a:picLocks noChangeAspect="1"/>
          </p:cNvPicPr>
          <p:nvPr/>
        </p:nvPicPr>
        <p:blipFill>
          <a:blip r:embed="rId3"/>
          <a:stretch>
            <a:fillRect/>
          </a:stretch>
        </p:blipFill>
        <p:spPr>
          <a:xfrm>
            <a:off x="55328" y="165883"/>
            <a:ext cx="1196952" cy="681139"/>
          </a:xfrm>
          <a:prstGeom prst="rect">
            <a:avLst/>
          </a:prstGeom>
        </p:spPr>
      </p:pic>
      <p:pic>
        <p:nvPicPr>
          <p:cNvPr id="10" name="Picture 9">
            <a:extLst>
              <a:ext uri="{FF2B5EF4-FFF2-40B4-BE49-F238E27FC236}">
                <a16:creationId xmlns:a16="http://schemas.microsoft.com/office/drawing/2014/main" id="{7095E3EE-0ABC-127E-C882-A36972840D81}"/>
              </a:ext>
            </a:extLst>
          </p:cNvPr>
          <p:cNvPicPr>
            <a:picLocks noChangeAspect="1"/>
          </p:cNvPicPr>
          <p:nvPr/>
        </p:nvPicPr>
        <p:blipFill>
          <a:blip r:embed="rId4"/>
          <a:stretch>
            <a:fillRect/>
          </a:stretch>
        </p:blipFill>
        <p:spPr>
          <a:xfrm>
            <a:off x="2884601" y="-4533"/>
            <a:ext cx="9307391" cy="6848475"/>
          </a:xfrm>
          <a:prstGeom prst="rect">
            <a:avLst/>
          </a:prstGeom>
        </p:spPr>
      </p:pic>
    </p:spTree>
    <p:extLst>
      <p:ext uri="{BB962C8B-B14F-4D97-AF65-F5344CB8AC3E}">
        <p14:creationId xmlns:p14="http://schemas.microsoft.com/office/powerpoint/2010/main" val="1371615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A44DA5-789F-C473-EAC6-1A2BCA54B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pic>
        <p:nvPicPr>
          <p:cNvPr id="6" name="Picture 6">
            <a:extLst>
              <a:ext uri="{FF2B5EF4-FFF2-40B4-BE49-F238E27FC236}">
                <a16:creationId xmlns:a16="http://schemas.microsoft.com/office/drawing/2014/main" id="{05446836-1729-306E-1C4F-16987D619A18}"/>
              </a:ext>
            </a:extLst>
          </p:cNvPr>
          <p:cNvPicPr>
            <a:picLocks noChangeAspect="1"/>
          </p:cNvPicPr>
          <p:nvPr/>
        </p:nvPicPr>
        <p:blipFill>
          <a:blip r:embed="rId2"/>
          <a:stretch>
            <a:fillRect/>
          </a:stretch>
        </p:blipFill>
        <p:spPr>
          <a:xfrm>
            <a:off x="3292587" y="5319027"/>
            <a:ext cx="5450006" cy="1295916"/>
          </a:xfrm>
          <a:prstGeom prst="rect">
            <a:avLst/>
          </a:prstGeom>
        </p:spPr>
      </p:pic>
      <p:pic>
        <p:nvPicPr>
          <p:cNvPr id="7" name="Picture 7">
            <a:extLst>
              <a:ext uri="{FF2B5EF4-FFF2-40B4-BE49-F238E27FC236}">
                <a16:creationId xmlns:a16="http://schemas.microsoft.com/office/drawing/2014/main" id="{74A8B3A0-D716-5BFD-6AD5-B2D4A60F800A}"/>
              </a:ext>
            </a:extLst>
          </p:cNvPr>
          <p:cNvPicPr>
            <a:picLocks noChangeAspect="1"/>
          </p:cNvPicPr>
          <p:nvPr/>
        </p:nvPicPr>
        <p:blipFill>
          <a:blip r:embed="rId3"/>
          <a:stretch>
            <a:fillRect/>
          </a:stretch>
        </p:blipFill>
        <p:spPr>
          <a:xfrm>
            <a:off x="57784" y="2229339"/>
            <a:ext cx="8808377" cy="2527745"/>
          </a:xfrm>
          <a:prstGeom prst="rect">
            <a:avLst/>
          </a:prstGeom>
        </p:spPr>
      </p:pic>
      <p:pic>
        <p:nvPicPr>
          <p:cNvPr id="8" name="Picture 8">
            <a:extLst>
              <a:ext uri="{FF2B5EF4-FFF2-40B4-BE49-F238E27FC236}">
                <a16:creationId xmlns:a16="http://schemas.microsoft.com/office/drawing/2014/main" id="{DA166E75-BB5F-BD1D-2042-505BC4012AFD}"/>
              </a:ext>
            </a:extLst>
          </p:cNvPr>
          <p:cNvPicPr>
            <a:picLocks noChangeAspect="1"/>
          </p:cNvPicPr>
          <p:nvPr/>
        </p:nvPicPr>
        <p:blipFill>
          <a:blip r:embed="rId4"/>
          <a:stretch>
            <a:fillRect/>
          </a:stretch>
        </p:blipFill>
        <p:spPr>
          <a:xfrm>
            <a:off x="8902391" y="2227200"/>
            <a:ext cx="2924174" cy="2612262"/>
          </a:xfrm>
          <a:prstGeom prst="rect">
            <a:avLst/>
          </a:prstGeom>
        </p:spPr>
      </p:pic>
      <p:sp>
        <p:nvSpPr>
          <p:cNvPr id="9" name="TextBox 8">
            <a:extLst>
              <a:ext uri="{FF2B5EF4-FFF2-40B4-BE49-F238E27FC236}">
                <a16:creationId xmlns:a16="http://schemas.microsoft.com/office/drawing/2014/main" id="{B741CCB4-F8D8-A369-07F1-28113A37537D}"/>
              </a:ext>
            </a:extLst>
          </p:cNvPr>
          <p:cNvSpPr txBox="1"/>
          <p:nvPr/>
        </p:nvSpPr>
        <p:spPr>
          <a:xfrm>
            <a:off x="247747" y="340711"/>
            <a:ext cx="1011673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White House Joining Forces:  Military Spouses </a:t>
            </a:r>
          </a:p>
        </p:txBody>
      </p:sp>
    </p:spTree>
    <p:extLst>
      <p:ext uri="{BB962C8B-B14F-4D97-AF65-F5344CB8AC3E}">
        <p14:creationId xmlns:p14="http://schemas.microsoft.com/office/powerpoint/2010/main" val="4262177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8224" y="36062"/>
            <a:ext cx="10424051" cy="1371145"/>
          </a:xfrm>
          <a:prstGeom prst="rect">
            <a:avLst/>
          </a:prstGeom>
        </p:spPr>
        <p:txBody>
          <a:bodyPr vert="horz" wrap="square" lIns="0" tIns="0" rIns="0" bIns="0" rtlCol="0">
            <a:spAutoFit/>
          </a:bodyPr>
          <a:lstStyle/>
          <a:p>
            <a:pPr hangingPunct="1"/>
            <a:r>
              <a:rPr lang="en-US" b="1" kern="1200" spc="-5">
                <a:cs typeface="Calibri"/>
                <a:sym typeface="Arial" charset="0"/>
                <a:rtl val="0"/>
              </a:rPr>
              <a:t>THE MILITARY SPOUSE</a:t>
            </a:r>
            <a:br>
              <a:rPr lang="en-US" b="1" kern="1200" spc="-5">
                <a:cs typeface="Calibri"/>
                <a:sym typeface="Arial" charset="0"/>
                <a:rtl val="0"/>
              </a:rPr>
            </a:br>
            <a:r>
              <a:rPr lang="en-US" b="1" kern="1200" spc="-5">
                <a:cs typeface="Calibri"/>
                <a:sym typeface="Arial" charset="0"/>
                <a:rtl val="0"/>
              </a:rPr>
              <a:t>“The Force Behind the Force”</a:t>
            </a:r>
            <a:br>
              <a:rPr lang="en-US" b="1" kern="1200" spc="-5">
                <a:cs typeface="Calibri"/>
                <a:sym typeface="Arial" charset="0"/>
                <a:rtl val="0"/>
              </a:rPr>
            </a:br>
            <a:endParaRPr spc="-5">
              <a:cs typeface="Calibri"/>
            </a:endParaRPr>
          </a:p>
        </p:txBody>
      </p:sp>
      <p:graphicFrame>
        <p:nvGraphicFramePr>
          <p:cNvPr id="8" name="Diagram 7">
            <a:extLst>
              <a:ext uri="{FF2B5EF4-FFF2-40B4-BE49-F238E27FC236}">
                <a16:creationId xmlns:a16="http://schemas.microsoft.com/office/drawing/2014/main" id="{F0C13D56-3D63-4F36-89A4-E2A80B39C1AE}"/>
              </a:ext>
            </a:extLst>
          </p:cNvPr>
          <p:cNvGraphicFramePr/>
          <p:nvPr/>
        </p:nvGraphicFramePr>
        <p:xfrm>
          <a:off x="941716" y="1371600"/>
          <a:ext cx="10226261" cy="47434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DE29C76-994E-4C99-99F3-EBD35E18FF2F}"/>
              </a:ext>
            </a:extLst>
          </p:cNvPr>
          <p:cNvSpPr txBox="1"/>
          <p:nvPr/>
        </p:nvSpPr>
        <p:spPr>
          <a:xfrm>
            <a:off x="1039905" y="6416104"/>
            <a:ext cx="1022626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002060"/>
                </a:solidFill>
                <a:effectLst/>
                <a:uLnTx/>
                <a:uFillTx/>
                <a:latin typeface="Calibri" panose="020F0502020204030204"/>
                <a:ea typeface="+mn-ea"/>
                <a:cs typeface="+mn-cs"/>
              </a:rPr>
              <a:t>Enabling all veterans, transitioning service members and military spouses to reach their full potential in the workplace</a:t>
            </a:r>
            <a:endParaRPr kumimoji="0" lang="en-US" sz="16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3395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4188040"/>
            <a:ext cx="2856243" cy="2151396"/>
          </a:xfrm>
          <a:prstGeom prst="rect">
            <a:avLst/>
          </a:prstGeom>
        </p:spPr>
      </p:pic>
      <p:sp>
        <p:nvSpPr>
          <p:cNvPr id="3" name="Title 2">
            <a:extLst>
              <a:ext uri="{FF2B5EF4-FFF2-40B4-BE49-F238E27FC236}">
                <a16:creationId xmlns:a16="http://schemas.microsoft.com/office/drawing/2014/main" id="{2287111F-F9CA-4C9C-B471-02D527D2CEDE}"/>
              </a:ext>
            </a:extLst>
          </p:cNvPr>
          <p:cNvSpPr>
            <a:spLocks noGrp="1"/>
          </p:cNvSpPr>
          <p:nvPr>
            <p:ph type="title"/>
          </p:nvPr>
        </p:nvSpPr>
        <p:spPr/>
        <p:txBody>
          <a:bodyPr>
            <a:normAutofit fontScale="90000"/>
          </a:bodyPr>
          <a:lstStyle/>
          <a:p>
            <a:br>
              <a:rPr lang="en-US" sz="4400" b="1">
                <a:latin typeface="Calibri"/>
              </a:rPr>
            </a:br>
            <a:r>
              <a:rPr lang="en-US" sz="4400" b="1">
                <a:latin typeface="Calibri"/>
              </a:rPr>
              <a:t>For Military Spouses &amp; Survivors</a:t>
            </a:r>
            <a:br>
              <a:rPr lang="en-US" sz="4400" b="1">
                <a:latin typeface="Calibri"/>
                <a:cs typeface="Times New Roman" panose="02020603050405020304" pitchFamily="18" charset="0"/>
              </a:rPr>
            </a:br>
            <a:endParaRPr lang="en-US"/>
          </a:p>
        </p:txBody>
      </p:sp>
      <p:sp>
        <p:nvSpPr>
          <p:cNvPr id="5" name="Content Placeholder 4">
            <a:extLst>
              <a:ext uri="{FF2B5EF4-FFF2-40B4-BE49-F238E27FC236}">
                <a16:creationId xmlns:a16="http://schemas.microsoft.com/office/drawing/2014/main" id="{88282367-3A0A-04D6-05FA-2EDAC500305F}"/>
              </a:ext>
            </a:extLst>
          </p:cNvPr>
          <p:cNvSpPr>
            <a:spLocks noGrp="1"/>
          </p:cNvSpPr>
          <p:nvPr>
            <p:ph idx="1"/>
          </p:nvPr>
        </p:nvSpPr>
        <p:spPr/>
        <p:txBody>
          <a:bodyPr/>
          <a:lstStyle/>
          <a:p>
            <a:endParaRPr lang="en-US"/>
          </a:p>
        </p:txBody>
      </p:sp>
      <p:graphicFrame>
        <p:nvGraphicFramePr>
          <p:cNvPr id="4" name="Diagram 3">
            <a:extLst>
              <a:ext uri="{FF2B5EF4-FFF2-40B4-BE49-F238E27FC236}">
                <a16:creationId xmlns:a16="http://schemas.microsoft.com/office/drawing/2014/main" id="{4F5AC7C3-8F3A-40E0-995E-82D0BB4D0225}"/>
              </a:ext>
            </a:extLst>
          </p:cNvPr>
          <p:cNvGraphicFramePr/>
          <p:nvPr/>
        </p:nvGraphicFramePr>
        <p:xfrm>
          <a:off x="301489" y="1286640"/>
          <a:ext cx="11284166" cy="25709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0DAB80E2-BA8A-4FE4-AF98-FE202CC47794}"/>
              </a:ext>
            </a:extLst>
          </p:cNvPr>
          <p:cNvSpPr txBox="1"/>
          <p:nvPr/>
        </p:nvSpPr>
        <p:spPr>
          <a:xfrm>
            <a:off x="4586944" y="5996104"/>
            <a:ext cx="6998711"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hlinkClick r:id="rId9"/>
              </a:rPr>
              <a:t>www.dol.gov/agencies/vets/veterans/military-spouses</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553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Contact Information</a:t>
            </a:r>
          </a:p>
        </p:txBody>
      </p:sp>
      <p:sp>
        <p:nvSpPr>
          <p:cNvPr id="4" name="Content Placeholder 3"/>
          <p:cNvSpPr>
            <a:spLocks noGrp="1"/>
          </p:cNvSpPr>
          <p:nvPr>
            <p:ph sz="half" idx="2"/>
          </p:nvPr>
        </p:nvSpPr>
        <p:spPr/>
        <p:txBody>
          <a:bodyPr/>
          <a:lstStyle/>
          <a:p>
            <a:pPr lvl="0"/>
            <a:r>
              <a:rPr lang="en-US" dirty="0"/>
              <a:t>Donna Nobrega</a:t>
            </a:r>
          </a:p>
          <a:p>
            <a:pPr lvl="2"/>
            <a:r>
              <a:rPr lang="en-US" dirty="0"/>
              <a:t>DOL-VETS, New Hampshire, State Director</a:t>
            </a:r>
          </a:p>
          <a:p>
            <a:pPr lvl="3"/>
            <a:r>
              <a:rPr lang="en-US" dirty="0"/>
              <a:t> nobrega.donna.m@dol.gov</a:t>
            </a:r>
          </a:p>
          <a:p>
            <a:pPr lvl="4"/>
            <a:r>
              <a:rPr lang="en-US" dirty="0"/>
              <a:t> (202) 527-3129 or (603) 225-1424</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rPr>
              <a:t>Veterans’ Employment and Training Service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pic>
        <p:nvPicPr>
          <p:cNvPr id="18" name="Picture Placeholder 17" descr="A person smiling at camera&#10;&#10;Description automatically generated">
            <a:extLst>
              <a:ext uri="{FF2B5EF4-FFF2-40B4-BE49-F238E27FC236}">
                <a16:creationId xmlns:a16="http://schemas.microsoft.com/office/drawing/2014/main" id="{8BA372E0-0F1A-1095-C84B-A22B16B7F2D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701" r="1701"/>
          <a:stretch>
            <a:fillRect/>
          </a:stretch>
        </p:blipFill>
        <p:spPr/>
      </p:pic>
    </p:spTree>
    <p:extLst>
      <p:ext uri="{BB962C8B-B14F-4D97-AF65-F5344CB8AC3E}">
        <p14:creationId xmlns:p14="http://schemas.microsoft.com/office/powerpoint/2010/main" val="321575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830AA586-0D1D-A44A-C045-22F8BED6D2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20904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82" y="198783"/>
            <a:ext cx="9680894" cy="795130"/>
          </a:xfrm>
        </p:spPr>
        <p:txBody>
          <a:bodyPr/>
          <a:lstStyle/>
          <a:p>
            <a:r>
              <a:rPr lang="en-US" dirty="0"/>
              <a:t>VETS: Who We Are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pSp>
        <p:nvGrpSpPr>
          <p:cNvPr id="3" name="Group 2">
            <a:extLst>
              <a:ext uri="{FF2B5EF4-FFF2-40B4-BE49-F238E27FC236}">
                <a16:creationId xmlns:a16="http://schemas.microsoft.com/office/drawing/2014/main" id="{3ACA9B7A-F50F-49F4-979C-67D1DDE8A3D9}"/>
              </a:ext>
            </a:extLst>
          </p:cNvPr>
          <p:cNvGrpSpPr/>
          <p:nvPr/>
        </p:nvGrpSpPr>
        <p:grpSpPr>
          <a:xfrm>
            <a:off x="123278" y="1679620"/>
            <a:ext cx="11945443" cy="4095015"/>
            <a:chOff x="103782" y="2136820"/>
            <a:chExt cx="11945443" cy="3830116"/>
          </a:xfrm>
        </p:grpSpPr>
        <p:graphicFrame>
          <p:nvGraphicFramePr>
            <p:cNvPr id="13" name="Diagram 12">
              <a:extLst>
                <a:ext uri="{FF2B5EF4-FFF2-40B4-BE49-F238E27FC236}">
                  <a16:creationId xmlns:a16="http://schemas.microsoft.com/office/drawing/2014/main" id="{9973CC98-1C07-4FFB-979B-5BC49B78FE84}"/>
                </a:ext>
              </a:extLst>
            </p:cNvPr>
            <p:cNvGraphicFramePr/>
            <p:nvPr/>
          </p:nvGraphicFramePr>
          <p:xfrm>
            <a:off x="103782" y="2136820"/>
            <a:ext cx="11945443" cy="3830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9D867529-0D44-47D9-B3A3-C9C85680A300}"/>
                </a:ext>
              </a:extLst>
            </p:cNvPr>
            <p:cNvSpPr txBox="1"/>
            <p:nvPr/>
          </p:nvSpPr>
          <p:spPr>
            <a:xfrm>
              <a:off x="1238198" y="5303820"/>
              <a:ext cx="9859329" cy="36933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VETS is the voice of DOL in the veteran employment space and the voice for veterans within DOL</a:t>
              </a:r>
            </a:p>
          </p:txBody>
        </p:sp>
      </p:grpSp>
    </p:spTree>
    <p:extLst>
      <p:ext uri="{BB962C8B-B14F-4D97-AF65-F5344CB8AC3E}">
        <p14:creationId xmlns:p14="http://schemas.microsoft.com/office/powerpoint/2010/main" val="2305520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519784" y="1"/>
            <a:ext cx="5185816" cy="1207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1F497D"/>
              </a:solidFill>
              <a:effectLst/>
              <a:uLnTx/>
              <a:uFillTx/>
              <a:latin typeface="Calibri"/>
              <a:ea typeface="+mj-ea"/>
              <a:cs typeface="Times New Roman" panose="02020603050405020304" pitchFamily="18" charset="0"/>
            </a:endParaRPr>
          </a:p>
        </p:txBody>
      </p:sp>
      <p:sp>
        <p:nvSpPr>
          <p:cNvPr id="5" name="Rectangle 11"/>
          <p:cNvSpPr>
            <a:spLocks noChangeArrowheads="1"/>
          </p:cNvSpPr>
          <p:nvPr/>
        </p:nvSpPr>
        <p:spPr bwMode="auto">
          <a:xfrm>
            <a:off x="5562600" y="1711915"/>
            <a:ext cx="4724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SzPct val="125000"/>
              <a:buFont typeface="Wingdings" pitchFamily="2" charset="2"/>
              <a:buChar char="§"/>
              <a:defRPr sz="3200">
                <a:solidFill>
                  <a:schemeClr val="tx1"/>
                </a:solidFill>
                <a:latin typeface="Cambria" pitchFamily="18" charset="0"/>
                <a:ea typeface="ＭＳ Ｐゴシック" pitchFamily="-1" charset="-128"/>
              </a:defRPr>
            </a:lvl1pPr>
            <a:lvl2pPr marL="37931725" indent="-37474525">
              <a:spcBef>
                <a:spcPct val="20000"/>
              </a:spcBef>
              <a:buClr>
                <a:schemeClr val="accent2"/>
              </a:buClr>
              <a:buFont typeface="Arial" charset="0"/>
              <a:buChar char="–"/>
              <a:defRPr sz="2800">
                <a:solidFill>
                  <a:schemeClr val="tx1"/>
                </a:solidFill>
                <a:latin typeface="Cambria" pitchFamily="18" charset="0"/>
                <a:ea typeface="ＭＳ Ｐゴシック" pitchFamily="-1" charset="-128"/>
              </a:defRPr>
            </a:lvl2pPr>
            <a:lvl3pPr marL="1143000" indent="-228600">
              <a:spcBef>
                <a:spcPct val="20000"/>
              </a:spcBef>
              <a:buChar char="•"/>
              <a:defRPr sz="2400">
                <a:solidFill>
                  <a:schemeClr val="tx1"/>
                </a:solidFill>
                <a:latin typeface="Candara" pitchFamily="34" charset="0"/>
                <a:ea typeface="ＭＳ Ｐゴシック" pitchFamily="-1" charset="-128"/>
              </a:defRPr>
            </a:lvl3pPr>
            <a:lvl4pPr marL="1600200" indent="-228600">
              <a:spcBef>
                <a:spcPct val="20000"/>
              </a:spcBef>
              <a:buChar char="–"/>
              <a:defRPr sz="2000">
                <a:solidFill>
                  <a:schemeClr val="tx1"/>
                </a:solidFill>
                <a:latin typeface="Arial" charset="0"/>
                <a:ea typeface="ＭＳ Ｐゴシック" pitchFamily="-1" charset="-128"/>
              </a:defRPr>
            </a:lvl4pPr>
            <a:lvl5pPr marL="2057400" indent="-228600">
              <a:spcBef>
                <a:spcPct val="20000"/>
              </a:spcBef>
              <a:buChar char="»"/>
              <a:defRPr sz="2000">
                <a:solidFill>
                  <a:schemeClr val="tx1"/>
                </a:solidFill>
                <a:latin typeface="Arial" charset="0"/>
                <a:ea typeface="ＭＳ Ｐゴシック" pitchFamily="-1"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1"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1"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1"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1" charset="-128"/>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2200" b="1" i="0" u="none" strike="noStrike" kern="1200" cap="none" spc="0" normalizeH="0" baseline="0" noProof="0">
              <a:ln>
                <a:noFill/>
              </a:ln>
              <a:solidFill>
                <a:srgbClr val="000000"/>
              </a:solidFill>
              <a:effectLst/>
              <a:uLnTx/>
              <a:uFillTx/>
              <a:latin typeface="Arial" charset="0"/>
              <a:ea typeface="ＭＳ Ｐゴシック" pitchFamily="-1" charset="-128"/>
              <a:cs typeface="Arial" charset="0"/>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altLang="en-US" sz="2200" b="1" i="0" u="none" strike="noStrike" kern="1200" cap="none" spc="0" normalizeH="0" baseline="0" noProof="0">
              <a:ln>
                <a:noFill/>
              </a:ln>
              <a:solidFill>
                <a:srgbClr val="000000"/>
              </a:solidFill>
              <a:effectLst/>
              <a:uLnTx/>
              <a:uFillTx/>
              <a:latin typeface="Arial" charset="0"/>
              <a:ea typeface="ＭＳ Ｐゴシック" pitchFamily="-1" charset="-128"/>
              <a:cs typeface="Arial" charset="0"/>
            </a:endParaRPr>
          </a:p>
        </p:txBody>
      </p:sp>
      <p:sp>
        <p:nvSpPr>
          <p:cNvPr id="4" name="Rectangle 3"/>
          <p:cNvSpPr/>
          <p:nvPr/>
        </p:nvSpPr>
        <p:spPr>
          <a:xfrm>
            <a:off x="-192598" y="1640101"/>
            <a:ext cx="12101523" cy="1200329"/>
          </a:xfrm>
          <a:prstGeom prst="rect">
            <a:avLst/>
          </a:prstGeom>
        </p:spPr>
        <p:txBody>
          <a:bodyPr wrap="square">
            <a:spAutoFit/>
          </a:bodyPr>
          <a:lstStyle/>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16573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D991293-D746-4C5D-8B54-398417881675}"/>
              </a:ext>
            </a:extLst>
          </p:cNvPr>
          <p:cNvPicPr>
            <a:picLocks noChangeAspect="1"/>
          </p:cNvPicPr>
          <p:nvPr/>
        </p:nvPicPr>
        <p:blipFill>
          <a:blip r:embed="rId3"/>
          <a:stretch>
            <a:fillRect/>
          </a:stretch>
        </p:blipFill>
        <p:spPr>
          <a:xfrm>
            <a:off x="65570" y="1840775"/>
            <a:ext cx="3089536" cy="4353592"/>
          </a:xfrm>
          <a:prstGeom prst="rect">
            <a:avLst/>
          </a:prstGeom>
          <a:scene3d>
            <a:camera prst="orthographicFront"/>
            <a:lightRig rig="threePt" dir="t"/>
          </a:scene3d>
          <a:sp3d>
            <a:bevelT/>
          </a:sp3d>
        </p:spPr>
      </p:pic>
      <p:sp>
        <p:nvSpPr>
          <p:cNvPr id="11" name="TextBox 10">
            <a:extLst>
              <a:ext uri="{FF2B5EF4-FFF2-40B4-BE49-F238E27FC236}">
                <a16:creationId xmlns:a16="http://schemas.microsoft.com/office/drawing/2014/main" id="{B0C7075A-E0A5-414E-99B1-3BDF191A98DF}"/>
              </a:ext>
            </a:extLst>
          </p:cNvPr>
          <p:cNvSpPr txBox="1"/>
          <p:nvPr/>
        </p:nvSpPr>
        <p:spPr>
          <a:xfrm>
            <a:off x="3242720" y="1712348"/>
            <a:ext cx="4639546" cy="4349909"/>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200"/>
              </a:spcBef>
              <a:spcAft>
                <a:spcPts val="2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mn-cs"/>
              </a:rPr>
              <a:t>Veterans’ Employment and Training Service (VETS)</a:t>
            </a:r>
            <a:endParaRPr kumimoji="0" lang="en-US"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Calibri"/>
            </a:endParaRPr>
          </a:p>
          <a:p>
            <a:pPr marL="457200" marR="0" lvl="1" indent="0" algn="l" defTabSz="914400" rtl="0" eaLnBrk="1" fontAlgn="base" latinLnBrk="0" hangingPunct="1">
              <a:lnSpc>
                <a:spcPct val="100000"/>
              </a:lnSpc>
              <a:spcBef>
                <a:spcPct val="0"/>
              </a:spcBef>
              <a:spcAft>
                <a:spcPts val="300"/>
              </a:spcAft>
              <a:buClrTx/>
              <a:buSzTx/>
              <a:buFont typeface="Courier New" pitchFamily="49" charset="0"/>
              <a:buChar char="o"/>
              <a:tabLst/>
              <a:defRPr/>
            </a:pPr>
            <a:r>
              <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mn-cs"/>
              </a:rPr>
              <a:t>  Coordinates Agency efforts </a:t>
            </a:r>
            <a:endPar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panose="02030600000101010101" pitchFamily="18" charset="-127"/>
              <a:cs typeface="Calibri"/>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mn-cs"/>
              </a:rPr>
              <a:t>Employment &amp; Training Administration (ETA)</a:t>
            </a:r>
            <a:endParaRPr kumimoji="0" lang="en-US"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Calibri"/>
            </a:endParaRPr>
          </a:p>
          <a:p>
            <a:pPr marL="457200" marR="0" lvl="1" indent="0" algn="l" defTabSz="914400" rtl="0" eaLnBrk="1" fontAlgn="base" latinLnBrk="0" hangingPunct="1">
              <a:lnSpc>
                <a:spcPct val="100000"/>
              </a:lnSpc>
              <a:spcBef>
                <a:spcPct val="0"/>
              </a:spcBef>
              <a:spcAft>
                <a:spcPts val="300"/>
              </a:spcAft>
              <a:buClrTx/>
              <a:buSzTx/>
              <a:buFont typeface="Courier New" pitchFamily="49" charset="0"/>
              <a:buChar char="o"/>
              <a:tabLst/>
              <a:defRPr/>
            </a:pPr>
            <a:r>
              <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mn-cs"/>
              </a:rPr>
              <a:t>  National Workforce System -American Job Centers (AJCs)</a:t>
            </a:r>
            <a:endPar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Calibri"/>
            </a:endParaRPr>
          </a:p>
          <a:p>
            <a:pPr marL="628650" marR="0" lvl="1" indent="-164465" algn="l" defTabSz="914400" rtl="0" eaLnBrk="1" fontAlgn="base" latinLnBrk="0" hangingPunct="1">
              <a:lnSpc>
                <a:spcPct val="100000"/>
              </a:lnSpc>
              <a:spcBef>
                <a:spcPts val="300"/>
              </a:spcBef>
              <a:spcAft>
                <a:spcPts val="300"/>
              </a:spcAft>
              <a:buClrTx/>
              <a:buSzTx/>
              <a:buFont typeface="Courier New" pitchFamily="49" charset="0"/>
              <a:buChar char="o"/>
              <a:tabLst/>
              <a:defRPr/>
            </a:pPr>
            <a:r>
              <a:rPr kumimoji="0" lang="en-US" altLang="en-US" sz="1200" b="0" i="0" u="none" strike="noStrike" kern="1200" cap="none" spc="0" normalizeH="0" baseline="0" noProof="0" dirty="0">
                <a:ln>
                  <a:noFill/>
                </a:ln>
                <a:solidFill>
                  <a:srgbClr val="000000"/>
                </a:solidFill>
                <a:effectLst/>
                <a:uLnTx/>
                <a:uFillTx/>
                <a:latin typeface="Franklin Gothic Book"/>
                <a:ea typeface="Batang"/>
                <a:cs typeface="+mn-cs"/>
              </a:rPr>
              <a:t>Unemployment Compensation (UCX), Office of Apprenticeship, </a:t>
            </a:r>
            <a:r>
              <a:rPr kumimoji="0" lang="en-US" sz="1200" b="0" i="0" u="none" strike="noStrike" kern="1200" cap="none" spc="0" normalizeH="0" baseline="0" noProof="0" dirty="0">
                <a:ln>
                  <a:noFill/>
                </a:ln>
                <a:solidFill>
                  <a:prstClr val="black"/>
                </a:solidFill>
                <a:effectLst/>
                <a:uLnTx/>
                <a:uFillTx/>
                <a:latin typeface="Franklin Gothic Book"/>
                <a:ea typeface="+mn-lt"/>
                <a:cs typeface="Calibri" panose="020F0502020204030204"/>
              </a:rPr>
              <a:t>Workforce Innovation and Opportunity Act </a:t>
            </a:r>
            <a:r>
              <a:rPr kumimoji="0" lang="en-US" sz="1200" b="0" i="0" u="none" strike="noStrike" kern="1200" cap="none" spc="0" normalizeH="0" baseline="0" noProof="0" dirty="0">
                <a:ln>
                  <a:noFill/>
                </a:ln>
                <a:solidFill>
                  <a:srgbClr val="000000"/>
                </a:solidFill>
                <a:effectLst/>
                <a:uLnTx/>
                <a:uFillTx/>
                <a:latin typeface="Franklin Gothic Book"/>
                <a:ea typeface="Calibri"/>
                <a:cs typeface="+mn-cs"/>
              </a:rPr>
              <a:t>(</a:t>
            </a:r>
            <a:r>
              <a:rPr kumimoji="0" lang="en-US" altLang="en-US" sz="1200" b="0" i="0" u="none" strike="noStrike" kern="1200" cap="none" spc="0" normalizeH="0" baseline="0" noProof="0" dirty="0">
                <a:ln>
                  <a:noFill/>
                </a:ln>
                <a:solidFill>
                  <a:srgbClr val="000000"/>
                </a:solidFill>
                <a:effectLst/>
                <a:uLnTx/>
                <a:uFillTx/>
                <a:latin typeface="Franklin Gothic Book"/>
                <a:ea typeface="Batang"/>
                <a:cs typeface="+mn-cs"/>
              </a:rPr>
              <a:t>WIOA), Grants</a:t>
            </a:r>
            <a:endParaRPr kumimoji="0" lang="en-US" altLang="en-US" sz="1200" b="0" i="0" u="none" strike="noStrike" kern="1200" cap="none" spc="0" normalizeH="0" baseline="0" noProof="0" dirty="0">
              <a:ln>
                <a:noFill/>
              </a:ln>
              <a:solidFill>
                <a:srgbClr val="000000"/>
              </a:solidFill>
              <a:effectLst/>
              <a:uLnTx/>
              <a:uFillTx/>
              <a:latin typeface="Franklin Gothic Book"/>
              <a:ea typeface="Batang"/>
              <a:cs typeface="Calibri"/>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mn-cs"/>
              </a:rPr>
              <a:t>Office of the Solicitor (SOL) </a:t>
            </a:r>
            <a:endPar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panose="02030600000101010101" pitchFamily="18" charset="-127"/>
              <a:cs typeface="Calibri"/>
            </a:endParaRPr>
          </a:p>
          <a:p>
            <a:pPr marL="631190" marR="0" lvl="1" indent="-285750" algn="l" defTabSz="914400" rtl="0" eaLnBrk="1" fontAlgn="auto" latinLnBrk="0" hangingPunct="1">
              <a:lnSpc>
                <a:spcPct val="100000"/>
              </a:lnSpc>
              <a:spcBef>
                <a:spcPts val="300"/>
              </a:spcBef>
              <a:spcAft>
                <a:spcPts val="300"/>
              </a:spcAft>
              <a:buClrTx/>
              <a:buSzTx/>
              <a:buFont typeface="Courier New"/>
              <a:buChar char="o"/>
              <a:tabLst/>
              <a:defRPr/>
            </a:pPr>
            <a:r>
              <a:rPr kumimoji="0" lang="en-US" altLang="en-US" sz="1200" b="0" i="0" u="none" strike="noStrike" kern="1200" cap="none" spc="0" normalizeH="0" baseline="0" noProof="0" dirty="0">
                <a:ln>
                  <a:noFill/>
                </a:ln>
                <a:solidFill>
                  <a:srgbClr val="000000"/>
                </a:solidFill>
                <a:effectLst/>
                <a:uLnTx/>
                <a:uFillTx/>
                <a:latin typeface="Franklin Gothic Book"/>
                <a:ea typeface="Batang"/>
                <a:cs typeface="+mn-cs"/>
              </a:rPr>
              <a:t>Employment law expertise; subpoena and referral assistance in </a:t>
            </a:r>
            <a:r>
              <a:rPr kumimoji="0" lang="en-US" sz="1200" b="0" i="0" u="none" strike="noStrike" kern="1200" cap="none" spc="0" normalizeH="0" baseline="0" noProof="0" dirty="0">
                <a:ln>
                  <a:noFill/>
                </a:ln>
                <a:solidFill>
                  <a:prstClr val="black"/>
                </a:solidFill>
                <a:effectLst/>
                <a:uLnTx/>
                <a:uFillTx/>
                <a:latin typeface="Franklin Gothic Book"/>
                <a:ea typeface="+mn-ea"/>
                <a:cs typeface="+mn-cs"/>
              </a:rPr>
              <a:t>Uniformed Services Employment and Reemployment Rights Act (</a:t>
            </a:r>
            <a:r>
              <a:rPr kumimoji="0" lang="en-US" altLang="en-US" sz="1200" b="0" i="0" u="none" strike="noStrike" kern="1200" cap="none" spc="0" normalizeH="0" baseline="0" noProof="0" dirty="0">
                <a:ln>
                  <a:noFill/>
                </a:ln>
                <a:solidFill>
                  <a:prstClr val="black"/>
                </a:solidFill>
                <a:effectLst/>
                <a:uLnTx/>
                <a:uFillTx/>
                <a:latin typeface="Franklin Gothic Book"/>
                <a:ea typeface="Batang"/>
                <a:cs typeface="+mn-cs"/>
              </a:rPr>
              <a:t>USERRA</a:t>
            </a:r>
            <a:r>
              <a:rPr kumimoji="0" lang="en-US" altLang="en-US" sz="1200" b="0" i="0" u="none" strike="noStrike" kern="1200" cap="none" spc="0" normalizeH="0" baseline="0" noProof="0" dirty="0">
                <a:ln>
                  <a:noFill/>
                </a:ln>
                <a:solidFill>
                  <a:srgbClr val="000000"/>
                </a:solidFill>
                <a:effectLst/>
                <a:uLnTx/>
                <a:uFillTx/>
                <a:latin typeface="Franklin Gothic Book"/>
                <a:ea typeface="Batang"/>
                <a:cs typeface="+mn-cs"/>
              </a:rPr>
              <a:t>) cases. </a:t>
            </a:r>
            <a:endParaRPr kumimoji="0" lang="en-US" altLang="en-US" sz="1200" b="0" i="0" u="none" strike="noStrike" kern="1200" cap="none" spc="0" normalizeH="0" baseline="0" noProof="0" dirty="0">
              <a:ln>
                <a:noFill/>
              </a:ln>
              <a:solidFill>
                <a:srgbClr val="000000"/>
              </a:solidFill>
              <a:effectLst/>
              <a:uLnTx/>
              <a:uFillTx/>
              <a:latin typeface="Franklin Gothic Book"/>
              <a:ea typeface="Batang" panose="02030600000101010101" pitchFamily="18" charset="-127"/>
              <a:cs typeface="Calibri"/>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mn-cs"/>
              </a:rPr>
              <a:t>Bureau of Labor Statistics (BLS)</a:t>
            </a:r>
            <a:endParaRPr kumimoji="0" lang="en-US"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Calibri"/>
            </a:endParaRPr>
          </a:p>
          <a:p>
            <a:pPr marL="457200" marR="0" lvl="1" indent="0" algn="l" defTabSz="914400" rtl="0" eaLnBrk="1" fontAlgn="base" latinLnBrk="0" hangingPunct="1">
              <a:lnSpc>
                <a:spcPct val="100000"/>
              </a:lnSpc>
              <a:spcBef>
                <a:spcPct val="0"/>
              </a:spcBef>
              <a:spcAft>
                <a:spcPts val="300"/>
              </a:spcAft>
              <a:buClrTx/>
              <a:buSzTx/>
              <a:buFont typeface="Courier New" pitchFamily="49" charset="0"/>
              <a:buChar char="o"/>
              <a:tabLst/>
              <a:defRPr/>
            </a:pPr>
            <a:r>
              <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mn-cs"/>
              </a:rPr>
              <a:t>  Continuously monitors and analyzes U.S. Veteran employment statistics </a:t>
            </a:r>
            <a:endPar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panose="02030600000101010101" pitchFamily="18" charset="-127"/>
              <a:cs typeface="Calibri"/>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mn-cs"/>
              </a:rPr>
              <a:t>Chief Evaluation Officer (CEO)</a:t>
            </a:r>
            <a:endParaRPr kumimoji="0" lang="en-US"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Calibri"/>
            </a:endParaRPr>
          </a:p>
          <a:p>
            <a:pPr marL="457200" marR="0" lvl="1" indent="0" algn="l" defTabSz="914400" rtl="0" eaLnBrk="1" fontAlgn="base" latinLnBrk="0" hangingPunct="1">
              <a:lnSpc>
                <a:spcPct val="100000"/>
              </a:lnSpc>
              <a:spcBef>
                <a:spcPct val="0"/>
              </a:spcBef>
              <a:spcAft>
                <a:spcPts val="300"/>
              </a:spcAft>
              <a:buClrTx/>
              <a:buSzTx/>
              <a:buFont typeface="Courier New" pitchFamily="49" charset="0"/>
              <a:buChar char="o"/>
              <a:tabLst/>
              <a:defRPr/>
            </a:pPr>
            <a:r>
              <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mn-cs"/>
              </a:rPr>
              <a:t>  Evaluates effectiveness /efficiency of Veteran employment programs</a:t>
            </a:r>
            <a:endPar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Calibri"/>
            </a:endParaRP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en-US" altLang="en-US" sz="1400" b="1" i="0" u="none" strike="noStrike" kern="1200" cap="none" spc="0" normalizeH="0" baseline="0" noProof="0" dirty="0">
              <a:ln>
                <a:noFill/>
              </a:ln>
              <a:solidFill>
                <a:srgbClr val="000000"/>
              </a:solidFill>
              <a:effectLst/>
              <a:uLnTx/>
              <a:uFillTx/>
              <a:latin typeface="Franklin Gothic Book" panose="020B0503020102020204" pitchFamily="34" charset="0"/>
              <a:ea typeface="Batang"/>
              <a:cs typeface="Calibri"/>
            </a:endParaRPr>
          </a:p>
          <a:p>
            <a:pPr marL="457200" marR="0" lvl="1" indent="0" algn="l" defTabSz="914400" rtl="0" eaLnBrk="1" fontAlgn="base" latinLnBrk="0" hangingPunct="1">
              <a:lnSpc>
                <a:spcPct val="100000"/>
              </a:lnSpc>
              <a:spcBef>
                <a:spcPts val="300"/>
              </a:spcBef>
              <a:spcAft>
                <a:spcPts val="300"/>
              </a:spcAft>
              <a:buClrTx/>
              <a:buSzTx/>
              <a:buFont typeface="Courier New" pitchFamily="49" charset="0"/>
              <a:buChar char="o"/>
              <a:tabLst/>
              <a:defRPr/>
            </a:pPr>
            <a:endParaRPr kumimoji="0" lang="en-US"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Batang" panose="02030600000101010101" pitchFamily="18" charset="-127"/>
              <a:cs typeface="+mn-cs"/>
            </a:endParaRPr>
          </a:p>
        </p:txBody>
      </p:sp>
      <p:sp>
        <p:nvSpPr>
          <p:cNvPr id="6" name="TextBox 5">
            <a:extLst>
              <a:ext uri="{FF2B5EF4-FFF2-40B4-BE49-F238E27FC236}">
                <a16:creationId xmlns:a16="http://schemas.microsoft.com/office/drawing/2014/main" id="{B131FFE8-9FC8-47FB-BDB2-04E9F35D430D}"/>
              </a:ext>
            </a:extLst>
          </p:cNvPr>
          <p:cNvSpPr txBox="1"/>
          <p:nvPr/>
        </p:nvSpPr>
        <p:spPr>
          <a:xfrm>
            <a:off x="86907" y="206375"/>
            <a:ext cx="9916630" cy="6001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a:ln>
                  <a:noFill/>
                </a:ln>
                <a:solidFill>
                  <a:prstClr val="white"/>
                </a:solidFill>
                <a:effectLst/>
                <a:uLnTx/>
                <a:uFillTx/>
                <a:latin typeface="Franklin Gothic Medium"/>
                <a:ea typeface="+mn-ea"/>
                <a:cs typeface="+mn-cs"/>
              </a:rPr>
              <a:t>DOL Agencies Serving Veterans and Military Spouses  </a:t>
            </a:r>
            <a:endParaRPr kumimoji="0" lang="en-US" sz="3300" b="0" i="0" u="none" strike="noStrike" kern="1200" cap="none" spc="0" normalizeH="0" baseline="0" noProof="0">
              <a:ln>
                <a:noFill/>
              </a:ln>
              <a:solidFill>
                <a:prstClr val="white"/>
              </a:solidFill>
              <a:effectLst/>
              <a:uLnTx/>
              <a:uFillTx/>
              <a:latin typeface="Franklin Gothic Medium"/>
              <a:ea typeface="+mn-ea"/>
              <a:cs typeface="Calibri"/>
            </a:endParaRPr>
          </a:p>
        </p:txBody>
      </p:sp>
      <p:sp>
        <p:nvSpPr>
          <p:cNvPr id="8" name="TextBox 7">
            <a:extLst>
              <a:ext uri="{FF2B5EF4-FFF2-40B4-BE49-F238E27FC236}">
                <a16:creationId xmlns:a16="http://schemas.microsoft.com/office/drawing/2014/main" id="{15AC1244-6EBF-4C1B-9DEA-9ED1F66F418A}"/>
              </a:ext>
            </a:extLst>
          </p:cNvPr>
          <p:cNvSpPr txBox="1"/>
          <p:nvPr/>
        </p:nvSpPr>
        <p:spPr>
          <a:xfrm>
            <a:off x="7754943" y="1746595"/>
            <a:ext cx="4408378" cy="34009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Calibri"/>
              </a:rPr>
              <a:t>Office of Disability Employment Policy (ODEP)</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742950" marR="0" lvl="1" indent="-285750" algn="l" defTabSz="914400" rtl="0" eaLnBrk="1" fontAlgn="auto" latinLnBrk="0" hangingPunct="1">
              <a:lnSpc>
                <a:spcPct val="100000"/>
              </a:lnSpc>
              <a:spcBef>
                <a:spcPct val="0"/>
              </a:spcBef>
              <a:spcAft>
                <a:spcPts val="300"/>
              </a:spcAft>
              <a:buClrTx/>
              <a:buSzTx/>
              <a:buFont typeface="Courier New,monospace"/>
              <a:buChar char="o"/>
              <a:tabLst/>
              <a:defRPr/>
            </a:pPr>
            <a:r>
              <a:rPr kumimoji="0" lang="en-US" sz="1200" b="0" i="0" u="none" strike="noStrike" kern="1200" cap="none" spc="0" normalizeH="0" baseline="0" noProof="0" dirty="0">
                <a:ln>
                  <a:noFill/>
                </a:ln>
                <a:solidFill>
                  <a:prstClr val="black"/>
                </a:solidFill>
                <a:effectLst/>
                <a:uLnTx/>
                <a:uFillTx/>
                <a:latin typeface="Franklin Gothic Book"/>
                <a:ea typeface="+mn-ea"/>
                <a:cs typeface="Calibri"/>
              </a:rPr>
              <a:t>Focuses on disability-related policies that benefit Veterans</a:t>
            </a:r>
            <a:endParaRPr kumimoji="0" lang="en-US" sz="1200" b="0" i="0" u="none" strike="noStrike" kern="1200" cap="none" spc="0" normalizeH="0" baseline="0" noProof="0" dirty="0">
              <a:ln>
                <a:noFill/>
              </a:ln>
              <a:solidFill>
                <a:prstClr val="black"/>
              </a:solidFill>
              <a:effectLst/>
              <a:uLnTx/>
              <a:uFillTx/>
              <a:latin typeface="Franklin Gothic Book"/>
              <a:ea typeface="Calibri"/>
              <a:cs typeface="Calibri"/>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Office of Federal  Contract Compliance Programs (OFCCP)</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742950" marR="0" lvl="1" indent="-285750" algn="l" defTabSz="914400" rtl="0" eaLnBrk="1" fontAlgn="auto" latinLnBrk="0" hangingPunct="1">
              <a:lnSpc>
                <a:spcPct val="100000"/>
              </a:lnSpc>
              <a:spcBef>
                <a:spcPct val="0"/>
              </a:spcBef>
              <a:spcAft>
                <a:spcPts val="300"/>
              </a:spcAft>
              <a:buClrTx/>
              <a:buSzTx/>
              <a:buFont typeface="Courier New,monospace"/>
              <a:buChar char="o"/>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Affirmative action provisions of </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rPr>
              <a:t> Vietnam Era Veterans Readjustment Assistance Act (</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VEVRAA)</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Women’s Bureau (WB)</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742950" marR="0" lvl="1" indent="-285750" algn="l" defTabSz="914400" rtl="0" eaLnBrk="1" fontAlgn="auto" latinLnBrk="0" hangingPunct="1">
              <a:lnSpc>
                <a:spcPct val="100000"/>
              </a:lnSpc>
              <a:spcBef>
                <a:spcPct val="0"/>
              </a:spcBef>
              <a:spcAft>
                <a:spcPts val="300"/>
              </a:spcAft>
              <a:buClrTx/>
              <a:buSzTx/>
              <a:buFont typeface="Courier New,monospace"/>
              <a:buChar char="o"/>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Develops policies, advocates for equality and economic security and promotes </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457200" marR="0" lvl="1" indent="0" algn="l" defTabSz="914400" rtl="0" eaLnBrk="1" fontAlgn="auto" latinLnBrk="0" hangingPunct="1">
              <a:lnSpc>
                <a:spcPct val="100000"/>
              </a:lnSpc>
              <a:spcBef>
                <a:spcPct val="0"/>
              </a:spcBef>
              <a:spcAft>
                <a:spcPts val="3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       quality work environments for working women</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Wage and Hour Division (WHD)</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742950" marR="0" lvl="1" indent="-285750" algn="l" defTabSz="914400" rtl="0" eaLnBrk="1" fontAlgn="auto" latinLnBrk="0" hangingPunct="1">
              <a:lnSpc>
                <a:spcPct val="100000"/>
              </a:lnSpc>
              <a:spcBef>
                <a:spcPct val="0"/>
              </a:spcBef>
              <a:spcAft>
                <a:spcPts val="300"/>
              </a:spcAft>
              <a:buClrTx/>
              <a:buSzTx/>
              <a:buFont typeface="Courier New,monospace"/>
              <a:buChar char="o"/>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Military Family Leave Act (FMLA)</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0" marR="0" lvl="0" indent="0" algn="l" defTabSz="914400" rtl="0" eaLnBrk="1" fontAlgn="auto" latinLnBrk="0" hangingPunct="1">
              <a:lnSpc>
                <a:spcPct val="100000"/>
              </a:lnSpc>
              <a:spcBef>
                <a:spcPct val="0"/>
              </a:spcBef>
              <a:spcAft>
                <a:spcPts val="3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Employee Benefits Security Administration (EBSA)</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742950" marR="0" lvl="1" indent="-285750" algn="l" defTabSz="914400" rtl="0" eaLnBrk="1" fontAlgn="auto" latinLnBrk="0" hangingPunct="1">
              <a:lnSpc>
                <a:spcPct val="100000"/>
              </a:lnSpc>
              <a:spcBef>
                <a:spcPct val="0"/>
              </a:spcBef>
              <a:spcAft>
                <a:spcPts val="300"/>
              </a:spcAft>
              <a:buClrTx/>
              <a:buSzTx/>
              <a:buFont typeface="Courier New,monospace"/>
              <a:buChar char="o"/>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Financial literacy/military retirement structure</a:t>
            </a: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a:cs typeface="Calibri"/>
            </a:endParaRPr>
          </a:p>
        </p:txBody>
      </p:sp>
    </p:spTree>
    <p:extLst>
      <p:ext uri="{BB962C8B-B14F-4D97-AF65-F5344CB8AC3E}">
        <p14:creationId xmlns:p14="http://schemas.microsoft.com/office/powerpoint/2010/main" val="157528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E5ACD8-6883-446C-B2A8-95E834D590F1}"/>
              </a:ext>
            </a:extLst>
          </p:cNvPr>
          <p:cNvSpPr/>
          <p:nvPr/>
        </p:nvSpPr>
        <p:spPr>
          <a:xfrm>
            <a:off x="0" y="0"/>
            <a:ext cx="12191993"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F786855-F0B3-4390-B7C4-8EA8D7C91DB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rPr>
              <a:t>Veterans’ Employment and Training Service</a:t>
            </a:r>
          </a:p>
        </p:txBody>
      </p:sp>
      <p:sp>
        <p:nvSpPr>
          <p:cNvPr id="13" name="Slide Number Placeholder 4">
            <a:extLst>
              <a:ext uri="{FF2B5EF4-FFF2-40B4-BE49-F238E27FC236}">
                <a16:creationId xmlns:a16="http://schemas.microsoft.com/office/drawing/2014/main" id="{D53979A6-4C34-4B52-97C7-EC2179F49654}"/>
              </a:ext>
            </a:extLst>
          </p:cNvPr>
          <p:cNvSpPr>
            <a:spLocks noGrp="1"/>
          </p:cNvSpPr>
          <p:nvPr>
            <p:ph type="sldNum" sz="quarter" idx="12"/>
          </p:nvPr>
        </p:nvSpPr>
        <p:spPr>
          <a:xfrm>
            <a:off x="11467092" y="6486524"/>
            <a:ext cx="61051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Demi" panose="020B07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23160"/>
              </a:solidFill>
              <a:effectLst/>
              <a:uLnTx/>
              <a:uFillTx/>
              <a:latin typeface="Franklin Gothic Demi" panose="020B0703020102020204" pitchFamily="34" charset="0"/>
              <a:ea typeface="+mn-ea"/>
              <a:cs typeface="+mn-cs"/>
            </a:endParaRPr>
          </a:p>
        </p:txBody>
      </p:sp>
      <p:sp>
        <p:nvSpPr>
          <p:cNvPr id="6" name="Rectangle 5" descr="Decorative">
            <a:extLst>
              <a:ext uri="{FF2B5EF4-FFF2-40B4-BE49-F238E27FC236}">
                <a16:creationId xmlns:a16="http://schemas.microsoft.com/office/drawing/2014/main" id="{B7BAA8E8-FCF1-43ED-83D2-2977035D301B}"/>
              </a:ext>
            </a:extLst>
          </p:cNvPr>
          <p:cNvSpPr/>
          <p:nvPr/>
        </p:nvSpPr>
        <p:spPr>
          <a:xfrm>
            <a:off x="1" y="-2"/>
            <a:ext cx="4529494"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descr="Decorative">
            <a:extLst>
              <a:ext uri="{FF2B5EF4-FFF2-40B4-BE49-F238E27FC236}">
                <a16:creationId xmlns:a16="http://schemas.microsoft.com/office/drawing/2014/main" id="{B6EE09AD-1EBA-44BE-9101-1E2EFC69D675}"/>
              </a:ext>
            </a:extLst>
          </p:cNvPr>
          <p:cNvCxnSpPr/>
          <p:nvPr/>
        </p:nvCxnSpPr>
        <p:spPr>
          <a:xfrm>
            <a:off x="4535430" y="-2"/>
            <a:ext cx="0" cy="6858002"/>
          </a:xfrm>
          <a:prstGeom prst="line">
            <a:avLst/>
          </a:prstGeom>
          <a:ln w="38100">
            <a:solidFill>
              <a:schemeClr val="tx2"/>
            </a:solidFill>
          </a:ln>
        </p:spPr>
        <p:style>
          <a:lnRef idx="3">
            <a:schemeClr val="accent5"/>
          </a:lnRef>
          <a:fillRef idx="0">
            <a:schemeClr val="accent5"/>
          </a:fillRef>
          <a:effectRef idx="2">
            <a:schemeClr val="accent5"/>
          </a:effectRef>
          <a:fontRef idx="minor">
            <a:schemeClr val="tx1"/>
          </a:fontRef>
        </p:style>
      </p:cxnSp>
      <p:sp>
        <p:nvSpPr>
          <p:cNvPr id="11" name="Title 4">
            <a:extLst>
              <a:ext uri="{FF2B5EF4-FFF2-40B4-BE49-F238E27FC236}">
                <a16:creationId xmlns:a16="http://schemas.microsoft.com/office/drawing/2014/main" id="{3142326F-4C8C-416E-922D-F5D82816C328}"/>
              </a:ext>
            </a:extLst>
          </p:cNvPr>
          <p:cNvSpPr txBox="1">
            <a:spLocks/>
          </p:cNvSpPr>
          <p:nvPr/>
        </p:nvSpPr>
        <p:spPr>
          <a:xfrm>
            <a:off x="-126502" y="2298110"/>
            <a:ext cx="4230100" cy="11466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bg1"/>
                </a:solidFill>
                <a:latin typeface="Franklin Gothic Medium" panose="020B060302010202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a:ln>
                  <a:noFill/>
                </a:ln>
                <a:solidFill>
                  <a:prstClr val="white"/>
                </a:solidFill>
                <a:effectLst/>
                <a:uLnTx/>
                <a:uFillTx/>
                <a:latin typeface="Calibri"/>
                <a:ea typeface="+mj-ea"/>
                <a:cs typeface="Calibri"/>
              </a:rPr>
              <a:t>VETS Mission</a:t>
            </a:r>
          </a:p>
        </p:txBody>
      </p:sp>
      <p:pic>
        <p:nvPicPr>
          <p:cNvPr id="14" name="Picture 13">
            <a:extLst>
              <a:ext uri="{FF2B5EF4-FFF2-40B4-BE49-F238E27FC236}">
                <a16:creationId xmlns:a16="http://schemas.microsoft.com/office/drawing/2014/main" id="{D321E97B-5470-46FB-A2A4-8C2058F89ACC}"/>
              </a:ext>
            </a:extLst>
          </p:cNvPr>
          <p:cNvPicPr>
            <a:picLocks noChangeAspect="1"/>
          </p:cNvPicPr>
          <p:nvPr/>
        </p:nvPicPr>
        <p:blipFill>
          <a:blip r:embed="rId3"/>
          <a:stretch>
            <a:fillRect/>
          </a:stretch>
        </p:blipFill>
        <p:spPr>
          <a:xfrm>
            <a:off x="55328" y="165883"/>
            <a:ext cx="1196952" cy="681139"/>
          </a:xfrm>
          <a:prstGeom prst="rect">
            <a:avLst/>
          </a:prstGeom>
        </p:spPr>
      </p:pic>
      <p:sp>
        <p:nvSpPr>
          <p:cNvPr id="10" name="Content Placeholder 1">
            <a:extLst>
              <a:ext uri="{FF2B5EF4-FFF2-40B4-BE49-F238E27FC236}">
                <a16:creationId xmlns:a16="http://schemas.microsoft.com/office/drawing/2014/main" id="{4FE2DF25-3016-E966-41EA-996FEF862183}"/>
              </a:ext>
            </a:extLst>
          </p:cNvPr>
          <p:cNvSpPr txBox="1">
            <a:spLocks noGrp="1"/>
          </p:cNvSpPr>
          <p:nvPr>
            <p:ph type="subTitle" idx="1"/>
          </p:nvPr>
        </p:nvSpPr>
        <p:spPr>
          <a:xfrm>
            <a:off x="4643880" y="1327943"/>
            <a:ext cx="7136788" cy="3830638"/>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Clr>
                <a:schemeClr val="tx2"/>
              </a:buClr>
              <a:buSzPct val="110000"/>
              <a:buFont typeface="Arial" panose="020B0604020202020204" pitchFamily="34" charset="0"/>
              <a:buNone/>
              <a:defRPr sz="3600" b="0" kern="1200">
                <a:solidFill>
                  <a:schemeClr val="bg2"/>
                </a:solidFill>
                <a:latin typeface="Franklin Gothic Book" panose="020B0503020102020204" pitchFamily="34" charset="0"/>
                <a:ea typeface="+mn-ea"/>
                <a:cs typeface="+mn-cs"/>
              </a:defRPr>
            </a:lvl1pPr>
            <a:lvl2pPr marL="457200" indent="0" algn="ctr" defTabSz="914400" rtl="0" eaLnBrk="1" latinLnBrk="0" hangingPunct="1">
              <a:lnSpc>
                <a:spcPct val="90000"/>
              </a:lnSpc>
              <a:spcBef>
                <a:spcPts val="500"/>
              </a:spcBef>
              <a:buClr>
                <a:schemeClr val="bg2"/>
              </a:buClr>
              <a:buSzPct val="100000"/>
              <a:buFont typeface="Arial" panose="020B0604020202020204" pitchFamily="34" charset="0"/>
              <a:buNone/>
              <a:defRPr sz="2000" kern="1200">
                <a:solidFill>
                  <a:schemeClr val="tx1"/>
                </a:solidFill>
                <a:latin typeface="Franklin Gothic Book" panose="020B0503020102020204" pitchFamily="34" charset="0"/>
                <a:ea typeface="+mn-ea"/>
                <a:cs typeface="+mn-cs"/>
              </a:defRPr>
            </a:lvl2pPr>
            <a:lvl3pPr marL="914400" indent="0" algn="ctr" defTabSz="914400" rtl="0" eaLnBrk="1" latinLnBrk="0" hangingPunct="1">
              <a:lnSpc>
                <a:spcPct val="90000"/>
              </a:lnSpc>
              <a:spcBef>
                <a:spcPts val="500"/>
              </a:spcBef>
              <a:buClr>
                <a:schemeClr val="accent3"/>
              </a:buClr>
              <a:buFont typeface="Arial" panose="020B0604020202020204" pitchFamily="34" charset="0"/>
              <a:buNone/>
              <a:defRPr sz="1800" kern="1200">
                <a:solidFill>
                  <a:schemeClr val="tx1"/>
                </a:solidFill>
                <a:latin typeface="Franklin Gothic Book" panose="020B0503020102020204" pitchFamily="34" charset="0"/>
                <a:ea typeface="+mn-ea"/>
                <a:cs typeface="+mn-cs"/>
              </a:defRPr>
            </a:lvl3pPr>
            <a:lvl4pPr marL="1371600" indent="0" algn="ctr" defTabSz="914400" rtl="0" eaLnBrk="1" latinLnBrk="0" hangingPunct="1">
              <a:lnSpc>
                <a:spcPct val="90000"/>
              </a:lnSpc>
              <a:spcBef>
                <a:spcPts val="500"/>
              </a:spcBef>
              <a:buClr>
                <a:schemeClr val="accent4"/>
              </a:buClr>
              <a:buFont typeface="Arial" panose="020B0604020202020204" pitchFamily="34" charset="0"/>
              <a:buNone/>
              <a:defRPr sz="1600" kern="1200">
                <a:solidFill>
                  <a:schemeClr val="tx1"/>
                </a:solidFill>
                <a:latin typeface="Franklin Gothic Book" panose="020B0503020102020204" pitchFamily="34" charset="0"/>
                <a:ea typeface="+mn-ea"/>
                <a:cs typeface="+mn-cs"/>
              </a:defRPr>
            </a:lvl4pPr>
            <a:lvl5pPr marL="1828800" indent="0" algn="ctr" defTabSz="914400" rtl="0" eaLnBrk="1" latinLnBrk="0" hangingPunct="1">
              <a:lnSpc>
                <a:spcPct val="90000"/>
              </a:lnSpc>
              <a:spcBef>
                <a:spcPts val="500"/>
              </a:spcBef>
              <a:buClr>
                <a:schemeClr val="accent5"/>
              </a:buClr>
              <a:buFont typeface="Arial" panose="020B0604020202020204" pitchFamily="34" charset="0"/>
              <a:buNone/>
              <a:defRPr sz="1600" kern="1200">
                <a:solidFill>
                  <a:schemeClr val="tx1"/>
                </a:solidFill>
                <a:latin typeface="Franklin Gothic Book" panose="020B05030201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800" i="0" u="none" strike="noStrike" kern="1200" cap="none" spc="0" normalizeH="0" baseline="0" noProof="0">
                <a:ln>
                  <a:noFill/>
                </a:ln>
                <a:solidFill>
                  <a:schemeClr val="tx1"/>
                </a:solidFill>
                <a:effectLst/>
                <a:uLnTx/>
                <a:uFillTx/>
                <a:latin typeface="+mn-lt"/>
                <a:ea typeface="+mn-ea"/>
                <a:cs typeface="+mn-cs"/>
                <a:sym typeface="Arial"/>
              </a:rPr>
              <a:t>We </a:t>
            </a:r>
            <a:r>
              <a:rPr kumimoji="0" lang="en-US" altLang="en-US" sz="2800" b="1" i="0" u="sng" strike="noStrike" kern="1200" cap="none" spc="0" normalizeH="0" baseline="0" noProof="0">
                <a:ln>
                  <a:noFill/>
                </a:ln>
                <a:solidFill>
                  <a:schemeClr val="tx1"/>
                </a:solidFill>
                <a:effectLst/>
                <a:uLnTx/>
                <a:uFillTx/>
                <a:latin typeface="+mn-lt"/>
                <a:ea typeface="+mn-ea"/>
                <a:cs typeface="+mn-cs"/>
                <a:sym typeface="Arial"/>
              </a:rPr>
              <a:t>prepare</a:t>
            </a:r>
            <a:r>
              <a:rPr kumimoji="0" lang="en-US" altLang="en-US" sz="2800" b="1" i="0" u="none" strike="noStrike" kern="1200" cap="none" spc="0" normalizeH="0" baseline="0" noProof="0">
                <a:ln>
                  <a:noFill/>
                </a:ln>
                <a:solidFill>
                  <a:schemeClr val="tx1"/>
                </a:solidFill>
                <a:effectLst/>
                <a:uLnTx/>
                <a:uFillTx/>
                <a:latin typeface="+mn-lt"/>
                <a:ea typeface="+mn-ea"/>
                <a:cs typeface="+mn-cs"/>
                <a:sym typeface="Arial"/>
              </a:rPr>
              <a:t> </a:t>
            </a:r>
            <a:r>
              <a:rPr kumimoji="0" lang="en-US" altLang="en-US" sz="2800" i="0" u="none" strike="noStrike" kern="1200" cap="none" spc="0" normalizeH="0" baseline="0" noProof="0">
                <a:ln>
                  <a:noFill/>
                </a:ln>
                <a:solidFill>
                  <a:schemeClr val="tx1"/>
                </a:solidFill>
                <a:effectLst/>
                <a:uLnTx/>
                <a:uFillTx/>
                <a:latin typeface="+mn-lt"/>
                <a:ea typeface="+mn-ea"/>
                <a:cs typeface="+mn-cs"/>
                <a:sym typeface="Arial"/>
              </a:rPr>
              <a:t>America’s veterans, transitioning service members, and their spouses for meaningful careers</a:t>
            </a:r>
          </a:p>
          <a:p>
            <a:pPr marL="0" marR="0" lvl="0" indent="0" algn="l" defTabSz="914400" rtl="0" eaLnBrk="1" fontAlgn="base" latinLnBrk="0" hangingPunct="1">
              <a:lnSpc>
                <a:spcPct val="90000"/>
              </a:lnSpc>
              <a:spcBef>
                <a:spcPct val="0"/>
              </a:spcBef>
              <a:spcAft>
                <a:spcPts val="600"/>
              </a:spcAft>
              <a:buClrTx/>
              <a:buSzTx/>
              <a:buFont typeface="Arial" panose="020B0604020202020204" pitchFamily="34" charset="0"/>
              <a:buNone/>
              <a:tabLst/>
              <a:defRPr/>
            </a:pPr>
            <a:r>
              <a:rPr kumimoji="0" lang="en-US" altLang="en-US" sz="2800" i="0" u="none" strike="noStrike" kern="1200" cap="none" spc="0" normalizeH="0" baseline="0" noProof="0">
                <a:ln>
                  <a:noFill/>
                </a:ln>
                <a:solidFill>
                  <a:schemeClr val="tx1"/>
                </a:solidFill>
                <a:effectLst/>
                <a:uLnTx/>
                <a:uFillTx/>
                <a:latin typeface="+mn-lt"/>
                <a:ea typeface="+mn-ea"/>
                <a:cs typeface="+mn-cs"/>
                <a:sym typeface="Arial"/>
              </a:rPr>
              <a:t> </a:t>
            </a:r>
          </a:p>
          <a:p>
            <a:pPr marL="34290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800" i="0" u="none" strike="noStrike" kern="1200" cap="none" spc="0" normalizeH="0" baseline="0" noProof="0">
                <a:ln>
                  <a:noFill/>
                </a:ln>
                <a:solidFill>
                  <a:schemeClr val="tx1"/>
                </a:solidFill>
                <a:effectLst/>
                <a:uLnTx/>
                <a:uFillTx/>
                <a:latin typeface="+mn-lt"/>
                <a:ea typeface="+mn-ea"/>
                <a:cs typeface="+mn-cs"/>
                <a:sym typeface="Arial"/>
              </a:rPr>
              <a:t>We </a:t>
            </a:r>
            <a:r>
              <a:rPr kumimoji="0" lang="en-US" altLang="en-US" sz="2800" b="1" i="0" u="sng" strike="noStrike" kern="1200" cap="none" spc="0" normalizeH="0" baseline="0" noProof="0">
                <a:ln>
                  <a:noFill/>
                </a:ln>
                <a:solidFill>
                  <a:schemeClr val="tx1"/>
                </a:solidFill>
                <a:effectLst/>
                <a:uLnTx/>
                <a:uFillTx/>
                <a:latin typeface="+mn-lt"/>
                <a:ea typeface="+mn-ea"/>
                <a:cs typeface="+mn-cs"/>
                <a:sym typeface="Arial"/>
              </a:rPr>
              <a:t>provide</a:t>
            </a:r>
            <a:r>
              <a:rPr kumimoji="0" lang="en-US" altLang="en-US" sz="2800" i="0" u="none" strike="noStrike" kern="1200" cap="none" spc="0" normalizeH="0" baseline="0" noProof="0">
                <a:ln>
                  <a:noFill/>
                </a:ln>
                <a:solidFill>
                  <a:schemeClr val="tx1"/>
                </a:solidFill>
                <a:effectLst/>
                <a:uLnTx/>
                <a:uFillTx/>
                <a:latin typeface="+mn-lt"/>
                <a:ea typeface="+mn-ea"/>
                <a:cs typeface="+mn-cs"/>
                <a:sym typeface="Arial"/>
              </a:rPr>
              <a:t> them with employment resources and expertise</a:t>
            </a:r>
          </a:p>
          <a:p>
            <a:pPr marL="34290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en-US" sz="2800" i="0" u="none" strike="noStrike" kern="1200" cap="none" spc="0" normalizeH="0" baseline="0" noProof="0">
              <a:ln>
                <a:noFill/>
              </a:ln>
              <a:solidFill>
                <a:schemeClr val="tx1"/>
              </a:solidFill>
              <a:effectLst/>
              <a:uLnTx/>
              <a:uFillTx/>
              <a:latin typeface="+mn-lt"/>
              <a:ea typeface="+mn-ea"/>
              <a:cs typeface="+mn-cs"/>
              <a:sym typeface="Arial"/>
            </a:endParaRPr>
          </a:p>
          <a:p>
            <a:pPr marL="34290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800" i="0" u="none" strike="noStrike" kern="1200" cap="none" spc="0" normalizeH="0" baseline="0" noProof="0">
                <a:ln>
                  <a:noFill/>
                </a:ln>
                <a:solidFill>
                  <a:schemeClr val="tx1"/>
                </a:solidFill>
                <a:effectLst/>
                <a:uLnTx/>
                <a:uFillTx/>
                <a:latin typeface="+mn-lt"/>
                <a:ea typeface="+mn-ea"/>
                <a:cs typeface="+mn-cs"/>
                <a:sym typeface="Arial"/>
              </a:rPr>
              <a:t>We </a:t>
            </a:r>
            <a:r>
              <a:rPr kumimoji="0" lang="en-US" altLang="en-US" sz="2800" b="1" i="0" u="sng" strike="noStrike" kern="1200" cap="none" spc="0" normalizeH="0" baseline="0" noProof="0">
                <a:ln>
                  <a:noFill/>
                </a:ln>
                <a:solidFill>
                  <a:schemeClr val="tx1"/>
                </a:solidFill>
                <a:effectLst/>
                <a:uLnTx/>
                <a:uFillTx/>
                <a:latin typeface="+mn-lt"/>
                <a:ea typeface="+mn-ea"/>
                <a:cs typeface="+mn-cs"/>
                <a:sym typeface="Arial"/>
              </a:rPr>
              <a:t>protect</a:t>
            </a:r>
            <a:r>
              <a:rPr kumimoji="0" lang="en-US" altLang="en-US" sz="2800" i="0" u="none" strike="noStrike" kern="1200" cap="none" spc="0" normalizeH="0" baseline="0" noProof="0">
                <a:ln>
                  <a:noFill/>
                </a:ln>
                <a:solidFill>
                  <a:schemeClr val="tx1"/>
                </a:solidFill>
                <a:effectLst/>
                <a:uLnTx/>
                <a:uFillTx/>
                <a:latin typeface="+mn-lt"/>
                <a:ea typeface="+mn-ea"/>
                <a:cs typeface="+mn-cs"/>
                <a:sym typeface="Arial"/>
              </a:rPr>
              <a:t> their employment rights</a:t>
            </a:r>
          </a:p>
          <a:p>
            <a:pPr marL="34290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endParaRPr kumimoji="0" lang="en-US" altLang="en-US" sz="2800" i="0" u="none" strike="noStrike" kern="1200" cap="none" spc="0" normalizeH="0" baseline="0" noProof="0">
              <a:ln>
                <a:noFill/>
              </a:ln>
              <a:solidFill>
                <a:schemeClr val="tx1"/>
              </a:solidFill>
              <a:effectLst/>
              <a:uLnTx/>
              <a:uFillTx/>
              <a:latin typeface="+mn-lt"/>
              <a:ea typeface="+mn-ea"/>
              <a:cs typeface="+mn-cs"/>
              <a:sym typeface="Arial"/>
            </a:endParaRPr>
          </a:p>
          <a:p>
            <a:pPr marL="342900" marR="0" lvl="0" indent="-228600" algn="l" defTabSz="914400" rtl="0" eaLnBrk="1" fontAlgn="base" latinLnBrk="0" hangingPunct="1">
              <a:lnSpc>
                <a:spcPct val="90000"/>
              </a:lnSpc>
              <a:spcBef>
                <a:spcPct val="0"/>
              </a:spcBef>
              <a:spcAft>
                <a:spcPts val="600"/>
              </a:spcAft>
              <a:buClrTx/>
              <a:buSzTx/>
              <a:buFont typeface="Arial" panose="020B0604020202020204" pitchFamily="34" charset="0"/>
              <a:buChar char="•"/>
              <a:tabLst/>
              <a:defRPr/>
            </a:pPr>
            <a:r>
              <a:rPr kumimoji="0" lang="en-US" altLang="en-US" sz="2800" i="0" u="none" strike="noStrike" kern="1200" cap="none" spc="0" normalizeH="0" baseline="0" noProof="0">
                <a:ln>
                  <a:noFill/>
                </a:ln>
                <a:solidFill>
                  <a:schemeClr val="tx1"/>
                </a:solidFill>
                <a:effectLst/>
                <a:uLnTx/>
                <a:uFillTx/>
                <a:latin typeface="+mn-lt"/>
                <a:ea typeface="+mn-ea"/>
                <a:cs typeface="+mn-cs"/>
                <a:sym typeface="Arial"/>
              </a:rPr>
              <a:t>We </a:t>
            </a:r>
            <a:r>
              <a:rPr kumimoji="0" lang="en-US" altLang="en-US" sz="2800" b="1" i="0" u="sng" strike="noStrike" kern="1200" cap="none" spc="0" normalizeH="0" baseline="0" noProof="0">
                <a:ln>
                  <a:noFill/>
                </a:ln>
                <a:solidFill>
                  <a:schemeClr val="tx1"/>
                </a:solidFill>
                <a:effectLst/>
                <a:uLnTx/>
                <a:uFillTx/>
                <a:latin typeface="+mn-lt"/>
                <a:ea typeface="+mn-ea"/>
                <a:cs typeface="+mn-cs"/>
                <a:sym typeface="Arial"/>
              </a:rPr>
              <a:t>promote</a:t>
            </a:r>
            <a:r>
              <a:rPr kumimoji="0" lang="en-US" altLang="en-US" sz="2800" i="0" u="none" strike="noStrike" kern="1200" cap="none" spc="0" normalizeH="0" baseline="0" noProof="0">
                <a:ln>
                  <a:noFill/>
                </a:ln>
                <a:solidFill>
                  <a:schemeClr val="tx1"/>
                </a:solidFill>
                <a:effectLst/>
                <a:uLnTx/>
                <a:uFillTx/>
                <a:latin typeface="+mn-lt"/>
                <a:ea typeface="+mn-ea"/>
                <a:cs typeface="+mn-cs"/>
                <a:sym typeface="Arial"/>
              </a:rPr>
              <a:t> their employment opportunities</a:t>
            </a:r>
            <a:endParaRPr kumimoji="0" lang="en-US" sz="280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50107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F5D0-AA64-496C-A6B6-D00F7729149E}"/>
              </a:ext>
            </a:extLst>
          </p:cNvPr>
          <p:cNvSpPr>
            <a:spLocks noGrp="1"/>
          </p:cNvSpPr>
          <p:nvPr>
            <p:ph type="title"/>
          </p:nvPr>
        </p:nvSpPr>
        <p:spPr/>
        <p:txBody>
          <a:bodyPr/>
          <a:lstStyle/>
          <a:p>
            <a:r>
              <a:rPr lang="en-US">
                <a:latin typeface="Franklin Gothic Medium"/>
              </a:rPr>
              <a:t>VETS Vision and Priorities</a:t>
            </a:r>
          </a:p>
        </p:txBody>
      </p:sp>
      <p:sp>
        <p:nvSpPr>
          <p:cNvPr id="5" name="Slide Number Placeholder 4">
            <a:extLst>
              <a:ext uri="{FF2B5EF4-FFF2-40B4-BE49-F238E27FC236}">
                <a16:creationId xmlns:a16="http://schemas.microsoft.com/office/drawing/2014/main" id="{588C0F7B-2A76-4006-B41E-E36BEFA4B7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6" name="Diagram 5">
            <a:extLst>
              <a:ext uri="{FF2B5EF4-FFF2-40B4-BE49-F238E27FC236}">
                <a16:creationId xmlns:a16="http://schemas.microsoft.com/office/drawing/2014/main" id="{B9B69750-671B-427E-9E57-A411E51C86E8}"/>
              </a:ext>
            </a:extLst>
          </p:cNvPr>
          <p:cNvGraphicFramePr/>
          <p:nvPr/>
        </p:nvGraphicFramePr>
        <p:xfrm>
          <a:off x="1063587" y="1381128"/>
          <a:ext cx="10290213" cy="4975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Left Brace 6">
            <a:extLst>
              <a:ext uri="{FF2B5EF4-FFF2-40B4-BE49-F238E27FC236}">
                <a16:creationId xmlns:a16="http://schemas.microsoft.com/office/drawing/2014/main" id="{AFD10521-40F3-47A5-F8C2-92751D983C59}"/>
              </a:ext>
            </a:extLst>
          </p:cNvPr>
          <p:cNvSpPr/>
          <p:nvPr/>
        </p:nvSpPr>
        <p:spPr>
          <a:xfrm rot="16200000">
            <a:off x="4413942" y="2817808"/>
            <a:ext cx="414688" cy="52072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C5296EB-4897-27F5-C69F-59632EDB62B1}"/>
              </a:ext>
            </a:extLst>
          </p:cNvPr>
          <p:cNvSpPr txBox="1"/>
          <p:nvPr/>
        </p:nvSpPr>
        <p:spPr>
          <a:xfrm>
            <a:off x="3730580" y="5745690"/>
            <a:ext cx="17895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VETS Priorities </a:t>
            </a:r>
          </a:p>
        </p:txBody>
      </p:sp>
      <p:sp>
        <p:nvSpPr>
          <p:cNvPr id="9" name="TextBox 8">
            <a:extLst>
              <a:ext uri="{FF2B5EF4-FFF2-40B4-BE49-F238E27FC236}">
                <a16:creationId xmlns:a16="http://schemas.microsoft.com/office/drawing/2014/main" id="{A44A68DB-AB1E-D1A9-D106-09567767C2D2}"/>
              </a:ext>
            </a:extLst>
          </p:cNvPr>
          <p:cNvSpPr txBox="1"/>
          <p:nvPr/>
        </p:nvSpPr>
        <p:spPr>
          <a:xfrm>
            <a:off x="9590309" y="5706317"/>
            <a:ext cx="14225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VETS Vision</a:t>
            </a:r>
          </a:p>
        </p:txBody>
      </p:sp>
    </p:spTree>
    <p:extLst>
      <p:ext uri="{BB962C8B-B14F-4D97-AF65-F5344CB8AC3E}">
        <p14:creationId xmlns:p14="http://schemas.microsoft.com/office/powerpoint/2010/main" val="3419596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4543397" y="4678498"/>
            <a:ext cx="1743762" cy="808411"/>
          </a:xfrm>
          <a:prstGeom prst="rect">
            <a:avLst/>
          </a:prstGeom>
        </p:spPr>
      </p:pic>
      <p:pic>
        <p:nvPicPr>
          <p:cNvPr id="3" name="Picture 2"/>
          <p:cNvPicPr>
            <a:picLocks noChangeAspect="1"/>
          </p:cNvPicPr>
          <p:nvPr/>
        </p:nvPicPr>
        <p:blipFill>
          <a:blip r:embed="rId4"/>
          <a:stretch>
            <a:fillRect/>
          </a:stretch>
        </p:blipFill>
        <p:spPr>
          <a:xfrm>
            <a:off x="10739181" y="1104516"/>
            <a:ext cx="1452819" cy="976957"/>
          </a:xfrm>
          <a:prstGeom prst="rect">
            <a:avLst/>
          </a:prstGeom>
        </p:spPr>
      </p:pic>
      <p:pic>
        <p:nvPicPr>
          <p:cNvPr id="13" name="Picture 12"/>
          <p:cNvPicPr>
            <a:picLocks noChangeAspect="1"/>
          </p:cNvPicPr>
          <p:nvPr/>
        </p:nvPicPr>
        <p:blipFill>
          <a:blip r:embed="rId5"/>
          <a:stretch>
            <a:fillRect/>
          </a:stretch>
        </p:blipFill>
        <p:spPr>
          <a:xfrm>
            <a:off x="-17858" y="1173947"/>
            <a:ext cx="2376706" cy="1037966"/>
          </a:xfrm>
          <a:prstGeom prst="rect">
            <a:avLst/>
          </a:prstGeom>
        </p:spPr>
      </p:pic>
      <p:sp>
        <p:nvSpPr>
          <p:cNvPr id="2" name="Title 1"/>
          <p:cNvSpPr>
            <a:spLocks noGrp="1"/>
          </p:cNvSpPr>
          <p:nvPr>
            <p:ph type="title"/>
          </p:nvPr>
        </p:nvSpPr>
        <p:spPr>
          <a:xfrm>
            <a:off x="193385" y="88043"/>
            <a:ext cx="5048523" cy="954793"/>
          </a:xfrm>
        </p:spPr>
        <p:txBody>
          <a:bodyPr>
            <a:normAutofit/>
          </a:bodyPr>
          <a:lstStyle/>
          <a:p>
            <a:r>
              <a:rPr lang="en-US" sz="3300">
                <a:latin typeface="Franklin Gothic Medium"/>
              </a:rPr>
              <a:t>Leveraging Partnerships</a:t>
            </a:r>
          </a:p>
        </p:txBody>
      </p:sp>
      <p:pic>
        <p:nvPicPr>
          <p:cNvPr id="8" name="Picture 7"/>
          <p:cNvPicPr>
            <a:picLocks noChangeAspect="1"/>
          </p:cNvPicPr>
          <p:nvPr/>
        </p:nvPicPr>
        <p:blipFill>
          <a:blip r:embed="rId6"/>
          <a:stretch>
            <a:fillRect/>
          </a:stretch>
        </p:blipFill>
        <p:spPr>
          <a:xfrm>
            <a:off x="2297982" y="1321418"/>
            <a:ext cx="2837049" cy="611913"/>
          </a:xfrm>
          <a:prstGeom prst="rect">
            <a:avLst/>
          </a:prstGeom>
        </p:spPr>
      </p:pic>
      <p:pic>
        <p:nvPicPr>
          <p:cNvPr id="11" name="Picture 10"/>
          <p:cNvPicPr>
            <a:picLocks noChangeAspect="1"/>
          </p:cNvPicPr>
          <p:nvPr/>
        </p:nvPicPr>
        <p:blipFill>
          <a:blip r:embed="rId7"/>
          <a:stretch>
            <a:fillRect/>
          </a:stretch>
        </p:blipFill>
        <p:spPr>
          <a:xfrm>
            <a:off x="4692498" y="2565492"/>
            <a:ext cx="4724170" cy="577574"/>
          </a:xfrm>
          <a:prstGeom prst="rect">
            <a:avLst/>
          </a:prstGeom>
        </p:spPr>
      </p:pic>
      <p:pic>
        <p:nvPicPr>
          <p:cNvPr id="14" name="Picture 13"/>
          <p:cNvPicPr>
            <a:picLocks noChangeAspect="1"/>
          </p:cNvPicPr>
          <p:nvPr/>
        </p:nvPicPr>
        <p:blipFill>
          <a:blip r:embed="rId8"/>
          <a:stretch>
            <a:fillRect/>
          </a:stretch>
        </p:blipFill>
        <p:spPr>
          <a:xfrm>
            <a:off x="39523" y="4867344"/>
            <a:ext cx="1651418" cy="519241"/>
          </a:xfrm>
          <a:prstGeom prst="rect">
            <a:avLst/>
          </a:prstGeom>
        </p:spPr>
      </p:pic>
      <p:pic>
        <p:nvPicPr>
          <p:cNvPr id="15" name="Picture 14"/>
          <p:cNvPicPr>
            <a:picLocks noChangeAspect="1"/>
          </p:cNvPicPr>
          <p:nvPr/>
        </p:nvPicPr>
        <p:blipFill>
          <a:blip r:embed="rId9"/>
          <a:stretch>
            <a:fillRect/>
          </a:stretch>
        </p:blipFill>
        <p:spPr>
          <a:xfrm>
            <a:off x="2235445" y="3797117"/>
            <a:ext cx="1897688" cy="725968"/>
          </a:xfrm>
          <a:prstGeom prst="rect">
            <a:avLst/>
          </a:prstGeom>
        </p:spPr>
      </p:pic>
      <p:pic>
        <p:nvPicPr>
          <p:cNvPr id="17" name="Picture 16"/>
          <p:cNvPicPr>
            <a:picLocks noChangeAspect="1"/>
          </p:cNvPicPr>
          <p:nvPr/>
        </p:nvPicPr>
        <p:blipFill>
          <a:blip r:embed="rId10"/>
          <a:stretch>
            <a:fillRect/>
          </a:stretch>
        </p:blipFill>
        <p:spPr>
          <a:xfrm>
            <a:off x="2344400" y="2142313"/>
            <a:ext cx="2277846" cy="811158"/>
          </a:xfrm>
          <a:prstGeom prst="rect">
            <a:avLst/>
          </a:prstGeom>
        </p:spPr>
      </p:pic>
      <p:pic>
        <p:nvPicPr>
          <p:cNvPr id="20" name="Picture 19"/>
          <p:cNvPicPr>
            <a:picLocks noChangeAspect="1"/>
          </p:cNvPicPr>
          <p:nvPr/>
        </p:nvPicPr>
        <p:blipFill>
          <a:blip r:embed="rId11"/>
          <a:stretch>
            <a:fillRect/>
          </a:stretch>
        </p:blipFill>
        <p:spPr>
          <a:xfrm>
            <a:off x="4721949" y="4113096"/>
            <a:ext cx="1564082" cy="569131"/>
          </a:xfrm>
          <a:prstGeom prst="rect">
            <a:avLst/>
          </a:prstGeom>
        </p:spPr>
      </p:pic>
      <p:pic>
        <p:nvPicPr>
          <p:cNvPr id="21" name="Picture 20"/>
          <p:cNvPicPr>
            <a:picLocks noChangeAspect="1"/>
          </p:cNvPicPr>
          <p:nvPr/>
        </p:nvPicPr>
        <p:blipFill>
          <a:blip r:embed="rId12"/>
          <a:stretch>
            <a:fillRect/>
          </a:stretch>
        </p:blipFill>
        <p:spPr>
          <a:xfrm>
            <a:off x="6242487" y="1376110"/>
            <a:ext cx="1052661" cy="1047742"/>
          </a:xfrm>
          <a:prstGeom prst="rect">
            <a:avLst/>
          </a:prstGeom>
        </p:spPr>
      </p:pic>
      <p:pic>
        <p:nvPicPr>
          <p:cNvPr id="22" name="Picture 21"/>
          <p:cNvPicPr>
            <a:picLocks noChangeAspect="1"/>
          </p:cNvPicPr>
          <p:nvPr/>
        </p:nvPicPr>
        <p:blipFill>
          <a:blip r:embed="rId13"/>
          <a:stretch>
            <a:fillRect/>
          </a:stretch>
        </p:blipFill>
        <p:spPr>
          <a:xfrm>
            <a:off x="5241908" y="3095403"/>
            <a:ext cx="1492805" cy="879866"/>
          </a:xfrm>
          <a:prstGeom prst="rect">
            <a:avLst/>
          </a:prstGeom>
        </p:spPr>
      </p:pic>
      <p:pic>
        <p:nvPicPr>
          <p:cNvPr id="24" name="Picture 23"/>
          <p:cNvPicPr>
            <a:picLocks noChangeAspect="1"/>
          </p:cNvPicPr>
          <p:nvPr/>
        </p:nvPicPr>
        <p:blipFill>
          <a:blip r:embed="rId14"/>
          <a:stretch>
            <a:fillRect/>
          </a:stretch>
        </p:blipFill>
        <p:spPr>
          <a:xfrm>
            <a:off x="1696559" y="4817953"/>
            <a:ext cx="1324578" cy="541983"/>
          </a:xfrm>
          <a:prstGeom prst="rect">
            <a:avLst/>
          </a:prstGeom>
        </p:spPr>
      </p:pic>
      <p:pic>
        <p:nvPicPr>
          <p:cNvPr id="25" name="Picture 24"/>
          <p:cNvPicPr>
            <a:picLocks noChangeAspect="1"/>
          </p:cNvPicPr>
          <p:nvPr/>
        </p:nvPicPr>
        <p:blipFill>
          <a:blip r:embed="rId15"/>
          <a:stretch>
            <a:fillRect/>
          </a:stretch>
        </p:blipFill>
        <p:spPr>
          <a:xfrm>
            <a:off x="5624636" y="5376253"/>
            <a:ext cx="2174847" cy="859259"/>
          </a:xfrm>
          <a:prstGeom prst="rect">
            <a:avLst/>
          </a:prstGeom>
        </p:spPr>
      </p:pic>
      <p:pic>
        <p:nvPicPr>
          <p:cNvPr id="28" name="Picture 27"/>
          <p:cNvPicPr>
            <a:picLocks noChangeAspect="1"/>
          </p:cNvPicPr>
          <p:nvPr/>
        </p:nvPicPr>
        <p:blipFill>
          <a:blip r:embed="rId16"/>
          <a:stretch>
            <a:fillRect/>
          </a:stretch>
        </p:blipFill>
        <p:spPr>
          <a:xfrm>
            <a:off x="10766857" y="2183595"/>
            <a:ext cx="1380040" cy="1493624"/>
          </a:xfrm>
          <a:prstGeom prst="rect">
            <a:avLst/>
          </a:prstGeom>
        </p:spPr>
      </p:pic>
      <p:pic>
        <p:nvPicPr>
          <p:cNvPr id="29" name="Picture 28"/>
          <p:cNvPicPr>
            <a:picLocks noChangeAspect="1"/>
          </p:cNvPicPr>
          <p:nvPr/>
        </p:nvPicPr>
        <p:blipFill>
          <a:blip r:embed="rId17"/>
          <a:stretch>
            <a:fillRect/>
          </a:stretch>
        </p:blipFill>
        <p:spPr>
          <a:xfrm>
            <a:off x="8423607" y="5114110"/>
            <a:ext cx="1934369" cy="1109959"/>
          </a:xfrm>
          <a:prstGeom prst="rect">
            <a:avLst/>
          </a:prstGeom>
        </p:spPr>
      </p:pic>
      <p:pic>
        <p:nvPicPr>
          <p:cNvPr id="30" name="Picture 29"/>
          <p:cNvPicPr>
            <a:picLocks noChangeAspect="1"/>
          </p:cNvPicPr>
          <p:nvPr/>
        </p:nvPicPr>
        <p:blipFill>
          <a:blip r:embed="rId18"/>
          <a:stretch>
            <a:fillRect/>
          </a:stretch>
        </p:blipFill>
        <p:spPr>
          <a:xfrm>
            <a:off x="10609313" y="4533365"/>
            <a:ext cx="1453088" cy="842888"/>
          </a:xfrm>
          <a:prstGeom prst="rect">
            <a:avLst/>
          </a:prstGeom>
        </p:spPr>
      </p:pic>
      <p:pic>
        <p:nvPicPr>
          <p:cNvPr id="31" name="Picture 30"/>
          <p:cNvPicPr>
            <a:picLocks noChangeAspect="1"/>
          </p:cNvPicPr>
          <p:nvPr/>
        </p:nvPicPr>
        <p:blipFill>
          <a:blip r:embed="rId19"/>
          <a:stretch>
            <a:fillRect/>
          </a:stretch>
        </p:blipFill>
        <p:spPr>
          <a:xfrm>
            <a:off x="10603695" y="5354367"/>
            <a:ext cx="1299400" cy="914599"/>
          </a:xfrm>
          <a:prstGeom prst="rect">
            <a:avLst/>
          </a:prstGeom>
        </p:spPr>
      </p:pic>
      <p:pic>
        <p:nvPicPr>
          <p:cNvPr id="32" name="Picture 31"/>
          <p:cNvPicPr>
            <a:picLocks noChangeAspect="1"/>
          </p:cNvPicPr>
          <p:nvPr/>
        </p:nvPicPr>
        <p:blipFill>
          <a:blip r:embed="rId20"/>
          <a:stretch>
            <a:fillRect/>
          </a:stretch>
        </p:blipFill>
        <p:spPr>
          <a:xfrm>
            <a:off x="10739181" y="3778465"/>
            <a:ext cx="1396318" cy="716314"/>
          </a:xfrm>
          <a:prstGeom prst="rect">
            <a:avLst/>
          </a:prstGeom>
        </p:spPr>
      </p:pic>
      <p:pic>
        <p:nvPicPr>
          <p:cNvPr id="33" name="Picture 32"/>
          <p:cNvPicPr>
            <a:picLocks noChangeAspect="1"/>
          </p:cNvPicPr>
          <p:nvPr/>
        </p:nvPicPr>
        <p:blipFill>
          <a:blip r:embed="rId21"/>
          <a:stretch>
            <a:fillRect/>
          </a:stretch>
        </p:blipFill>
        <p:spPr>
          <a:xfrm>
            <a:off x="-7315" y="2182648"/>
            <a:ext cx="1264447" cy="1224178"/>
          </a:xfrm>
          <a:prstGeom prst="rect">
            <a:avLst/>
          </a:prstGeom>
        </p:spPr>
      </p:pic>
      <p:pic>
        <p:nvPicPr>
          <p:cNvPr id="12" name="Picture 11"/>
          <p:cNvPicPr>
            <a:picLocks noChangeAspect="1"/>
          </p:cNvPicPr>
          <p:nvPr/>
        </p:nvPicPr>
        <p:blipFill>
          <a:blip r:embed="rId22"/>
          <a:stretch>
            <a:fillRect/>
          </a:stretch>
        </p:blipFill>
        <p:spPr>
          <a:xfrm>
            <a:off x="1200802" y="2220099"/>
            <a:ext cx="1227634" cy="1149275"/>
          </a:xfrm>
          <a:prstGeom prst="rect">
            <a:avLst/>
          </a:prstGeom>
        </p:spPr>
      </p:pic>
      <p:pic>
        <p:nvPicPr>
          <p:cNvPr id="34" name="Picture 33"/>
          <p:cNvPicPr>
            <a:picLocks noChangeAspect="1"/>
          </p:cNvPicPr>
          <p:nvPr/>
        </p:nvPicPr>
        <p:blipFill>
          <a:blip r:embed="rId23"/>
          <a:stretch>
            <a:fillRect/>
          </a:stretch>
        </p:blipFill>
        <p:spPr>
          <a:xfrm>
            <a:off x="53355" y="3318413"/>
            <a:ext cx="2232765" cy="570917"/>
          </a:xfrm>
          <a:prstGeom prst="rect">
            <a:avLst/>
          </a:prstGeom>
        </p:spPr>
      </p:pic>
      <p:pic>
        <p:nvPicPr>
          <p:cNvPr id="36" name="Picture 35"/>
          <p:cNvPicPr>
            <a:picLocks noChangeAspect="1"/>
          </p:cNvPicPr>
          <p:nvPr/>
        </p:nvPicPr>
        <p:blipFill>
          <a:blip r:embed="rId24"/>
          <a:stretch>
            <a:fillRect/>
          </a:stretch>
        </p:blipFill>
        <p:spPr>
          <a:xfrm>
            <a:off x="9188521" y="3677219"/>
            <a:ext cx="1467441" cy="1181003"/>
          </a:xfrm>
          <a:prstGeom prst="rect">
            <a:avLst/>
          </a:prstGeom>
        </p:spPr>
      </p:pic>
      <p:pic>
        <p:nvPicPr>
          <p:cNvPr id="23" name="Picture 22"/>
          <p:cNvPicPr>
            <a:picLocks noChangeAspect="1"/>
          </p:cNvPicPr>
          <p:nvPr/>
        </p:nvPicPr>
        <p:blipFill>
          <a:blip r:embed="rId25"/>
          <a:stretch>
            <a:fillRect/>
          </a:stretch>
        </p:blipFill>
        <p:spPr>
          <a:xfrm>
            <a:off x="4066410" y="3100905"/>
            <a:ext cx="1064603" cy="999232"/>
          </a:xfrm>
          <a:prstGeom prst="rect">
            <a:avLst/>
          </a:prstGeom>
        </p:spPr>
      </p:pic>
      <p:pic>
        <p:nvPicPr>
          <p:cNvPr id="38" name="Picture 37"/>
          <p:cNvPicPr>
            <a:picLocks noChangeAspect="1"/>
          </p:cNvPicPr>
          <p:nvPr/>
        </p:nvPicPr>
        <p:blipFill>
          <a:blip r:embed="rId26"/>
          <a:stretch>
            <a:fillRect/>
          </a:stretch>
        </p:blipFill>
        <p:spPr>
          <a:xfrm>
            <a:off x="8716598" y="3068779"/>
            <a:ext cx="700854" cy="823684"/>
          </a:xfrm>
          <a:prstGeom prst="rect">
            <a:avLst/>
          </a:prstGeom>
        </p:spPr>
      </p:pic>
      <p:pic>
        <p:nvPicPr>
          <p:cNvPr id="39" name="Picture 38"/>
          <p:cNvPicPr>
            <a:picLocks noChangeAspect="1"/>
          </p:cNvPicPr>
          <p:nvPr/>
        </p:nvPicPr>
        <p:blipFill>
          <a:blip r:embed="rId27"/>
          <a:stretch>
            <a:fillRect/>
          </a:stretch>
        </p:blipFill>
        <p:spPr>
          <a:xfrm>
            <a:off x="6360676" y="4063860"/>
            <a:ext cx="1763147" cy="1208500"/>
          </a:xfrm>
          <a:prstGeom prst="rect">
            <a:avLst/>
          </a:prstGeom>
        </p:spPr>
      </p:pic>
      <p:pic>
        <p:nvPicPr>
          <p:cNvPr id="27" name="Picture 26"/>
          <p:cNvPicPr>
            <a:picLocks noChangeAspect="1"/>
          </p:cNvPicPr>
          <p:nvPr/>
        </p:nvPicPr>
        <p:blipFill>
          <a:blip r:embed="rId28"/>
          <a:stretch>
            <a:fillRect/>
          </a:stretch>
        </p:blipFill>
        <p:spPr>
          <a:xfrm>
            <a:off x="9485166" y="2269471"/>
            <a:ext cx="1265420" cy="1248319"/>
          </a:xfrm>
          <a:prstGeom prst="rect">
            <a:avLst/>
          </a:prstGeom>
        </p:spPr>
      </p:pic>
      <p:pic>
        <p:nvPicPr>
          <p:cNvPr id="42" name="Picture 41"/>
          <p:cNvPicPr>
            <a:picLocks noChangeAspect="1"/>
          </p:cNvPicPr>
          <p:nvPr/>
        </p:nvPicPr>
        <p:blipFill>
          <a:blip r:embed="rId29"/>
          <a:stretch>
            <a:fillRect/>
          </a:stretch>
        </p:blipFill>
        <p:spPr>
          <a:xfrm>
            <a:off x="69126" y="3870189"/>
            <a:ext cx="2178192" cy="797179"/>
          </a:xfrm>
          <a:prstGeom prst="rect">
            <a:avLst/>
          </a:prstGeom>
        </p:spPr>
      </p:pic>
      <p:pic>
        <p:nvPicPr>
          <p:cNvPr id="10" name="Picture 9"/>
          <p:cNvPicPr>
            <a:picLocks noChangeAspect="1"/>
          </p:cNvPicPr>
          <p:nvPr/>
        </p:nvPicPr>
        <p:blipFill>
          <a:blip r:embed="rId30"/>
          <a:stretch>
            <a:fillRect/>
          </a:stretch>
        </p:blipFill>
        <p:spPr>
          <a:xfrm>
            <a:off x="3754144" y="5488999"/>
            <a:ext cx="1889332" cy="902866"/>
          </a:xfrm>
          <a:prstGeom prst="rect">
            <a:avLst/>
          </a:prstGeom>
        </p:spPr>
      </p:pic>
      <p:pic>
        <p:nvPicPr>
          <p:cNvPr id="37" name="Picture 36"/>
          <p:cNvPicPr>
            <a:picLocks noChangeAspect="1"/>
          </p:cNvPicPr>
          <p:nvPr/>
        </p:nvPicPr>
        <p:blipFill>
          <a:blip r:embed="rId31"/>
          <a:stretch>
            <a:fillRect/>
          </a:stretch>
        </p:blipFill>
        <p:spPr>
          <a:xfrm>
            <a:off x="7518006" y="5319990"/>
            <a:ext cx="865810" cy="774271"/>
          </a:xfrm>
          <a:prstGeom prst="rect">
            <a:avLst/>
          </a:prstGeom>
        </p:spPr>
      </p:pic>
      <p:pic>
        <p:nvPicPr>
          <p:cNvPr id="45" name="Picture 44"/>
          <p:cNvPicPr>
            <a:picLocks noChangeAspect="1"/>
          </p:cNvPicPr>
          <p:nvPr/>
        </p:nvPicPr>
        <p:blipFill>
          <a:blip r:embed="rId32"/>
          <a:stretch>
            <a:fillRect/>
          </a:stretch>
        </p:blipFill>
        <p:spPr>
          <a:xfrm>
            <a:off x="7070181" y="3111886"/>
            <a:ext cx="1480214" cy="925692"/>
          </a:xfrm>
          <a:prstGeom prst="rect">
            <a:avLst/>
          </a:prstGeom>
        </p:spPr>
      </p:pic>
      <p:pic>
        <p:nvPicPr>
          <p:cNvPr id="46" name="Picture 45"/>
          <p:cNvPicPr>
            <a:picLocks noChangeAspect="1"/>
          </p:cNvPicPr>
          <p:nvPr/>
        </p:nvPicPr>
        <p:blipFill>
          <a:blip r:embed="rId33"/>
          <a:stretch>
            <a:fillRect/>
          </a:stretch>
        </p:blipFill>
        <p:spPr>
          <a:xfrm>
            <a:off x="4618454" y="2034117"/>
            <a:ext cx="1190113" cy="521693"/>
          </a:xfrm>
          <a:prstGeom prst="rect">
            <a:avLst/>
          </a:prstGeom>
        </p:spPr>
      </p:pic>
      <p:pic>
        <p:nvPicPr>
          <p:cNvPr id="48" name="Picture 47"/>
          <p:cNvPicPr>
            <a:picLocks noChangeAspect="1"/>
          </p:cNvPicPr>
          <p:nvPr/>
        </p:nvPicPr>
        <p:blipFill>
          <a:blip r:embed="rId34"/>
          <a:stretch>
            <a:fillRect/>
          </a:stretch>
        </p:blipFill>
        <p:spPr>
          <a:xfrm>
            <a:off x="77139" y="5663307"/>
            <a:ext cx="3637214" cy="580842"/>
          </a:xfrm>
          <a:prstGeom prst="rect">
            <a:avLst/>
          </a:prstGeom>
        </p:spPr>
      </p:pic>
      <p:pic>
        <p:nvPicPr>
          <p:cNvPr id="49" name="Picture 48"/>
          <p:cNvPicPr>
            <a:picLocks noChangeAspect="1"/>
          </p:cNvPicPr>
          <p:nvPr/>
        </p:nvPicPr>
        <p:blipFill>
          <a:blip r:embed="rId35"/>
          <a:stretch>
            <a:fillRect/>
          </a:stretch>
        </p:blipFill>
        <p:spPr>
          <a:xfrm>
            <a:off x="8116052" y="3965328"/>
            <a:ext cx="1131091" cy="1136073"/>
          </a:xfrm>
          <a:prstGeom prst="rect">
            <a:avLst/>
          </a:prstGeom>
        </p:spPr>
      </p:pic>
      <p:pic>
        <p:nvPicPr>
          <p:cNvPr id="19" name="Picture 18"/>
          <p:cNvPicPr>
            <a:picLocks noChangeAspect="1"/>
          </p:cNvPicPr>
          <p:nvPr/>
        </p:nvPicPr>
        <p:blipFill>
          <a:blip r:embed="rId36"/>
          <a:stretch>
            <a:fillRect/>
          </a:stretch>
        </p:blipFill>
        <p:spPr>
          <a:xfrm>
            <a:off x="3099391" y="4489812"/>
            <a:ext cx="1395762" cy="965293"/>
          </a:xfrm>
          <a:prstGeom prst="rect">
            <a:avLst/>
          </a:prstGeom>
        </p:spPr>
      </p:pic>
      <p:pic>
        <p:nvPicPr>
          <p:cNvPr id="4" name="Picture 3"/>
          <p:cNvPicPr>
            <a:picLocks noChangeAspect="1"/>
          </p:cNvPicPr>
          <p:nvPr/>
        </p:nvPicPr>
        <p:blipFill>
          <a:blip r:embed="rId37"/>
          <a:stretch>
            <a:fillRect/>
          </a:stretch>
        </p:blipFill>
        <p:spPr>
          <a:xfrm>
            <a:off x="5343605" y="1176273"/>
            <a:ext cx="842033" cy="833441"/>
          </a:xfrm>
          <a:prstGeom prst="rect">
            <a:avLst/>
          </a:prstGeom>
        </p:spPr>
      </p:pic>
      <p:pic>
        <p:nvPicPr>
          <p:cNvPr id="18" name="Picture 17"/>
          <p:cNvPicPr>
            <a:picLocks noChangeAspect="1"/>
          </p:cNvPicPr>
          <p:nvPr/>
        </p:nvPicPr>
        <p:blipFill>
          <a:blip r:embed="rId38"/>
          <a:stretch>
            <a:fillRect/>
          </a:stretch>
        </p:blipFill>
        <p:spPr>
          <a:xfrm>
            <a:off x="7435651" y="1212386"/>
            <a:ext cx="3190702" cy="1067856"/>
          </a:xfrm>
          <a:prstGeom prst="rect">
            <a:avLst/>
          </a:prstGeom>
        </p:spPr>
      </p:pic>
      <p:pic>
        <p:nvPicPr>
          <p:cNvPr id="6" name="Picture 5">
            <a:extLst>
              <a:ext uri="{FF2B5EF4-FFF2-40B4-BE49-F238E27FC236}">
                <a16:creationId xmlns:a16="http://schemas.microsoft.com/office/drawing/2014/main" id="{AC323737-7AC6-49AA-9298-5180B0068727}"/>
              </a:ext>
            </a:extLst>
          </p:cNvPr>
          <p:cNvPicPr>
            <a:picLocks noChangeAspect="1"/>
          </p:cNvPicPr>
          <p:nvPr/>
        </p:nvPicPr>
        <p:blipFill>
          <a:blip r:embed="rId39"/>
          <a:stretch>
            <a:fillRect/>
          </a:stretch>
        </p:blipFill>
        <p:spPr>
          <a:xfrm>
            <a:off x="2310145" y="3074256"/>
            <a:ext cx="1810733" cy="762414"/>
          </a:xfrm>
          <a:prstGeom prst="rect">
            <a:avLst/>
          </a:prstGeom>
        </p:spPr>
      </p:pic>
    </p:spTree>
    <p:extLst>
      <p:ext uri="{BB962C8B-B14F-4D97-AF65-F5344CB8AC3E}">
        <p14:creationId xmlns:p14="http://schemas.microsoft.com/office/powerpoint/2010/main" val="53648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BE51C-9D2C-71FD-F68B-BCB51E90EB0A}"/>
              </a:ext>
            </a:extLst>
          </p:cNvPr>
          <p:cNvSpPr>
            <a:spLocks noGrp="1"/>
          </p:cNvSpPr>
          <p:nvPr>
            <p:ph type="title"/>
          </p:nvPr>
        </p:nvSpPr>
        <p:spPr/>
        <p:txBody>
          <a:bodyPr/>
          <a:lstStyle/>
          <a:p>
            <a:r>
              <a:rPr lang="en-US" dirty="0"/>
              <a:t>The Big Picture</a:t>
            </a:r>
          </a:p>
        </p:txBody>
      </p:sp>
      <p:sp>
        <p:nvSpPr>
          <p:cNvPr id="4" name="Footer Placeholder 3">
            <a:extLst>
              <a:ext uri="{FF2B5EF4-FFF2-40B4-BE49-F238E27FC236}">
                <a16:creationId xmlns:a16="http://schemas.microsoft.com/office/drawing/2014/main" id="{8862E421-7DA2-1E14-2593-6E388C1D34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23160"/>
                </a:solidFill>
                <a:effectLst/>
                <a:uLnTx/>
                <a:uFillTx/>
                <a:latin typeface="Franklin Gothic Book" panose="020B0503020102020204" pitchFamily="34" charset="0"/>
                <a:ea typeface="+mn-ea"/>
                <a:cs typeface="+mn-cs"/>
              </a:rPr>
              <a:t>Veterans’ Employment and Training Service</a:t>
            </a:r>
          </a:p>
        </p:txBody>
      </p:sp>
      <p:sp>
        <p:nvSpPr>
          <p:cNvPr id="5" name="Slide Number Placeholder 4">
            <a:extLst>
              <a:ext uri="{FF2B5EF4-FFF2-40B4-BE49-F238E27FC236}">
                <a16:creationId xmlns:a16="http://schemas.microsoft.com/office/drawing/2014/main" id="{F9570992-2C4D-0E31-AFCE-212C8F90C9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533A62-0560-4741-9272-0FF595F394C3}" type="slidenum">
              <a:rPr kumimoji="0" lang="en-US" sz="1200" b="0" i="0" u="none" strike="noStrike" kern="1200" cap="none" spc="0" normalizeH="0" baseline="0" noProof="0" smtClean="0">
                <a:ln>
                  <a:noFill/>
                </a:ln>
                <a:solidFill>
                  <a:srgbClr val="023160"/>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23160"/>
              </a:solidFill>
              <a:effectLst/>
              <a:uLnTx/>
              <a:uFillTx/>
              <a:latin typeface="Franklin Gothic Book" panose="020B0503020102020204" pitchFamily="34" charset="0"/>
              <a:ea typeface="+mn-ea"/>
              <a:cs typeface="+mn-cs"/>
            </a:endParaRPr>
          </a:p>
        </p:txBody>
      </p:sp>
      <p:graphicFrame>
        <p:nvGraphicFramePr>
          <p:cNvPr id="6" name="Diagram 5">
            <a:extLst>
              <a:ext uri="{FF2B5EF4-FFF2-40B4-BE49-F238E27FC236}">
                <a16:creationId xmlns:a16="http://schemas.microsoft.com/office/drawing/2014/main" id="{2966AE2D-D3A0-E833-A1D8-AD46E256895A}"/>
              </a:ext>
            </a:extLst>
          </p:cNvPr>
          <p:cNvGraphicFramePr/>
          <p:nvPr/>
        </p:nvGraphicFramePr>
        <p:xfrm>
          <a:off x="-396568" y="1222697"/>
          <a:ext cx="8124723" cy="4975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2EEA72F1-6F13-4FA9-69B3-8C3CD822F594}"/>
              </a:ext>
            </a:extLst>
          </p:cNvPr>
          <p:cNvSpPr txBox="1"/>
          <p:nvPr/>
        </p:nvSpPr>
        <p:spPr>
          <a:xfrm>
            <a:off x="5370717" y="3566160"/>
            <a:ext cx="6496163" cy="2600712"/>
          </a:xfrm>
          <a:prstGeom prst="rect">
            <a:avLst/>
          </a:prstGeom>
          <a:solidFill>
            <a:schemeClr val="accent1">
              <a:lumMod val="50000"/>
            </a:schemeClr>
          </a:solidFill>
        </p:spPr>
        <p:txBody>
          <a:bodyPr wrap="square" rtlCol="0">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rPr>
              <a:t>Understanding VETS Appropriations</a:t>
            </a:r>
          </a:p>
          <a:p>
            <a:pPr marL="0" marR="0" lvl="0" indent="0" algn="l" defTabSz="8890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1"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5 Budget activities: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FA, JVSG, TAP, HVRP,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&amp;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NVTI</a:t>
            </a:r>
          </a:p>
          <a:p>
            <a:pPr marL="285750" marR="0" lvl="1"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 Fee-based program: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HVMP</a:t>
            </a:r>
          </a:p>
          <a:p>
            <a:pPr marL="285750" marR="0" lvl="1"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 Grants programs: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JVSG </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&amp;</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 HVRP </a:t>
            </a:r>
          </a:p>
          <a:p>
            <a:pPr marL="285750" marR="0" lvl="1"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2 Contract-driven programs: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TAP</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&amp;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NVTI</a:t>
            </a:r>
          </a:p>
          <a:p>
            <a:pPr marL="285750" marR="0" lvl="1" indent="-285750" algn="l" defTabSz="800100" rtl="0" eaLnBrk="1" fontAlgn="auto" latinLnBrk="0" hangingPunct="1">
              <a:lnSpc>
                <a:spcPct val="90000"/>
              </a:lnSpc>
              <a:spcBef>
                <a:spcPct val="0"/>
              </a:spcBef>
              <a:spcAft>
                <a:spcPct val="15000"/>
              </a:spcAft>
              <a:buClrTx/>
              <a:buSzTx/>
              <a:buFont typeface="Wingdings" panose="05000000000000000000" pitchFamily="2" charset="2"/>
              <a:buChar char="ü"/>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 Program funds all FTEs to oversee agency activities and</a:t>
            </a:r>
          </a:p>
          <a:p>
            <a:pPr marL="0" marR="0" lvl="1" indent="0" algn="l" defTabSz="800100" rtl="0" eaLnBrk="1" fontAlgn="auto" latinLnBrk="0" hangingPunct="1">
              <a:lnSpc>
                <a:spcPct val="90000"/>
              </a:lnSpc>
              <a:spcBef>
                <a:spcPct val="0"/>
              </a:spcBef>
              <a:spcAft>
                <a:spcPct val="1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WCF: </a:t>
            </a:r>
            <a:r>
              <a:rPr kumimoji="0" lang="en-US" sz="2000" b="0" i="0" u="none" strike="noStrike" kern="1200" cap="none" spc="0" normalizeH="0" baseline="0" noProof="0" dirty="0">
                <a:ln>
                  <a:noFill/>
                </a:ln>
                <a:solidFill>
                  <a:srgbClr val="FFFF00"/>
                </a:solidFill>
                <a:effectLst/>
                <a:uLnTx/>
                <a:uFillTx/>
                <a:latin typeface="Calibri" panose="020F0502020204030204"/>
                <a:ea typeface="+mn-ea"/>
                <a:cs typeface="+mn-cs"/>
              </a:rPr>
              <a:t>FA</a:t>
            </a:r>
          </a:p>
        </p:txBody>
      </p:sp>
      <p:sp>
        <p:nvSpPr>
          <p:cNvPr id="13" name="TextBox 12">
            <a:extLst>
              <a:ext uri="{FF2B5EF4-FFF2-40B4-BE49-F238E27FC236}">
                <a16:creationId xmlns:a16="http://schemas.microsoft.com/office/drawing/2014/main" id="{CB009F9C-A479-F5AE-4D0F-85D1259274AE}"/>
              </a:ext>
            </a:extLst>
          </p:cNvPr>
          <p:cNvSpPr txBox="1"/>
          <p:nvPr/>
        </p:nvSpPr>
        <p:spPr>
          <a:xfrm>
            <a:off x="4592320" y="2187318"/>
            <a:ext cx="2631440" cy="784919"/>
          </a:xfrm>
          <a:prstGeom prst="rect">
            <a:avLst/>
          </a:prstGeom>
          <a:solidFill>
            <a:srgbClr val="023160"/>
          </a:solidFill>
          <a:ln w="12700" cap="flat" cmpd="sng" algn="ctr">
            <a:solidFill>
              <a:prstClr val="white">
                <a:hueOff val="0"/>
                <a:satOff val="0"/>
                <a:lumOff val="0"/>
                <a:alphaOff val="0"/>
              </a:prstClr>
            </a:solidFill>
            <a:prstDash val="solid"/>
            <a:miter lim="800000"/>
          </a:ln>
          <a:effectLst/>
        </p:spPr>
        <p:txBody>
          <a:bodyPr spcFirstLastPara="0" vert="horz" wrap="square" lIns="14605" tIns="14605" rIns="14605" bIns="14605"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Hire Vets Medallion Program (HVMP)</a:t>
            </a:r>
          </a:p>
        </p:txBody>
      </p:sp>
    </p:spTree>
    <p:extLst>
      <p:ext uri="{BB962C8B-B14F-4D97-AF65-F5344CB8AC3E}">
        <p14:creationId xmlns:p14="http://schemas.microsoft.com/office/powerpoint/2010/main" val="332804860"/>
      </p:ext>
    </p:extLst>
  </p:cSld>
  <p:clrMapOvr>
    <a:masterClrMapping/>
  </p:clrMapOvr>
</p:sld>
</file>

<file path=ppt/theme/theme1.xml><?xml version="1.0" encoding="utf-8"?>
<a:theme xmlns:a="http://schemas.openxmlformats.org/drawingml/2006/main" name="1_Office Theme">
  <a:themeElements>
    <a:clrScheme name="VETS">
      <a:dk1>
        <a:sysClr val="windowText" lastClr="000000"/>
      </a:dk1>
      <a:lt1>
        <a:sysClr val="window" lastClr="FFFFFF"/>
      </a:lt1>
      <a:dk2>
        <a:srgbClr val="023160"/>
      </a:dk2>
      <a:lt2>
        <a:srgbClr val="7B7B7B"/>
      </a:lt2>
      <a:accent1>
        <a:srgbClr val="0054A6"/>
      </a:accent1>
      <a:accent2>
        <a:srgbClr val="ED1A23"/>
      </a:accent2>
      <a:accent3>
        <a:srgbClr val="716384"/>
      </a:accent3>
      <a:accent4>
        <a:srgbClr val="F15E2E"/>
      </a:accent4>
      <a:accent5>
        <a:srgbClr val="8EAADB"/>
      </a:accent5>
      <a:accent6>
        <a:srgbClr val="F69E8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 VETS PowerPoint Blue" id="{27A866F9-C8E9-4420-B44F-9D4099292498}" vid="{0B9A9612-2EDF-4DC7-83D3-D2AD2907EF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TotalTime>
  <Words>3070</Words>
  <Application>Microsoft Office PowerPoint</Application>
  <PresentationFormat>Widescreen</PresentationFormat>
  <Paragraphs>449</Paragraphs>
  <Slides>39</Slides>
  <Notes>32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Arial</vt:lpstr>
      <vt:lpstr>Calibri</vt:lpstr>
      <vt:lpstr>Calibri Light</vt:lpstr>
      <vt:lpstr>Courier New</vt:lpstr>
      <vt:lpstr>Courier New,monospace</vt:lpstr>
      <vt:lpstr>Franklin Gothic Book</vt:lpstr>
      <vt:lpstr>Franklin Gothic Demi</vt:lpstr>
      <vt:lpstr>Franklin Gothic Medium</vt:lpstr>
      <vt:lpstr>Source Sans Pro Web</vt:lpstr>
      <vt:lpstr>Symbol</vt:lpstr>
      <vt:lpstr>Times New Roman</vt:lpstr>
      <vt:lpstr>Webdings</vt:lpstr>
      <vt:lpstr>Wingdings</vt:lpstr>
      <vt:lpstr>Wingdings 3</vt:lpstr>
      <vt:lpstr>1_Office Theme</vt:lpstr>
      <vt:lpstr>Introduction to  Veterans' Employment and Training Service </vt:lpstr>
      <vt:lpstr>PowerPoint Presentation</vt:lpstr>
      <vt:lpstr>VETS National Presence </vt:lpstr>
      <vt:lpstr>VETS: Who We Are</vt:lpstr>
      <vt:lpstr>PowerPoint Presentation</vt:lpstr>
      <vt:lpstr>PowerPoint Presentation</vt:lpstr>
      <vt:lpstr>VETS Vision and Priorities</vt:lpstr>
      <vt:lpstr>Leveraging Partnerships</vt:lpstr>
      <vt:lpstr>The Big Picture</vt:lpstr>
      <vt:lpstr>Prepare: Transition Assistance Program (TAP)</vt:lpstr>
      <vt:lpstr>TAP: Supplemental Programs</vt:lpstr>
      <vt:lpstr>Transition Assistance Program Initiatives </vt:lpstr>
      <vt:lpstr>Provide: American Job Centers Serve All Veterans </vt:lpstr>
      <vt:lpstr>New Hampshire Employment Security (NHES) JVSG Program</vt:lpstr>
      <vt:lpstr>AJC Services for Employers</vt:lpstr>
      <vt:lpstr>National Labor Exchange (NLx)</vt:lpstr>
      <vt:lpstr>National Labor Exchange (NLx)</vt:lpstr>
      <vt:lpstr>Additional Resources</vt:lpstr>
      <vt:lpstr>Employment Services for Homeless Veterans </vt:lpstr>
      <vt:lpstr>New Hampshire HVRP Profile</vt:lpstr>
      <vt:lpstr>New Hampshire HVRP Grantees </vt:lpstr>
      <vt:lpstr>National Veteran’s Training Institute</vt:lpstr>
      <vt:lpstr>Protecting Employment Rights</vt:lpstr>
      <vt:lpstr>PowerPoint Presentation</vt:lpstr>
      <vt:lpstr>Veteran Demographics</vt:lpstr>
      <vt:lpstr>Veterans’ Attributes in the Workplace</vt:lpstr>
      <vt:lpstr> Good Business Decision to Hire Veterans </vt:lpstr>
      <vt:lpstr>Veterans Outperform Their Non-Veteran Peers  </vt:lpstr>
      <vt:lpstr>Unemployment Rate Veterans / Non-Veterans </vt:lpstr>
      <vt:lpstr>Finding and Hiring Veterans  </vt:lpstr>
      <vt:lpstr>HIRE Vets Medallion Program</vt:lpstr>
      <vt:lpstr>HIRE Vets Medallion Program</vt:lpstr>
      <vt:lpstr>HVMP Value Proposition  </vt:lpstr>
      <vt:lpstr>PowerPoint Presentation</vt:lpstr>
      <vt:lpstr>PowerPoint Presentation</vt:lpstr>
      <vt:lpstr>THE MILITARY SPOUSE “The Force Behind the Force” </vt:lpstr>
      <vt:lpstr> For Military Spouses &amp; Survivors </vt:lpstr>
      <vt:lpstr>Local Contact Information</vt:lpstr>
      <vt:lpstr>PowerPoint Presentation</vt:lpstr>
    </vt:vector>
  </TitlesOfParts>
  <Company>State of New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Recruiting &amp; Retaining Veteran Talent  Prepared by:   Jim Lindsay Military Employer Relations Partner Southern New Hampshire University</dc:title>
  <dc:creator>HIllson, Kimberly</dc:creator>
  <cp:lastModifiedBy>HIllson, Kimberly</cp:lastModifiedBy>
  <cp:revision>5</cp:revision>
  <dcterms:created xsi:type="dcterms:W3CDTF">2023-12-12T13:43:11Z</dcterms:created>
  <dcterms:modified xsi:type="dcterms:W3CDTF">2023-12-12T13:53:09Z</dcterms:modified>
</cp:coreProperties>
</file>