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11"/>
  </p:notesMasterIdLst>
  <p:sldIdLst>
    <p:sldId id="421" r:id="rId2"/>
    <p:sldId id="413" r:id="rId3"/>
    <p:sldId id="414" r:id="rId4"/>
    <p:sldId id="415" r:id="rId5"/>
    <p:sldId id="416" r:id="rId6"/>
    <p:sldId id="417" r:id="rId7"/>
    <p:sldId id="418" r:id="rId8"/>
    <p:sldId id="419" r:id="rId9"/>
    <p:sldId id="42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32"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1C18D1-A31D-49EF-8BE2-22A178E1A857}" type="datetimeFigureOut">
              <a:rPr lang="en-US" smtClean="0"/>
              <a:t>12/12/2023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417920-2EAB-4F61-834D-1AAAFFBC0AED}" type="slidenum">
              <a:rPr lang="en-US" smtClean="0"/>
              <a:t>‹#›</a:t>
            </a:fld>
            <a:endParaRPr lang="en-US"/>
          </a:p>
        </p:txBody>
      </p:sp>
    </p:spTree>
    <p:extLst>
      <p:ext uri="{BB962C8B-B14F-4D97-AF65-F5344CB8AC3E}">
        <p14:creationId xmlns:p14="http://schemas.microsoft.com/office/powerpoint/2010/main" val="370581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p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p4: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9668726867_0_3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29668726867_0_31:notes"/>
          <p:cNvSpPr txBox="1">
            <a:spLocks noGrp="1"/>
          </p:cNvSpPr>
          <p:nvPr>
            <p:ph type="body" idx="1"/>
          </p:nvPr>
        </p:nvSpPr>
        <p:spPr>
          <a:xfrm>
            <a:off x="710247" y="4518203"/>
            <a:ext cx="5682000" cy="3696600"/>
          </a:xfrm>
          <a:prstGeom prst="rect">
            <a:avLst/>
          </a:prstGeom>
          <a:noFill/>
          <a:ln>
            <a:noFill/>
          </a:ln>
        </p:spPr>
        <p:txBody>
          <a:bodyPr spcFirstLastPara="1" wrap="square" lIns="94300" tIns="47150" rIns="94300" bIns="47150" anchor="t" anchorCtr="0">
            <a:noAutofit/>
          </a:bodyPr>
          <a:lstStyle/>
          <a:p>
            <a:pPr marL="165100" lvl="0" indent="-165100" algn="l" rtl="0">
              <a:spcBef>
                <a:spcPts val="0"/>
              </a:spcBef>
              <a:spcAft>
                <a:spcPts val="0"/>
              </a:spcAft>
              <a:buClr>
                <a:schemeClr val="dk1"/>
              </a:buClr>
              <a:buSzPts val="1200"/>
              <a:buFont typeface="Calibri"/>
              <a:buChar char="-"/>
            </a:pPr>
            <a:r>
              <a:rPr lang="en-US" sz="1200"/>
              <a:t>Likely employing those with SUDs</a:t>
            </a:r>
            <a:endParaRPr sz="1400"/>
          </a:p>
          <a:p>
            <a:pPr marL="647700" lvl="1" indent="-190500" algn="l" rtl="0">
              <a:spcBef>
                <a:spcPts val="0"/>
              </a:spcBef>
              <a:spcAft>
                <a:spcPts val="0"/>
              </a:spcAft>
              <a:buClr>
                <a:schemeClr val="dk1"/>
              </a:buClr>
              <a:buSzPts val="1200"/>
              <a:buFont typeface="Calibri"/>
              <a:buChar char="-"/>
            </a:pPr>
            <a:r>
              <a:rPr lang="en-US" sz="1200"/>
              <a:t>66% of adults who misuse opioids are employed</a:t>
            </a:r>
            <a:endParaRPr sz="1400"/>
          </a:p>
          <a:p>
            <a:pPr marL="647700" marR="0" lvl="1" indent="-190500" algn="l" rtl="0">
              <a:lnSpc>
                <a:spcPct val="100000"/>
              </a:lnSpc>
              <a:spcBef>
                <a:spcPts val="0"/>
              </a:spcBef>
              <a:spcAft>
                <a:spcPts val="0"/>
              </a:spcAft>
              <a:buClr>
                <a:schemeClr val="dk1"/>
              </a:buClr>
              <a:buSzPts val="1200"/>
              <a:buFont typeface="Calibri"/>
              <a:buChar char="-"/>
            </a:pPr>
            <a:r>
              <a:rPr lang="en-US" sz="1200"/>
              <a:t>~</a:t>
            </a:r>
            <a:r>
              <a:rPr lang="en-US" sz="1200" b="1"/>
              <a:t>7.2 million </a:t>
            </a:r>
            <a:r>
              <a:rPr lang="en-US" sz="1200"/>
              <a:t>U.S. adult workers reported misusing an opioid at some point in 2016. This can affect any employees regardless of their industry or occupation.</a:t>
            </a:r>
            <a:endParaRPr sz="1400"/>
          </a:p>
          <a:p>
            <a:pPr marL="165100" marR="0" lvl="0" indent="-165100" algn="l" rtl="0">
              <a:lnSpc>
                <a:spcPct val="100000"/>
              </a:lnSpc>
              <a:spcBef>
                <a:spcPts val="0"/>
              </a:spcBef>
              <a:spcAft>
                <a:spcPts val="0"/>
              </a:spcAft>
              <a:buClr>
                <a:schemeClr val="dk1"/>
              </a:buClr>
              <a:buSzPts val="1200"/>
              <a:buFont typeface="Calibri"/>
              <a:buChar char="-"/>
            </a:pPr>
            <a:r>
              <a:rPr lang="en-US" sz="1200"/>
              <a:t>Alcohol misuse</a:t>
            </a:r>
            <a:endParaRPr sz="1200"/>
          </a:p>
          <a:p>
            <a:pPr marL="647700" marR="0" lvl="1" indent="-190500" algn="l" rtl="0">
              <a:lnSpc>
                <a:spcPct val="100000"/>
              </a:lnSpc>
              <a:spcBef>
                <a:spcPts val="0"/>
              </a:spcBef>
              <a:spcAft>
                <a:spcPts val="0"/>
              </a:spcAft>
              <a:buClr>
                <a:schemeClr val="dk1"/>
              </a:buClr>
              <a:buSzPts val="1200"/>
              <a:buFont typeface="Calibri"/>
              <a:buChar char="-"/>
            </a:pPr>
            <a:r>
              <a:rPr lang="en-US" sz="1400"/>
              <a:t>Alcohol abuse resulted in an estimated 9,315 fewer male workers and 2,877 fewer female workers in New Hampshire’s labor force in 2014, an overall reduction in the state’s labor force of 1.65 percent </a:t>
            </a:r>
            <a:endParaRPr sz="1400"/>
          </a:p>
          <a:p>
            <a:pPr marL="647700" marR="0" lvl="1" indent="-114300" algn="l" rtl="0">
              <a:lnSpc>
                <a:spcPct val="100000"/>
              </a:lnSpc>
              <a:spcBef>
                <a:spcPts val="0"/>
              </a:spcBef>
              <a:spcAft>
                <a:spcPts val="0"/>
              </a:spcAft>
              <a:buClr>
                <a:schemeClr val="dk1"/>
              </a:buClr>
              <a:buSzPts val="1200"/>
              <a:buFont typeface="Calibri"/>
              <a:buNone/>
            </a:pPr>
            <a:endParaRPr sz="1400"/>
          </a:p>
          <a:p>
            <a:pPr marL="0" marR="0" lvl="0" indent="0" algn="l" rtl="0">
              <a:lnSpc>
                <a:spcPct val="100000"/>
              </a:lnSpc>
              <a:spcBef>
                <a:spcPts val="0"/>
              </a:spcBef>
              <a:spcAft>
                <a:spcPts val="0"/>
              </a:spcAft>
              <a:buClr>
                <a:schemeClr val="dk1"/>
              </a:buClr>
              <a:buSzPts val="1200"/>
              <a:buFont typeface="Calibri"/>
              <a:buNone/>
            </a:pPr>
            <a:r>
              <a:rPr lang="en-US" sz="1400"/>
              <a:t>Per Dean’s Trainer Manual: </a:t>
            </a:r>
            <a:r>
              <a:rPr lang="en-US" sz="1200"/>
              <a:t>“All in all, over 20 million people – or about 10% of the U.S. population at any given time– meets criteria for a substance use disorder. And while not everyone needs formal treatment, less than 15% of those with a SUD receive any kind of treatment. Many studies have proven that the biggest factor for untreated substance use disorders is the stigma attached to illicit drug use and disordered substance use.”</a:t>
            </a:r>
            <a:endParaRPr sz="1400"/>
          </a:p>
          <a:p>
            <a:pPr marL="0" marR="0" lvl="0" indent="0" algn="l" rtl="0">
              <a:lnSpc>
                <a:spcPct val="100000"/>
              </a:lnSpc>
              <a:spcBef>
                <a:spcPts val="0"/>
              </a:spcBef>
              <a:spcAft>
                <a:spcPts val="0"/>
              </a:spcAft>
              <a:buClr>
                <a:schemeClr val="dk1"/>
              </a:buClr>
              <a:buSzPts val="1200"/>
              <a:buFont typeface="Calibri"/>
              <a:buNone/>
            </a:pPr>
            <a:endParaRPr sz="1400"/>
          </a:p>
          <a:p>
            <a:pPr marL="165100" marR="0" lvl="0" indent="-165100" algn="l" rtl="0">
              <a:lnSpc>
                <a:spcPct val="100000"/>
              </a:lnSpc>
              <a:spcBef>
                <a:spcPts val="0"/>
              </a:spcBef>
              <a:spcAft>
                <a:spcPts val="0"/>
              </a:spcAft>
              <a:buClr>
                <a:schemeClr val="dk1"/>
              </a:buClr>
              <a:buSzPts val="1200"/>
              <a:buFont typeface="Calibri"/>
              <a:buChar char="-"/>
            </a:pPr>
            <a:r>
              <a:rPr lang="en-US" sz="1200"/>
              <a:t>Benefits</a:t>
            </a:r>
            <a:endParaRPr sz="1400"/>
          </a:p>
          <a:p>
            <a:pPr marL="0" lvl="0" indent="0" algn="l" rtl="0">
              <a:spcBef>
                <a:spcPts val="0"/>
              </a:spcBef>
              <a:spcAft>
                <a:spcPts val="0"/>
              </a:spcAft>
              <a:buNone/>
            </a:pPr>
            <a:r>
              <a:rPr lang="en-US" sz="1200"/>
              <a:t>· Higher Productivity</a:t>
            </a:r>
            <a:endParaRPr sz="1400"/>
          </a:p>
          <a:p>
            <a:pPr marL="0" lvl="0" indent="0" algn="l" rtl="0">
              <a:spcBef>
                <a:spcPts val="0"/>
              </a:spcBef>
              <a:spcAft>
                <a:spcPts val="0"/>
              </a:spcAft>
              <a:buNone/>
            </a:pPr>
            <a:r>
              <a:rPr lang="en-US" sz="1200"/>
              <a:t>· Healthier Employees</a:t>
            </a:r>
            <a:endParaRPr sz="1400"/>
          </a:p>
          <a:p>
            <a:pPr marL="0" lvl="0" indent="0" algn="l" rtl="0">
              <a:spcBef>
                <a:spcPts val="0"/>
              </a:spcBef>
              <a:spcAft>
                <a:spcPts val="0"/>
              </a:spcAft>
              <a:buNone/>
            </a:pPr>
            <a:r>
              <a:rPr lang="en-US" sz="1200"/>
              <a:t>· Less Absenteeism</a:t>
            </a:r>
            <a:endParaRPr sz="1400"/>
          </a:p>
          <a:p>
            <a:pPr marL="0" lvl="0" indent="0" algn="l" rtl="0">
              <a:spcBef>
                <a:spcPts val="0"/>
              </a:spcBef>
              <a:spcAft>
                <a:spcPts val="0"/>
              </a:spcAft>
              <a:buNone/>
            </a:pPr>
            <a:r>
              <a:rPr lang="en-US" sz="1200"/>
              <a:t>· Decreased Turnover</a:t>
            </a:r>
            <a:endParaRPr sz="1400"/>
          </a:p>
          <a:p>
            <a:pPr marL="0" lvl="0" indent="0" algn="l" rtl="0">
              <a:spcBef>
                <a:spcPts val="0"/>
              </a:spcBef>
              <a:spcAft>
                <a:spcPts val="0"/>
              </a:spcAft>
              <a:buNone/>
            </a:pPr>
            <a:r>
              <a:rPr lang="en-US" sz="1200"/>
              <a:t>· Increased Morale</a:t>
            </a:r>
            <a:endParaRPr sz="1400"/>
          </a:p>
          <a:p>
            <a:pPr marL="0" lvl="0" indent="0" algn="l" rtl="0">
              <a:spcBef>
                <a:spcPts val="0"/>
              </a:spcBef>
              <a:spcAft>
                <a:spcPts val="0"/>
              </a:spcAft>
              <a:buNone/>
            </a:pPr>
            <a:r>
              <a:rPr lang="en-US" sz="1200"/>
              <a:t>· Improved Communication</a:t>
            </a:r>
            <a:endParaRPr sz="1400"/>
          </a:p>
          <a:p>
            <a:pPr marL="0" lvl="0" indent="0" algn="l" rtl="0">
              <a:spcBef>
                <a:spcPts val="0"/>
              </a:spcBef>
              <a:spcAft>
                <a:spcPts val="0"/>
              </a:spcAft>
              <a:buNone/>
            </a:pPr>
            <a:r>
              <a:rPr lang="en-US" sz="1200"/>
              <a:t>· Greater Employee Satisfaction</a:t>
            </a:r>
            <a:endParaRPr sz="1400"/>
          </a:p>
          <a:p>
            <a:pPr marL="0" lvl="0" indent="0" algn="l" rtl="0">
              <a:spcBef>
                <a:spcPts val="0"/>
              </a:spcBef>
              <a:spcAft>
                <a:spcPts val="0"/>
              </a:spcAft>
              <a:buNone/>
            </a:pPr>
            <a:r>
              <a:rPr lang="en-US" sz="1200"/>
              <a:t>· More Community Connection</a:t>
            </a:r>
            <a:endParaRPr sz="1400"/>
          </a:p>
          <a:p>
            <a:pPr marL="0" lvl="0" indent="0" algn="l" rtl="0">
              <a:spcBef>
                <a:spcPts val="0"/>
              </a:spcBef>
              <a:spcAft>
                <a:spcPts val="0"/>
              </a:spcAft>
              <a:buNone/>
            </a:pPr>
            <a:r>
              <a:rPr lang="en-US" sz="1200"/>
              <a:t>· Increased Customer Loyalty</a:t>
            </a:r>
            <a:endParaRPr sz="1400"/>
          </a:p>
          <a:p>
            <a:pPr marL="0" marR="0" lvl="0" indent="0" algn="l" rtl="0">
              <a:lnSpc>
                <a:spcPct val="100000"/>
              </a:lnSpc>
              <a:spcBef>
                <a:spcPts val="0"/>
              </a:spcBef>
              <a:spcAft>
                <a:spcPts val="0"/>
              </a:spcAft>
              <a:buClr>
                <a:schemeClr val="dk1"/>
              </a:buClr>
              <a:buSzPts val="1200"/>
              <a:buFont typeface="Calibri"/>
              <a:buNone/>
            </a:pPr>
            <a:endParaRPr sz="1200"/>
          </a:p>
        </p:txBody>
      </p:sp>
      <p:sp>
        <p:nvSpPr>
          <p:cNvPr id="305" name="Google Shape;305;g29668726867_0_31:notes"/>
          <p:cNvSpPr txBox="1">
            <a:spLocks noGrp="1"/>
          </p:cNvSpPr>
          <p:nvPr>
            <p:ph type="sldNum" idx="12"/>
          </p:nvPr>
        </p:nvSpPr>
        <p:spPr>
          <a:xfrm>
            <a:off x="4023092" y="8917422"/>
            <a:ext cx="3077700" cy="471000"/>
          </a:xfrm>
          <a:prstGeom prst="rect">
            <a:avLst/>
          </a:prstGeom>
          <a:noFill/>
          <a:ln>
            <a:noFill/>
          </a:ln>
        </p:spPr>
        <p:txBody>
          <a:bodyPr spcFirstLastPara="1" wrap="square" lIns="94300" tIns="47150" rIns="94300" bIns="471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notes"/>
          <p:cNvSpPr txBox="1">
            <a:spLocks noGrp="1"/>
          </p:cNvSpPr>
          <p:nvPr>
            <p:ph type="body" idx="1"/>
          </p:nvPr>
        </p:nvSpPr>
        <p:spPr>
          <a:xfrm>
            <a:off x="710248" y="4518204"/>
            <a:ext cx="5681980" cy="3696712"/>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321" name="Google Shape;321;p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150446cedf_2_21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2150446cedf_2_210:notes"/>
          <p:cNvSpPr txBox="1">
            <a:spLocks noGrp="1"/>
          </p:cNvSpPr>
          <p:nvPr>
            <p:ph type="body" idx="1"/>
          </p:nvPr>
        </p:nvSpPr>
        <p:spPr>
          <a:xfrm>
            <a:off x="710248" y="4518203"/>
            <a:ext cx="5681980" cy="3696713"/>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Clr>
                <a:schemeClr val="dk1"/>
              </a:buClr>
              <a:buSzPts val="1200"/>
              <a:buFont typeface="Calibri"/>
              <a:buNone/>
            </a:pPr>
            <a:endParaRPr sz="1400"/>
          </a:p>
        </p:txBody>
      </p:sp>
      <p:sp>
        <p:nvSpPr>
          <p:cNvPr id="330" name="Google Shape;330;g2150446cedf_2_210:notes"/>
          <p:cNvSpPr txBox="1">
            <a:spLocks noGrp="1"/>
          </p:cNvSpPr>
          <p:nvPr>
            <p:ph type="sldNum" idx="12"/>
          </p:nvPr>
        </p:nvSpPr>
        <p:spPr>
          <a:xfrm>
            <a:off x="4023093" y="8917422"/>
            <a:ext cx="3077739" cy="471053"/>
          </a:xfrm>
          <a:prstGeom prst="rect">
            <a:avLst/>
          </a:prstGeom>
          <a:noFill/>
          <a:ln>
            <a:noFill/>
          </a:ln>
        </p:spPr>
        <p:txBody>
          <a:bodyPr spcFirstLastPara="1" wrap="square" lIns="94300" tIns="47150" rIns="94300" bIns="471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6:notes"/>
          <p:cNvSpPr txBox="1">
            <a:spLocks noGrp="1"/>
          </p:cNvSpPr>
          <p:nvPr>
            <p:ph type="body" idx="1"/>
          </p:nvPr>
        </p:nvSpPr>
        <p:spPr>
          <a:xfrm>
            <a:off x="710248" y="4518204"/>
            <a:ext cx="5681980" cy="3696712"/>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363" name="Google Shape;363;p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7:notes"/>
          <p:cNvSpPr txBox="1">
            <a:spLocks noGrp="1"/>
          </p:cNvSpPr>
          <p:nvPr>
            <p:ph type="body" idx="1"/>
          </p:nvPr>
        </p:nvSpPr>
        <p:spPr>
          <a:xfrm>
            <a:off x="710248" y="4518204"/>
            <a:ext cx="5681980" cy="3696712"/>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370" name="Google Shape;370;p7: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f6b22c43cb_1_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1f6b22c43cb_1_0: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385" name="Google Shape;385;g1f6b22c43cb_1_0: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9668726867_2_6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29668726867_2_60:notes"/>
          <p:cNvSpPr txBox="1">
            <a:spLocks noGrp="1"/>
          </p:cNvSpPr>
          <p:nvPr>
            <p:ph type="body" idx="1"/>
          </p:nvPr>
        </p:nvSpPr>
        <p:spPr>
          <a:xfrm>
            <a:off x="710248" y="4518204"/>
            <a:ext cx="5681980" cy="3696712"/>
          </a:xfrm>
          <a:prstGeom prst="rect">
            <a:avLst/>
          </a:prstGeom>
          <a:noFill/>
          <a:ln>
            <a:noFill/>
          </a:ln>
        </p:spPr>
        <p:txBody>
          <a:bodyPr spcFirstLastPara="1" wrap="square" lIns="94425" tIns="47200" rIns="94425" bIns="47200" anchor="t" anchorCtr="0">
            <a:noAutofit/>
          </a:bodyPr>
          <a:lstStyle/>
          <a:p>
            <a:pPr marL="0" lvl="0" indent="0" algn="l" rtl="0">
              <a:spcBef>
                <a:spcPts val="0"/>
              </a:spcBef>
              <a:spcAft>
                <a:spcPts val="0"/>
              </a:spcAft>
              <a:buNone/>
            </a:pPr>
            <a:endParaRPr sz="1400"/>
          </a:p>
        </p:txBody>
      </p:sp>
      <p:sp>
        <p:nvSpPr>
          <p:cNvPr id="406" name="Google Shape;406;g29668726867_2_60:notes"/>
          <p:cNvSpPr txBox="1">
            <a:spLocks noGrp="1"/>
          </p:cNvSpPr>
          <p:nvPr>
            <p:ph type="sldNum" idx="12"/>
          </p:nvPr>
        </p:nvSpPr>
        <p:spPr>
          <a:xfrm>
            <a:off x="4023092" y="8917422"/>
            <a:ext cx="3077739" cy="471053"/>
          </a:xfrm>
          <a:prstGeom prst="rect">
            <a:avLst/>
          </a:prstGeom>
          <a:noFill/>
          <a:ln>
            <a:noFill/>
          </a:ln>
        </p:spPr>
        <p:txBody>
          <a:bodyPr spcFirstLastPara="1" wrap="square" lIns="94425" tIns="47200" rIns="94425" bIns="472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A4D05-3155-F995-51F4-FD944696D1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00823A-6B77-A611-D3D5-FD5AF89BE5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48B266-F28E-B7E5-99DB-5B366D16DE4F}"/>
              </a:ext>
            </a:extLst>
          </p:cNvPr>
          <p:cNvSpPr>
            <a:spLocks noGrp="1"/>
          </p:cNvSpPr>
          <p:nvPr>
            <p:ph type="dt" sz="half" idx="10"/>
          </p:nvPr>
        </p:nvSpPr>
        <p:spPr/>
        <p:txBody>
          <a:bodyPr/>
          <a:lstStyle/>
          <a:p>
            <a:fld id="{52A1BD52-4E1C-4D97-9921-CC1043C8C6CE}" type="datetimeFigureOut">
              <a:rPr lang="en-US" smtClean="0"/>
              <a:t>12/12/2023</a:t>
            </a:fld>
            <a:endParaRPr lang="en-US"/>
          </a:p>
        </p:txBody>
      </p:sp>
      <p:sp>
        <p:nvSpPr>
          <p:cNvPr id="5" name="Footer Placeholder 4">
            <a:extLst>
              <a:ext uri="{FF2B5EF4-FFF2-40B4-BE49-F238E27FC236}">
                <a16:creationId xmlns:a16="http://schemas.microsoft.com/office/drawing/2014/main" id="{2E7524A6-C847-5C62-4FF3-7ABC029BD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D882F6-0816-E37B-3A3E-F3CC233FC598}"/>
              </a:ext>
            </a:extLst>
          </p:cNvPr>
          <p:cNvSpPr>
            <a:spLocks noGrp="1"/>
          </p:cNvSpPr>
          <p:nvPr>
            <p:ph type="sldNum" sz="quarter" idx="12"/>
          </p:nvPr>
        </p:nvSpPr>
        <p:spPr/>
        <p:txBody>
          <a:bodyPr/>
          <a:lstStyle/>
          <a:p>
            <a:fld id="{4AC85429-9304-40DB-B542-80FD2BB6127C}" type="slidenum">
              <a:rPr lang="en-US" smtClean="0"/>
              <a:t>‹#›</a:t>
            </a:fld>
            <a:endParaRPr lang="en-US"/>
          </a:p>
        </p:txBody>
      </p:sp>
    </p:spTree>
    <p:extLst>
      <p:ext uri="{BB962C8B-B14F-4D97-AF65-F5344CB8AC3E}">
        <p14:creationId xmlns:p14="http://schemas.microsoft.com/office/powerpoint/2010/main" val="1325970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D636F-F26A-A9D3-D539-4307A27DB2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9C6692-9ECA-8241-7573-20CD812FC7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BDA12-94F1-23A7-72F1-910C8CA0B057}"/>
              </a:ext>
            </a:extLst>
          </p:cNvPr>
          <p:cNvSpPr>
            <a:spLocks noGrp="1"/>
          </p:cNvSpPr>
          <p:nvPr>
            <p:ph type="dt" sz="half" idx="10"/>
          </p:nvPr>
        </p:nvSpPr>
        <p:spPr/>
        <p:txBody>
          <a:bodyPr/>
          <a:lstStyle/>
          <a:p>
            <a:fld id="{52A1BD52-4E1C-4D97-9921-CC1043C8C6CE}" type="datetimeFigureOut">
              <a:rPr lang="en-US" smtClean="0"/>
              <a:t>12/12/2023</a:t>
            </a:fld>
            <a:endParaRPr lang="en-US"/>
          </a:p>
        </p:txBody>
      </p:sp>
      <p:sp>
        <p:nvSpPr>
          <p:cNvPr id="5" name="Footer Placeholder 4">
            <a:extLst>
              <a:ext uri="{FF2B5EF4-FFF2-40B4-BE49-F238E27FC236}">
                <a16:creationId xmlns:a16="http://schemas.microsoft.com/office/drawing/2014/main" id="{1F17BA23-CC50-C263-BC67-2F0A9AD054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B49F4-5DAD-2F6E-1DFD-5C727062BAE4}"/>
              </a:ext>
            </a:extLst>
          </p:cNvPr>
          <p:cNvSpPr>
            <a:spLocks noGrp="1"/>
          </p:cNvSpPr>
          <p:nvPr>
            <p:ph type="sldNum" sz="quarter" idx="12"/>
          </p:nvPr>
        </p:nvSpPr>
        <p:spPr/>
        <p:txBody>
          <a:bodyPr/>
          <a:lstStyle/>
          <a:p>
            <a:fld id="{4AC85429-9304-40DB-B542-80FD2BB6127C}" type="slidenum">
              <a:rPr lang="en-US" smtClean="0"/>
              <a:t>‹#›</a:t>
            </a:fld>
            <a:endParaRPr lang="en-US"/>
          </a:p>
        </p:txBody>
      </p:sp>
    </p:spTree>
    <p:extLst>
      <p:ext uri="{BB962C8B-B14F-4D97-AF65-F5344CB8AC3E}">
        <p14:creationId xmlns:p14="http://schemas.microsoft.com/office/powerpoint/2010/main" val="44852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8847CF-F74A-3F08-72F5-E7F69773B0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96E1CE-10E3-53CC-2237-E1779FB787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9197B-8866-1112-FBCE-9A4870378D01}"/>
              </a:ext>
            </a:extLst>
          </p:cNvPr>
          <p:cNvSpPr>
            <a:spLocks noGrp="1"/>
          </p:cNvSpPr>
          <p:nvPr>
            <p:ph type="dt" sz="half" idx="10"/>
          </p:nvPr>
        </p:nvSpPr>
        <p:spPr/>
        <p:txBody>
          <a:bodyPr/>
          <a:lstStyle/>
          <a:p>
            <a:fld id="{52A1BD52-4E1C-4D97-9921-CC1043C8C6CE}" type="datetimeFigureOut">
              <a:rPr lang="en-US" smtClean="0"/>
              <a:t>12/12/2023</a:t>
            </a:fld>
            <a:endParaRPr lang="en-US"/>
          </a:p>
        </p:txBody>
      </p:sp>
      <p:sp>
        <p:nvSpPr>
          <p:cNvPr id="5" name="Footer Placeholder 4">
            <a:extLst>
              <a:ext uri="{FF2B5EF4-FFF2-40B4-BE49-F238E27FC236}">
                <a16:creationId xmlns:a16="http://schemas.microsoft.com/office/drawing/2014/main" id="{48DAD11C-45C6-9970-41B3-7A0BBF755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F7B6F6-5932-FDF0-6BD9-A7C9F51B12BF}"/>
              </a:ext>
            </a:extLst>
          </p:cNvPr>
          <p:cNvSpPr>
            <a:spLocks noGrp="1"/>
          </p:cNvSpPr>
          <p:nvPr>
            <p:ph type="sldNum" sz="quarter" idx="12"/>
          </p:nvPr>
        </p:nvSpPr>
        <p:spPr/>
        <p:txBody>
          <a:bodyPr/>
          <a:lstStyle/>
          <a:p>
            <a:fld id="{4AC85429-9304-40DB-B542-80FD2BB6127C}" type="slidenum">
              <a:rPr lang="en-US" smtClean="0"/>
              <a:t>‹#›</a:t>
            </a:fld>
            <a:endParaRPr lang="en-US"/>
          </a:p>
        </p:txBody>
      </p:sp>
    </p:spTree>
    <p:extLst>
      <p:ext uri="{BB962C8B-B14F-4D97-AF65-F5344CB8AC3E}">
        <p14:creationId xmlns:p14="http://schemas.microsoft.com/office/powerpoint/2010/main" val="3390366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4"/>
        <p:cNvGrpSpPr/>
        <p:nvPr/>
      </p:nvGrpSpPr>
      <p:grpSpPr>
        <a:xfrm>
          <a:off x="0" y="0"/>
          <a:ext cx="0" cy="0"/>
          <a:chOff x="0" y="0"/>
          <a:chExt cx="0" cy="0"/>
        </a:xfrm>
      </p:grpSpPr>
      <p:sp>
        <p:nvSpPr>
          <p:cNvPr id="45" name="Google Shape;45;p20"/>
          <p:cNvSpPr txBox="1">
            <a:spLocks noGrp="1"/>
          </p:cNvSpPr>
          <p:nvPr>
            <p:ph type="ftr" idx="11"/>
          </p:nvPr>
        </p:nvSpPr>
        <p:spPr>
          <a:xfrm>
            <a:off x="0" y="6356350"/>
            <a:ext cx="12192000" cy="5016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20"/>
          <p:cNvSpPr txBox="1">
            <a:spLocks noGrp="1"/>
          </p:cNvSpPr>
          <p:nvPr>
            <p:ph type="body" idx="1"/>
          </p:nvPr>
        </p:nvSpPr>
        <p:spPr>
          <a:xfrm>
            <a:off x="342900" y="1789472"/>
            <a:ext cx="11506200" cy="44208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5D158B"/>
              </a:buClr>
              <a:buSzPts val="1800"/>
              <a:buFont typeface="Arial"/>
              <a:buNone/>
              <a:defRPr sz="1800" b="0" i="0" u="none" strike="noStrike" cap="none">
                <a:solidFill>
                  <a:schemeClr val="dk1"/>
                </a:solidFill>
                <a:latin typeface="Raleway"/>
                <a:ea typeface="Raleway"/>
                <a:cs typeface="Raleway"/>
                <a:sym typeface="Raleway"/>
              </a:defRPr>
            </a:lvl1pPr>
            <a:lvl2pPr marL="914400" marR="0" lvl="1" indent="-228600" algn="l" rtl="0">
              <a:lnSpc>
                <a:spcPct val="100000"/>
              </a:lnSpc>
              <a:spcBef>
                <a:spcPts val="500"/>
              </a:spcBef>
              <a:spcAft>
                <a:spcPts val="0"/>
              </a:spcAft>
              <a:buClr>
                <a:srgbClr val="3ED52C"/>
              </a:buClr>
              <a:buSzPts val="1400"/>
              <a:buFont typeface="Noto Sans Symbols"/>
              <a:buNone/>
              <a:defRPr sz="14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500"/>
              </a:spcBef>
              <a:spcAft>
                <a:spcPts val="0"/>
              </a:spcAft>
              <a:buClr>
                <a:srgbClr val="B31CAC"/>
              </a:buClr>
              <a:buSzPts val="1200"/>
              <a:buFont typeface="NTR"/>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500"/>
              </a:spcBef>
              <a:spcAft>
                <a:spcPts val="0"/>
              </a:spcAft>
              <a:buClr>
                <a:srgbClr val="5D158B"/>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500"/>
              </a:spcBef>
              <a:spcAft>
                <a:spcPts val="0"/>
              </a:spcAft>
              <a:buClr>
                <a:srgbClr val="B31CAC"/>
              </a:buClr>
              <a:buSzPts val="1000"/>
              <a:buFont typeface="NTR"/>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47" name="Google Shape;47;p20"/>
          <p:cNvSpPr txBox="1">
            <a:spLocks noGrp="1"/>
          </p:cNvSpPr>
          <p:nvPr>
            <p:ph type="body" idx="2"/>
          </p:nvPr>
        </p:nvSpPr>
        <p:spPr>
          <a:xfrm>
            <a:off x="352326" y="314227"/>
            <a:ext cx="9070453" cy="6145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1"/>
              </a:buClr>
              <a:buSzPts val="4000"/>
              <a:buFont typeface="Arial"/>
              <a:buNone/>
              <a:defRPr sz="4000" b="1" i="0" u="none" strike="noStrike" cap="none">
                <a:solidFill>
                  <a:schemeClr val="dk1"/>
                </a:solidFill>
                <a:latin typeface="Raleway"/>
                <a:ea typeface="Raleway"/>
                <a:cs typeface="Raleway"/>
                <a:sym typeface="Raleway"/>
              </a:defRPr>
            </a:lvl1pPr>
            <a:lvl2pPr marL="914400" marR="0" lvl="1" indent="-368300" algn="l" rtl="0">
              <a:lnSpc>
                <a:spcPct val="100000"/>
              </a:lnSpc>
              <a:spcBef>
                <a:spcPts val="500"/>
              </a:spcBef>
              <a:spcAft>
                <a:spcPts val="0"/>
              </a:spcAft>
              <a:buClr>
                <a:srgbClr val="3ED52C"/>
              </a:buClr>
              <a:buSzPts val="220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500"/>
              </a:spcBef>
              <a:spcAft>
                <a:spcPts val="0"/>
              </a:spcAft>
              <a:buClr>
                <a:srgbClr val="B31CAC"/>
              </a:buClr>
              <a:buSzPts val="2000"/>
              <a:buFont typeface="NTR"/>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500"/>
              </a:spcBef>
              <a:spcAft>
                <a:spcPts val="0"/>
              </a:spcAft>
              <a:buClr>
                <a:srgbClr val="5D158B"/>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500"/>
              </a:spcBef>
              <a:spcAft>
                <a:spcPts val="0"/>
              </a:spcAft>
              <a:buClr>
                <a:srgbClr val="B31CAC"/>
              </a:buClr>
              <a:buSzPts val="1800"/>
              <a:buFont typeface="NTR"/>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20"/>
          <p:cNvSpPr txBox="1">
            <a:spLocks noGrp="1"/>
          </p:cNvSpPr>
          <p:nvPr>
            <p:ph type="body" idx="3"/>
          </p:nvPr>
        </p:nvSpPr>
        <p:spPr>
          <a:xfrm>
            <a:off x="346270" y="938217"/>
            <a:ext cx="5749730" cy="40981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B31CAC"/>
              </a:buClr>
              <a:buSzPts val="2400"/>
              <a:buFont typeface="Arial"/>
              <a:buNone/>
              <a:defRPr sz="2400" b="0" i="0" u="none" strike="noStrike" cap="none">
                <a:solidFill>
                  <a:srgbClr val="B31CAC"/>
                </a:solidFill>
                <a:latin typeface="Raleway Medium"/>
                <a:ea typeface="Raleway Medium"/>
                <a:cs typeface="Raleway Medium"/>
                <a:sym typeface="Raleway Medium"/>
              </a:defRPr>
            </a:lvl1pPr>
            <a:lvl2pPr marL="914400" marR="0" lvl="1" indent="-368300" algn="l" rtl="0">
              <a:lnSpc>
                <a:spcPct val="100000"/>
              </a:lnSpc>
              <a:spcBef>
                <a:spcPts val="500"/>
              </a:spcBef>
              <a:spcAft>
                <a:spcPts val="0"/>
              </a:spcAft>
              <a:buClr>
                <a:srgbClr val="3ED52C"/>
              </a:buClr>
              <a:buSzPts val="220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500"/>
              </a:spcBef>
              <a:spcAft>
                <a:spcPts val="0"/>
              </a:spcAft>
              <a:buClr>
                <a:srgbClr val="B31CAC"/>
              </a:buClr>
              <a:buSzPts val="2000"/>
              <a:buFont typeface="NTR"/>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500"/>
              </a:spcBef>
              <a:spcAft>
                <a:spcPts val="0"/>
              </a:spcAft>
              <a:buClr>
                <a:srgbClr val="5D158B"/>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500"/>
              </a:spcBef>
              <a:spcAft>
                <a:spcPts val="0"/>
              </a:spcAft>
              <a:buClr>
                <a:srgbClr val="B31CAC"/>
              </a:buClr>
              <a:buSzPts val="1800"/>
              <a:buFont typeface="NTR"/>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6137388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182"/>
        <p:cNvGrpSpPr/>
        <p:nvPr/>
      </p:nvGrpSpPr>
      <p:grpSpPr>
        <a:xfrm>
          <a:off x="0" y="0"/>
          <a:ext cx="0" cy="0"/>
          <a:chOff x="0" y="0"/>
          <a:chExt cx="0" cy="0"/>
        </a:xfrm>
      </p:grpSpPr>
      <p:sp>
        <p:nvSpPr>
          <p:cNvPr id="183" name="Google Shape;183;g2150446cedf_2_264"/>
          <p:cNvSpPr txBox="1">
            <a:spLocks noGrp="1"/>
          </p:cNvSpPr>
          <p:nvPr>
            <p:ph type="ftr" idx="11"/>
          </p:nvPr>
        </p:nvSpPr>
        <p:spPr>
          <a:xfrm>
            <a:off x="0" y="6356350"/>
            <a:ext cx="12192000" cy="5016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4" name="Google Shape;184;g2150446cedf_2_264"/>
          <p:cNvSpPr txBox="1">
            <a:spLocks noGrp="1"/>
          </p:cNvSpPr>
          <p:nvPr>
            <p:ph type="body" idx="1"/>
          </p:nvPr>
        </p:nvSpPr>
        <p:spPr>
          <a:xfrm>
            <a:off x="352326" y="314227"/>
            <a:ext cx="10107517" cy="6145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1"/>
              </a:buClr>
              <a:buSzPts val="4000"/>
              <a:buFont typeface="Arial"/>
              <a:buNone/>
              <a:defRPr sz="4000" b="1" i="0" u="none" strike="noStrike" cap="none">
                <a:solidFill>
                  <a:schemeClr val="dk1"/>
                </a:solidFill>
                <a:latin typeface="Raleway"/>
                <a:ea typeface="Raleway"/>
                <a:cs typeface="Raleway"/>
                <a:sym typeface="Raleway"/>
              </a:defRPr>
            </a:lvl1pPr>
            <a:lvl2pPr marL="914400" marR="0" lvl="1" indent="-368300" algn="l" rtl="0">
              <a:lnSpc>
                <a:spcPct val="100000"/>
              </a:lnSpc>
              <a:spcBef>
                <a:spcPts val="500"/>
              </a:spcBef>
              <a:spcAft>
                <a:spcPts val="0"/>
              </a:spcAft>
              <a:buClr>
                <a:srgbClr val="3ED52C"/>
              </a:buClr>
              <a:buSzPts val="220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500"/>
              </a:spcBef>
              <a:spcAft>
                <a:spcPts val="0"/>
              </a:spcAft>
              <a:buClr>
                <a:srgbClr val="B31CAC"/>
              </a:buClr>
              <a:buSzPts val="2000"/>
              <a:buFont typeface="NTR"/>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500"/>
              </a:spcBef>
              <a:spcAft>
                <a:spcPts val="0"/>
              </a:spcAft>
              <a:buClr>
                <a:srgbClr val="5D158B"/>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500"/>
              </a:spcBef>
              <a:spcAft>
                <a:spcPts val="0"/>
              </a:spcAft>
              <a:buClr>
                <a:srgbClr val="B31CAC"/>
              </a:buClr>
              <a:buSzPts val="1800"/>
              <a:buFont typeface="NTR"/>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5" name="Google Shape;185;g2150446cedf_2_264"/>
          <p:cNvSpPr txBox="1">
            <a:spLocks noGrp="1"/>
          </p:cNvSpPr>
          <p:nvPr>
            <p:ph type="body" idx="2"/>
          </p:nvPr>
        </p:nvSpPr>
        <p:spPr>
          <a:xfrm>
            <a:off x="346270" y="938217"/>
            <a:ext cx="5749730" cy="40981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B31CAC"/>
              </a:buClr>
              <a:buSzPts val="2400"/>
              <a:buFont typeface="Arial"/>
              <a:buNone/>
              <a:defRPr sz="2400" b="0" i="0" u="none" strike="noStrike" cap="none">
                <a:solidFill>
                  <a:srgbClr val="B31CAC"/>
                </a:solidFill>
                <a:latin typeface="Raleway Medium"/>
                <a:ea typeface="Raleway Medium"/>
                <a:cs typeface="Raleway Medium"/>
                <a:sym typeface="Raleway Medium"/>
              </a:defRPr>
            </a:lvl1pPr>
            <a:lvl2pPr marL="914400" marR="0" lvl="1" indent="-368300" algn="l" rtl="0">
              <a:lnSpc>
                <a:spcPct val="100000"/>
              </a:lnSpc>
              <a:spcBef>
                <a:spcPts val="500"/>
              </a:spcBef>
              <a:spcAft>
                <a:spcPts val="0"/>
              </a:spcAft>
              <a:buClr>
                <a:srgbClr val="3ED52C"/>
              </a:buClr>
              <a:buSzPts val="220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500"/>
              </a:spcBef>
              <a:spcAft>
                <a:spcPts val="0"/>
              </a:spcAft>
              <a:buClr>
                <a:srgbClr val="B31CAC"/>
              </a:buClr>
              <a:buSzPts val="2000"/>
              <a:buFont typeface="NTR"/>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500"/>
              </a:spcBef>
              <a:spcAft>
                <a:spcPts val="0"/>
              </a:spcAft>
              <a:buClr>
                <a:srgbClr val="5D158B"/>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500"/>
              </a:spcBef>
              <a:spcAft>
                <a:spcPts val="0"/>
              </a:spcAft>
              <a:buClr>
                <a:srgbClr val="B31CAC"/>
              </a:buClr>
              <a:buSzPts val="1800"/>
              <a:buFont typeface="NTR"/>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6" name="Google Shape;186;g2150446cedf_2_264"/>
          <p:cNvSpPr txBox="1">
            <a:spLocks noGrp="1"/>
          </p:cNvSpPr>
          <p:nvPr>
            <p:ph type="body" idx="3"/>
          </p:nvPr>
        </p:nvSpPr>
        <p:spPr>
          <a:xfrm>
            <a:off x="342900" y="1787524"/>
            <a:ext cx="5330787" cy="4422775"/>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1000"/>
              </a:spcBef>
              <a:spcAft>
                <a:spcPts val="0"/>
              </a:spcAft>
              <a:buClr>
                <a:srgbClr val="5D158B"/>
              </a:buClr>
              <a:buSzPts val="1800"/>
              <a:buFont typeface="Arial"/>
              <a:buChar char="•"/>
              <a:defRPr sz="18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600"/>
              </a:spcBef>
              <a:spcAft>
                <a:spcPts val="0"/>
              </a:spcAft>
              <a:buClr>
                <a:srgbClr val="3ED52C"/>
              </a:buClr>
              <a:buSzPts val="1600"/>
              <a:buFont typeface="Noto Sans Symbols"/>
              <a:buChar char="▪"/>
              <a:defRPr sz="1600" b="0" i="0" u="none" strike="noStrike" cap="none">
                <a:solidFill>
                  <a:schemeClr val="dk1"/>
                </a:solidFill>
                <a:latin typeface="Raleway"/>
                <a:ea typeface="Raleway"/>
                <a:cs typeface="Raleway"/>
                <a:sym typeface="Raleway"/>
              </a:defRPr>
            </a:lvl2pPr>
            <a:lvl3pPr marL="1371600" marR="0" lvl="2" indent="-317500" algn="l" rtl="0">
              <a:lnSpc>
                <a:spcPct val="100000"/>
              </a:lnSpc>
              <a:spcBef>
                <a:spcPts val="600"/>
              </a:spcBef>
              <a:spcAft>
                <a:spcPts val="0"/>
              </a:spcAft>
              <a:buClr>
                <a:srgbClr val="B31CAC"/>
              </a:buClr>
              <a:buSzPts val="1400"/>
              <a:buFont typeface="NTR"/>
              <a:buChar char="-"/>
              <a:defRPr sz="1400" b="0" i="0" u="none" strike="noStrike" cap="none">
                <a:solidFill>
                  <a:schemeClr val="dk1"/>
                </a:solidFill>
                <a:latin typeface="Raleway"/>
                <a:ea typeface="Raleway"/>
                <a:cs typeface="Raleway"/>
                <a:sym typeface="Raleway"/>
              </a:defRPr>
            </a:lvl3pPr>
            <a:lvl4pPr marL="1828800" marR="0" lvl="3" indent="-304800" algn="l" rtl="0">
              <a:lnSpc>
                <a:spcPct val="100000"/>
              </a:lnSpc>
              <a:spcBef>
                <a:spcPts val="600"/>
              </a:spcBef>
              <a:spcAft>
                <a:spcPts val="0"/>
              </a:spcAft>
              <a:buClr>
                <a:srgbClr val="5D158B"/>
              </a:buClr>
              <a:buSzPts val="1200"/>
              <a:buFont typeface="Arial"/>
              <a:buChar char="•"/>
              <a:defRPr sz="1200" b="0" i="0" u="none" strike="noStrike" cap="none">
                <a:solidFill>
                  <a:schemeClr val="dk1"/>
                </a:solidFill>
                <a:latin typeface="Raleway"/>
                <a:ea typeface="Raleway"/>
                <a:cs typeface="Raleway"/>
                <a:sym typeface="Raleway"/>
              </a:defRPr>
            </a:lvl4pPr>
            <a:lvl5pPr marL="2286000" marR="0" lvl="4" indent="-304800" algn="l" rtl="0">
              <a:lnSpc>
                <a:spcPct val="100000"/>
              </a:lnSpc>
              <a:spcBef>
                <a:spcPts val="600"/>
              </a:spcBef>
              <a:spcAft>
                <a:spcPts val="0"/>
              </a:spcAft>
              <a:buClr>
                <a:srgbClr val="B31CAC"/>
              </a:buClr>
              <a:buSzPts val="1200"/>
              <a:buFont typeface="NTR"/>
              <a:buChar char="»"/>
              <a:defRPr sz="1200" b="0" i="0" u="none" strike="noStrike" cap="none">
                <a:solidFill>
                  <a:schemeClr val="dk1"/>
                </a:solidFill>
                <a:latin typeface="Raleway"/>
                <a:ea typeface="Raleway"/>
                <a:cs typeface="Raleway"/>
                <a:sym typeface="Raleway"/>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g2150446cedf_2_264"/>
          <p:cNvSpPr txBox="1">
            <a:spLocks noGrp="1"/>
          </p:cNvSpPr>
          <p:nvPr>
            <p:ph type="body" idx="4"/>
          </p:nvPr>
        </p:nvSpPr>
        <p:spPr>
          <a:xfrm>
            <a:off x="6093705" y="1787524"/>
            <a:ext cx="5330787" cy="4422775"/>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1000"/>
              </a:spcBef>
              <a:spcAft>
                <a:spcPts val="0"/>
              </a:spcAft>
              <a:buClr>
                <a:srgbClr val="5D158B"/>
              </a:buClr>
              <a:buSzPts val="1800"/>
              <a:buFont typeface="Arial"/>
              <a:buChar char="•"/>
              <a:defRPr sz="18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600"/>
              </a:spcBef>
              <a:spcAft>
                <a:spcPts val="0"/>
              </a:spcAft>
              <a:buClr>
                <a:srgbClr val="3ED52C"/>
              </a:buClr>
              <a:buSzPts val="1600"/>
              <a:buFont typeface="Noto Sans Symbols"/>
              <a:buChar char="▪"/>
              <a:defRPr sz="1600" b="0" i="0" u="none" strike="noStrike" cap="none">
                <a:solidFill>
                  <a:schemeClr val="dk1"/>
                </a:solidFill>
                <a:latin typeface="Raleway"/>
                <a:ea typeface="Raleway"/>
                <a:cs typeface="Raleway"/>
                <a:sym typeface="Raleway"/>
              </a:defRPr>
            </a:lvl2pPr>
            <a:lvl3pPr marL="1371600" marR="0" lvl="2" indent="-317500" algn="l" rtl="0">
              <a:lnSpc>
                <a:spcPct val="100000"/>
              </a:lnSpc>
              <a:spcBef>
                <a:spcPts val="600"/>
              </a:spcBef>
              <a:spcAft>
                <a:spcPts val="0"/>
              </a:spcAft>
              <a:buClr>
                <a:srgbClr val="B31CAC"/>
              </a:buClr>
              <a:buSzPts val="1400"/>
              <a:buFont typeface="NTR"/>
              <a:buChar char="-"/>
              <a:defRPr sz="1400" b="0" i="0" u="none" strike="noStrike" cap="none">
                <a:solidFill>
                  <a:schemeClr val="dk1"/>
                </a:solidFill>
                <a:latin typeface="Raleway"/>
                <a:ea typeface="Raleway"/>
                <a:cs typeface="Raleway"/>
                <a:sym typeface="Raleway"/>
              </a:defRPr>
            </a:lvl3pPr>
            <a:lvl4pPr marL="1828800" marR="0" lvl="3" indent="-304800" algn="l" rtl="0">
              <a:lnSpc>
                <a:spcPct val="100000"/>
              </a:lnSpc>
              <a:spcBef>
                <a:spcPts val="600"/>
              </a:spcBef>
              <a:spcAft>
                <a:spcPts val="0"/>
              </a:spcAft>
              <a:buClr>
                <a:srgbClr val="5D158B"/>
              </a:buClr>
              <a:buSzPts val="1200"/>
              <a:buFont typeface="Arial"/>
              <a:buChar char="•"/>
              <a:defRPr sz="1200" b="0" i="0" u="none" strike="noStrike" cap="none">
                <a:solidFill>
                  <a:schemeClr val="dk1"/>
                </a:solidFill>
                <a:latin typeface="Raleway"/>
                <a:ea typeface="Raleway"/>
                <a:cs typeface="Raleway"/>
                <a:sym typeface="Raleway"/>
              </a:defRPr>
            </a:lvl4pPr>
            <a:lvl5pPr marL="2286000" marR="0" lvl="4" indent="-304800" algn="l" rtl="0">
              <a:lnSpc>
                <a:spcPct val="100000"/>
              </a:lnSpc>
              <a:spcBef>
                <a:spcPts val="600"/>
              </a:spcBef>
              <a:spcAft>
                <a:spcPts val="0"/>
              </a:spcAft>
              <a:buClr>
                <a:srgbClr val="B31CAC"/>
              </a:buClr>
              <a:buSzPts val="1200"/>
              <a:buFont typeface="NTR"/>
              <a:buChar char="»"/>
              <a:defRPr sz="1200" b="0" i="0" u="none" strike="noStrike" cap="none">
                <a:solidFill>
                  <a:schemeClr val="dk1"/>
                </a:solidFill>
                <a:latin typeface="Raleway"/>
                <a:ea typeface="Raleway"/>
                <a:cs typeface="Raleway"/>
                <a:sym typeface="Raleway"/>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800313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EE577-E0F0-63CD-5F97-D04DB598B5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5CEB42-6B01-292E-973F-443D162836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B9AD0-D37C-9010-75C3-63BAE75FB862}"/>
              </a:ext>
            </a:extLst>
          </p:cNvPr>
          <p:cNvSpPr>
            <a:spLocks noGrp="1"/>
          </p:cNvSpPr>
          <p:nvPr>
            <p:ph type="dt" sz="half" idx="10"/>
          </p:nvPr>
        </p:nvSpPr>
        <p:spPr/>
        <p:txBody>
          <a:bodyPr/>
          <a:lstStyle/>
          <a:p>
            <a:fld id="{52A1BD52-4E1C-4D97-9921-CC1043C8C6CE}" type="datetimeFigureOut">
              <a:rPr lang="en-US" smtClean="0"/>
              <a:t>12/12/2023</a:t>
            </a:fld>
            <a:endParaRPr lang="en-US"/>
          </a:p>
        </p:txBody>
      </p:sp>
      <p:sp>
        <p:nvSpPr>
          <p:cNvPr id="5" name="Footer Placeholder 4">
            <a:extLst>
              <a:ext uri="{FF2B5EF4-FFF2-40B4-BE49-F238E27FC236}">
                <a16:creationId xmlns:a16="http://schemas.microsoft.com/office/drawing/2014/main" id="{84492BE9-D669-3F6A-11FA-D8D9127B3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BFA84C-05A6-2B29-76A9-449FA9A87433}"/>
              </a:ext>
            </a:extLst>
          </p:cNvPr>
          <p:cNvSpPr>
            <a:spLocks noGrp="1"/>
          </p:cNvSpPr>
          <p:nvPr>
            <p:ph type="sldNum" sz="quarter" idx="12"/>
          </p:nvPr>
        </p:nvSpPr>
        <p:spPr/>
        <p:txBody>
          <a:bodyPr/>
          <a:lstStyle/>
          <a:p>
            <a:fld id="{4AC85429-9304-40DB-B542-80FD2BB6127C}" type="slidenum">
              <a:rPr lang="en-US" smtClean="0"/>
              <a:t>‹#›</a:t>
            </a:fld>
            <a:endParaRPr lang="en-US"/>
          </a:p>
        </p:txBody>
      </p:sp>
    </p:spTree>
    <p:extLst>
      <p:ext uri="{BB962C8B-B14F-4D97-AF65-F5344CB8AC3E}">
        <p14:creationId xmlns:p14="http://schemas.microsoft.com/office/powerpoint/2010/main" val="1805652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0EE76-C569-1D3C-2861-DD3D0EC03F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488B68-A80C-C43C-9B9D-89E22EE399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AE38B9-993E-67B5-EF09-60C6AB01FF7B}"/>
              </a:ext>
            </a:extLst>
          </p:cNvPr>
          <p:cNvSpPr>
            <a:spLocks noGrp="1"/>
          </p:cNvSpPr>
          <p:nvPr>
            <p:ph type="dt" sz="half" idx="10"/>
          </p:nvPr>
        </p:nvSpPr>
        <p:spPr/>
        <p:txBody>
          <a:bodyPr/>
          <a:lstStyle/>
          <a:p>
            <a:fld id="{52A1BD52-4E1C-4D97-9921-CC1043C8C6CE}" type="datetimeFigureOut">
              <a:rPr lang="en-US" smtClean="0"/>
              <a:t>12/12/2023</a:t>
            </a:fld>
            <a:endParaRPr lang="en-US"/>
          </a:p>
        </p:txBody>
      </p:sp>
      <p:sp>
        <p:nvSpPr>
          <p:cNvPr id="5" name="Footer Placeholder 4">
            <a:extLst>
              <a:ext uri="{FF2B5EF4-FFF2-40B4-BE49-F238E27FC236}">
                <a16:creationId xmlns:a16="http://schemas.microsoft.com/office/drawing/2014/main" id="{E8AA6BFA-E61E-16D0-59CB-0ED74290B4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FCE10C-1548-6C8F-CC1B-9876766D4A1A}"/>
              </a:ext>
            </a:extLst>
          </p:cNvPr>
          <p:cNvSpPr>
            <a:spLocks noGrp="1"/>
          </p:cNvSpPr>
          <p:nvPr>
            <p:ph type="sldNum" sz="quarter" idx="12"/>
          </p:nvPr>
        </p:nvSpPr>
        <p:spPr/>
        <p:txBody>
          <a:bodyPr/>
          <a:lstStyle/>
          <a:p>
            <a:fld id="{4AC85429-9304-40DB-B542-80FD2BB6127C}" type="slidenum">
              <a:rPr lang="en-US" smtClean="0"/>
              <a:t>‹#›</a:t>
            </a:fld>
            <a:endParaRPr lang="en-US"/>
          </a:p>
        </p:txBody>
      </p:sp>
    </p:spTree>
    <p:extLst>
      <p:ext uri="{BB962C8B-B14F-4D97-AF65-F5344CB8AC3E}">
        <p14:creationId xmlns:p14="http://schemas.microsoft.com/office/powerpoint/2010/main" val="2339174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CCAF-B651-4C0B-C6D9-210D46FA3F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7E2CDF-F317-B660-4569-8AFB0101E6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ACEA65-86C6-1F29-34FE-032036EBD4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E73A49-10B2-4B10-F8E9-5662976AB2A0}"/>
              </a:ext>
            </a:extLst>
          </p:cNvPr>
          <p:cNvSpPr>
            <a:spLocks noGrp="1"/>
          </p:cNvSpPr>
          <p:nvPr>
            <p:ph type="dt" sz="half" idx="10"/>
          </p:nvPr>
        </p:nvSpPr>
        <p:spPr/>
        <p:txBody>
          <a:bodyPr/>
          <a:lstStyle/>
          <a:p>
            <a:fld id="{52A1BD52-4E1C-4D97-9921-CC1043C8C6CE}" type="datetimeFigureOut">
              <a:rPr lang="en-US" smtClean="0"/>
              <a:t>12/12/2023</a:t>
            </a:fld>
            <a:endParaRPr lang="en-US"/>
          </a:p>
        </p:txBody>
      </p:sp>
      <p:sp>
        <p:nvSpPr>
          <p:cNvPr id="6" name="Footer Placeholder 5">
            <a:extLst>
              <a:ext uri="{FF2B5EF4-FFF2-40B4-BE49-F238E27FC236}">
                <a16:creationId xmlns:a16="http://schemas.microsoft.com/office/drawing/2014/main" id="{CF888A80-1A89-D5D4-AA9C-912D427DEE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D7844A-1954-6BF1-A091-B90564828DD3}"/>
              </a:ext>
            </a:extLst>
          </p:cNvPr>
          <p:cNvSpPr>
            <a:spLocks noGrp="1"/>
          </p:cNvSpPr>
          <p:nvPr>
            <p:ph type="sldNum" sz="quarter" idx="12"/>
          </p:nvPr>
        </p:nvSpPr>
        <p:spPr/>
        <p:txBody>
          <a:bodyPr/>
          <a:lstStyle/>
          <a:p>
            <a:fld id="{4AC85429-9304-40DB-B542-80FD2BB6127C}" type="slidenum">
              <a:rPr lang="en-US" smtClean="0"/>
              <a:t>‹#›</a:t>
            </a:fld>
            <a:endParaRPr lang="en-US"/>
          </a:p>
        </p:txBody>
      </p:sp>
    </p:spTree>
    <p:extLst>
      <p:ext uri="{BB962C8B-B14F-4D97-AF65-F5344CB8AC3E}">
        <p14:creationId xmlns:p14="http://schemas.microsoft.com/office/powerpoint/2010/main" val="3205705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97466-0F1B-16AF-E3F9-42C16BB78A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293F66-75CC-F1FE-1144-A9F48EA3C3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11CFA-DB98-3E46-6995-9794B183E2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423AA0-4697-53F3-F0AC-E0B142FEB2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4AEC99-3A0A-240F-F2B1-F3203BD676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0FE256-BF67-C9EC-898B-D7EB23BE8EA3}"/>
              </a:ext>
            </a:extLst>
          </p:cNvPr>
          <p:cNvSpPr>
            <a:spLocks noGrp="1"/>
          </p:cNvSpPr>
          <p:nvPr>
            <p:ph type="dt" sz="half" idx="10"/>
          </p:nvPr>
        </p:nvSpPr>
        <p:spPr/>
        <p:txBody>
          <a:bodyPr/>
          <a:lstStyle/>
          <a:p>
            <a:fld id="{52A1BD52-4E1C-4D97-9921-CC1043C8C6CE}" type="datetimeFigureOut">
              <a:rPr lang="en-US" smtClean="0"/>
              <a:t>12/12/2023</a:t>
            </a:fld>
            <a:endParaRPr lang="en-US"/>
          </a:p>
        </p:txBody>
      </p:sp>
      <p:sp>
        <p:nvSpPr>
          <p:cNvPr id="8" name="Footer Placeholder 7">
            <a:extLst>
              <a:ext uri="{FF2B5EF4-FFF2-40B4-BE49-F238E27FC236}">
                <a16:creationId xmlns:a16="http://schemas.microsoft.com/office/drawing/2014/main" id="{D1DA6F4F-AC44-3349-B18D-2452274850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CB8803-8B37-7B02-26B7-037D66535119}"/>
              </a:ext>
            </a:extLst>
          </p:cNvPr>
          <p:cNvSpPr>
            <a:spLocks noGrp="1"/>
          </p:cNvSpPr>
          <p:nvPr>
            <p:ph type="sldNum" sz="quarter" idx="12"/>
          </p:nvPr>
        </p:nvSpPr>
        <p:spPr/>
        <p:txBody>
          <a:bodyPr/>
          <a:lstStyle/>
          <a:p>
            <a:fld id="{4AC85429-9304-40DB-B542-80FD2BB6127C}" type="slidenum">
              <a:rPr lang="en-US" smtClean="0"/>
              <a:t>‹#›</a:t>
            </a:fld>
            <a:endParaRPr lang="en-US"/>
          </a:p>
        </p:txBody>
      </p:sp>
    </p:spTree>
    <p:extLst>
      <p:ext uri="{BB962C8B-B14F-4D97-AF65-F5344CB8AC3E}">
        <p14:creationId xmlns:p14="http://schemas.microsoft.com/office/powerpoint/2010/main" val="158550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D0FB0-DA3B-234A-6A9C-ABCB5B9D24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675BA4-1D6E-3B9D-04AD-3751256305BF}"/>
              </a:ext>
            </a:extLst>
          </p:cNvPr>
          <p:cNvSpPr>
            <a:spLocks noGrp="1"/>
          </p:cNvSpPr>
          <p:nvPr>
            <p:ph type="dt" sz="half" idx="10"/>
          </p:nvPr>
        </p:nvSpPr>
        <p:spPr/>
        <p:txBody>
          <a:bodyPr/>
          <a:lstStyle/>
          <a:p>
            <a:fld id="{52A1BD52-4E1C-4D97-9921-CC1043C8C6CE}" type="datetimeFigureOut">
              <a:rPr lang="en-US" smtClean="0"/>
              <a:t>12/12/2023</a:t>
            </a:fld>
            <a:endParaRPr lang="en-US"/>
          </a:p>
        </p:txBody>
      </p:sp>
      <p:sp>
        <p:nvSpPr>
          <p:cNvPr id="4" name="Footer Placeholder 3">
            <a:extLst>
              <a:ext uri="{FF2B5EF4-FFF2-40B4-BE49-F238E27FC236}">
                <a16:creationId xmlns:a16="http://schemas.microsoft.com/office/drawing/2014/main" id="{6FD8C8E5-A124-4201-D4BE-740BD5F5C7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C10CA1-D45E-18C2-0F8F-16FD30A5D838}"/>
              </a:ext>
            </a:extLst>
          </p:cNvPr>
          <p:cNvSpPr>
            <a:spLocks noGrp="1"/>
          </p:cNvSpPr>
          <p:nvPr>
            <p:ph type="sldNum" sz="quarter" idx="12"/>
          </p:nvPr>
        </p:nvSpPr>
        <p:spPr/>
        <p:txBody>
          <a:bodyPr/>
          <a:lstStyle/>
          <a:p>
            <a:fld id="{4AC85429-9304-40DB-B542-80FD2BB6127C}" type="slidenum">
              <a:rPr lang="en-US" smtClean="0"/>
              <a:t>‹#›</a:t>
            </a:fld>
            <a:endParaRPr lang="en-US"/>
          </a:p>
        </p:txBody>
      </p:sp>
    </p:spTree>
    <p:extLst>
      <p:ext uri="{BB962C8B-B14F-4D97-AF65-F5344CB8AC3E}">
        <p14:creationId xmlns:p14="http://schemas.microsoft.com/office/powerpoint/2010/main" val="1048414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7FB020-F2A7-148A-B2CE-5CE4FFA17A1A}"/>
              </a:ext>
            </a:extLst>
          </p:cNvPr>
          <p:cNvSpPr>
            <a:spLocks noGrp="1"/>
          </p:cNvSpPr>
          <p:nvPr>
            <p:ph type="dt" sz="half" idx="10"/>
          </p:nvPr>
        </p:nvSpPr>
        <p:spPr/>
        <p:txBody>
          <a:bodyPr/>
          <a:lstStyle/>
          <a:p>
            <a:fld id="{52A1BD52-4E1C-4D97-9921-CC1043C8C6CE}" type="datetimeFigureOut">
              <a:rPr lang="en-US" smtClean="0"/>
              <a:t>12/12/2023</a:t>
            </a:fld>
            <a:endParaRPr lang="en-US"/>
          </a:p>
        </p:txBody>
      </p:sp>
      <p:sp>
        <p:nvSpPr>
          <p:cNvPr id="3" name="Footer Placeholder 2">
            <a:extLst>
              <a:ext uri="{FF2B5EF4-FFF2-40B4-BE49-F238E27FC236}">
                <a16:creationId xmlns:a16="http://schemas.microsoft.com/office/drawing/2014/main" id="{7BF6976C-562A-5E32-1403-18C0E104D9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5F834B-3053-2B91-A2F3-3B18F81FE45B}"/>
              </a:ext>
            </a:extLst>
          </p:cNvPr>
          <p:cNvSpPr>
            <a:spLocks noGrp="1"/>
          </p:cNvSpPr>
          <p:nvPr>
            <p:ph type="sldNum" sz="quarter" idx="12"/>
          </p:nvPr>
        </p:nvSpPr>
        <p:spPr/>
        <p:txBody>
          <a:bodyPr/>
          <a:lstStyle/>
          <a:p>
            <a:fld id="{4AC85429-9304-40DB-B542-80FD2BB6127C}" type="slidenum">
              <a:rPr lang="en-US" smtClean="0"/>
              <a:t>‹#›</a:t>
            </a:fld>
            <a:endParaRPr lang="en-US"/>
          </a:p>
        </p:txBody>
      </p:sp>
    </p:spTree>
    <p:extLst>
      <p:ext uri="{BB962C8B-B14F-4D97-AF65-F5344CB8AC3E}">
        <p14:creationId xmlns:p14="http://schemas.microsoft.com/office/powerpoint/2010/main" val="1424705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44CE5-1B68-C077-EBD3-F70E42DB79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C9B99F-7807-F750-8CF4-09AD0228C8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D96ABB-7C50-13BB-33D1-69913ADFBF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B49938-18A7-4695-1AC6-FEDC36210676}"/>
              </a:ext>
            </a:extLst>
          </p:cNvPr>
          <p:cNvSpPr>
            <a:spLocks noGrp="1"/>
          </p:cNvSpPr>
          <p:nvPr>
            <p:ph type="dt" sz="half" idx="10"/>
          </p:nvPr>
        </p:nvSpPr>
        <p:spPr/>
        <p:txBody>
          <a:bodyPr/>
          <a:lstStyle/>
          <a:p>
            <a:fld id="{52A1BD52-4E1C-4D97-9921-CC1043C8C6CE}" type="datetimeFigureOut">
              <a:rPr lang="en-US" smtClean="0"/>
              <a:t>12/12/2023</a:t>
            </a:fld>
            <a:endParaRPr lang="en-US"/>
          </a:p>
        </p:txBody>
      </p:sp>
      <p:sp>
        <p:nvSpPr>
          <p:cNvPr id="6" name="Footer Placeholder 5">
            <a:extLst>
              <a:ext uri="{FF2B5EF4-FFF2-40B4-BE49-F238E27FC236}">
                <a16:creationId xmlns:a16="http://schemas.microsoft.com/office/drawing/2014/main" id="{779E6CCA-08E5-5FF4-43AC-9C01C00BC3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403AC4-1F67-792A-FEDD-7BCBEA040210}"/>
              </a:ext>
            </a:extLst>
          </p:cNvPr>
          <p:cNvSpPr>
            <a:spLocks noGrp="1"/>
          </p:cNvSpPr>
          <p:nvPr>
            <p:ph type="sldNum" sz="quarter" idx="12"/>
          </p:nvPr>
        </p:nvSpPr>
        <p:spPr/>
        <p:txBody>
          <a:bodyPr/>
          <a:lstStyle/>
          <a:p>
            <a:fld id="{4AC85429-9304-40DB-B542-80FD2BB6127C}" type="slidenum">
              <a:rPr lang="en-US" smtClean="0"/>
              <a:t>‹#›</a:t>
            </a:fld>
            <a:endParaRPr lang="en-US"/>
          </a:p>
        </p:txBody>
      </p:sp>
    </p:spTree>
    <p:extLst>
      <p:ext uri="{BB962C8B-B14F-4D97-AF65-F5344CB8AC3E}">
        <p14:creationId xmlns:p14="http://schemas.microsoft.com/office/powerpoint/2010/main" val="1111106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5B3A-6E38-9B04-637C-0FDB4EFC2F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00E6A2-F870-8168-C7CE-2F977FDC4B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3DAEEB-1A47-E238-02C6-02A3E0855F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AFF42D-D8CC-D8CC-97F5-350262BFC2C2}"/>
              </a:ext>
            </a:extLst>
          </p:cNvPr>
          <p:cNvSpPr>
            <a:spLocks noGrp="1"/>
          </p:cNvSpPr>
          <p:nvPr>
            <p:ph type="dt" sz="half" idx="10"/>
          </p:nvPr>
        </p:nvSpPr>
        <p:spPr/>
        <p:txBody>
          <a:bodyPr/>
          <a:lstStyle/>
          <a:p>
            <a:fld id="{52A1BD52-4E1C-4D97-9921-CC1043C8C6CE}" type="datetimeFigureOut">
              <a:rPr lang="en-US" smtClean="0"/>
              <a:t>12/12/2023</a:t>
            </a:fld>
            <a:endParaRPr lang="en-US"/>
          </a:p>
        </p:txBody>
      </p:sp>
      <p:sp>
        <p:nvSpPr>
          <p:cNvPr id="6" name="Footer Placeholder 5">
            <a:extLst>
              <a:ext uri="{FF2B5EF4-FFF2-40B4-BE49-F238E27FC236}">
                <a16:creationId xmlns:a16="http://schemas.microsoft.com/office/drawing/2014/main" id="{8573A756-E968-2D61-9CC4-B6756262B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54AD80-86C0-F633-8DDC-27C747925A9A}"/>
              </a:ext>
            </a:extLst>
          </p:cNvPr>
          <p:cNvSpPr>
            <a:spLocks noGrp="1"/>
          </p:cNvSpPr>
          <p:nvPr>
            <p:ph type="sldNum" sz="quarter" idx="12"/>
          </p:nvPr>
        </p:nvSpPr>
        <p:spPr/>
        <p:txBody>
          <a:bodyPr/>
          <a:lstStyle/>
          <a:p>
            <a:fld id="{4AC85429-9304-40DB-B542-80FD2BB6127C}" type="slidenum">
              <a:rPr lang="en-US" smtClean="0"/>
              <a:t>‹#›</a:t>
            </a:fld>
            <a:endParaRPr lang="en-US"/>
          </a:p>
        </p:txBody>
      </p:sp>
    </p:spTree>
    <p:extLst>
      <p:ext uri="{BB962C8B-B14F-4D97-AF65-F5344CB8AC3E}">
        <p14:creationId xmlns:p14="http://schemas.microsoft.com/office/powerpoint/2010/main" val="1674380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27229-14FE-D288-47F8-6255CD67CB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54CFF4-44B3-9223-A7B3-C9442154AA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BEDA8-4C8B-BA0B-4D55-6D5DA09594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1BD52-4E1C-4D97-9921-CC1043C8C6CE}" type="datetimeFigureOut">
              <a:rPr lang="en-US" smtClean="0"/>
              <a:t>12/12/2023</a:t>
            </a:fld>
            <a:endParaRPr lang="en-US"/>
          </a:p>
        </p:txBody>
      </p:sp>
      <p:sp>
        <p:nvSpPr>
          <p:cNvPr id="5" name="Footer Placeholder 4">
            <a:extLst>
              <a:ext uri="{FF2B5EF4-FFF2-40B4-BE49-F238E27FC236}">
                <a16:creationId xmlns:a16="http://schemas.microsoft.com/office/drawing/2014/main" id="{1DC278B6-2F5B-1553-F553-BE75BF1698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CDE387-A881-10F9-60A3-8B9CBE982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C85429-9304-40DB-B542-80FD2BB6127C}" type="slidenum">
              <a:rPr lang="en-US" smtClean="0"/>
              <a:t>‹#›</a:t>
            </a:fld>
            <a:endParaRPr lang="en-US"/>
          </a:p>
        </p:txBody>
      </p:sp>
    </p:spTree>
    <p:extLst>
      <p:ext uri="{BB962C8B-B14F-4D97-AF65-F5344CB8AC3E}">
        <p14:creationId xmlns:p14="http://schemas.microsoft.com/office/powerpoint/2010/main" val="286591577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hyperlink" Target="https://youtu.be/iajOWCW_h4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g"/><Relationship Id="rId18" Type="http://schemas.openxmlformats.org/officeDocument/2006/relationships/image" Target="../media/image3.png"/><Relationship Id="rId3" Type="http://schemas.openxmlformats.org/officeDocument/2006/relationships/image" Target="../media/image9.jpg"/><Relationship Id="rId7" Type="http://schemas.openxmlformats.org/officeDocument/2006/relationships/image" Target="../media/image13.jpg"/><Relationship Id="rId12" Type="http://schemas.openxmlformats.org/officeDocument/2006/relationships/image" Target="../media/image18.jpg"/><Relationship Id="rId17" Type="http://schemas.openxmlformats.org/officeDocument/2006/relationships/image" Target="../media/image23.jpg"/><Relationship Id="rId2" Type="http://schemas.openxmlformats.org/officeDocument/2006/relationships/notesSlide" Target="../notesSlides/notesSlide8.xml"/><Relationship Id="rId16" Type="http://schemas.openxmlformats.org/officeDocument/2006/relationships/image" Target="../media/image22.jpg"/><Relationship Id="rId1" Type="http://schemas.openxmlformats.org/officeDocument/2006/relationships/slideLayout" Target="../slideLayouts/slideLayout13.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5" Type="http://schemas.openxmlformats.org/officeDocument/2006/relationships/image" Target="../media/image2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 Id="rId14" Type="http://schemas.openxmlformats.org/officeDocument/2006/relationships/image" Target="../media/image20.jp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mailto:Kristie@recoveryfriendlyworkplace.com" TargetMode="External"/><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hyperlink" Target="https://www.recoveryfriendlyworkplac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
          <p:cNvSpPr txBox="1">
            <a:spLocks noGrp="1"/>
          </p:cNvSpPr>
          <p:nvPr>
            <p:ph type="ctrTitle"/>
          </p:nvPr>
        </p:nvSpPr>
        <p:spPr>
          <a:xfrm>
            <a:off x="21975" y="3856075"/>
            <a:ext cx="11936700" cy="662700"/>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Clr>
                <a:schemeClr val="lt1"/>
              </a:buClr>
              <a:buSzPts val="4000"/>
              <a:buFont typeface="Raleway Medium"/>
              <a:buNone/>
            </a:pPr>
            <a:r>
              <a:rPr lang="en-US"/>
              <a:t>Recovery Friendly Workplace Overview</a:t>
            </a:r>
            <a:endParaRPr/>
          </a:p>
        </p:txBody>
      </p:sp>
      <p:sp>
        <p:nvSpPr>
          <p:cNvPr id="293" name="Google Shape;293;p1"/>
          <p:cNvSpPr txBox="1">
            <a:spLocks noGrp="1"/>
          </p:cNvSpPr>
          <p:nvPr>
            <p:ph type="subTitle" idx="1"/>
          </p:nvPr>
        </p:nvSpPr>
        <p:spPr>
          <a:xfrm>
            <a:off x="177208" y="4561571"/>
            <a:ext cx="11936819" cy="32223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400"/>
              <a:buNone/>
            </a:pPr>
            <a:r>
              <a:rPr lang="en-US"/>
              <a:t>11/7/23</a:t>
            </a:r>
            <a:endParaRPr/>
          </a:p>
          <a:p>
            <a:pPr marL="0" lvl="0" indent="0" algn="ctr" rtl="0">
              <a:lnSpc>
                <a:spcPct val="90000"/>
              </a:lnSpc>
              <a:spcBef>
                <a:spcPts val="1000"/>
              </a:spcBef>
              <a:spcAft>
                <a:spcPts val="0"/>
              </a:spcAft>
              <a:buClr>
                <a:schemeClr val="lt1"/>
              </a:buClr>
              <a:buSzPts val="2200"/>
              <a:buNone/>
            </a:pPr>
            <a:r>
              <a:rPr lang="en-US" sz="2200"/>
              <a:t>Presented by: Kristie Curtis, Recovery Friendly Workplace Advisor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000"/>
              <a:buFont typeface="Raleway"/>
              <a:buNone/>
            </a:pPr>
            <a:r>
              <a:rPr lang="en-US"/>
              <a:t>Recovery Friendly Workplace</a:t>
            </a:r>
            <a:endParaRPr/>
          </a:p>
        </p:txBody>
      </p:sp>
      <p:pic>
        <p:nvPicPr>
          <p:cNvPr id="299" name="Google Shape;299;p4"/>
          <p:cNvPicPr preferRelativeResize="0"/>
          <p:nvPr/>
        </p:nvPicPr>
        <p:blipFill rotWithShape="1">
          <a:blip r:embed="rId3">
            <a:alphaModFix/>
          </a:blip>
          <a:srcRect/>
          <a:stretch/>
        </p:blipFill>
        <p:spPr>
          <a:xfrm>
            <a:off x="8974952" y="1108859"/>
            <a:ext cx="2534003" cy="3793232"/>
          </a:xfrm>
          <a:prstGeom prst="rect">
            <a:avLst/>
          </a:prstGeom>
          <a:noFill/>
          <a:ln>
            <a:noFill/>
          </a:ln>
        </p:spPr>
      </p:pic>
      <p:sp>
        <p:nvSpPr>
          <p:cNvPr id="300" name="Google Shape;300;p4"/>
          <p:cNvSpPr/>
          <p:nvPr/>
        </p:nvSpPr>
        <p:spPr>
          <a:xfrm>
            <a:off x="1064812" y="1653247"/>
            <a:ext cx="7645500" cy="4057500"/>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5D158B"/>
              </a:buClr>
              <a:buSzPts val="2400"/>
              <a:buFont typeface="Arial"/>
              <a:buChar char="•"/>
              <a:tabLst/>
              <a:defRPr/>
            </a:pPr>
            <a:r>
              <a:rPr kumimoji="0" lang="en-US" sz="2400" b="1" i="0" u="none" strike="noStrike" kern="0" cap="none" spc="0" normalizeH="0" baseline="0" noProof="0">
                <a:ln>
                  <a:noFill/>
                </a:ln>
                <a:solidFill>
                  <a:srgbClr val="5D158B"/>
                </a:solidFill>
                <a:effectLst/>
                <a:uLnTx/>
                <a:uFillTx/>
                <a:latin typeface="Raleway"/>
                <a:ea typeface="Raleway"/>
                <a:cs typeface="Raleway"/>
                <a:sym typeface="Raleway"/>
              </a:rPr>
              <a:t>Led</a:t>
            </a:r>
            <a:r>
              <a:rPr kumimoji="0" lang="en-US" sz="2400" b="0" i="0" u="none" strike="noStrike" kern="0" cap="none" spc="0" normalizeH="0" baseline="0" noProof="0">
                <a:ln>
                  <a:noFill/>
                </a:ln>
                <a:solidFill>
                  <a:srgbClr val="000000"/>
                </a:solidFill>
                <a:effectLst/>
                <a:uLnTx/>
                <a:uFillTx/>
                <a:latin typeface="Raleway"/>
                <a:ea typeface="Raleway"/>
                <a:cs typeface="Raleway"/>
                <a:sym typeface="Raleway"/>
              </a:rPr>
              <a:t> by Governor Chris Sununu</a:t>
            </a:r>
            <a:endParaRPr kumimoji="0" sz="2400" b="0" i="0" u="none" strike="noStrike" kern="0" cap="none" spc="0" normalizeH="0" baseline="0" noProof="0">
              <a:ln>
                <a:noFill/>
              </a:ln>
              <a:solidFill>
                <a:srgbClr val="000000"/>
              </a:solidFill>
              <a:effectLst/>
              <a:uLnTx/>
              <a:uFillTx/>
              <a:latin typeface="Raleway"/>
              <a:ea typeface="Raleway"/>
              <a:cs typeface="Raleway"/>
              <a:sym typeface="Raleway"/>
            </a:endParaRPr>
          </a:p>
          <a:p>
            <a:pPr marL="342900" marR="0" lvl="0" indent="-342900" algn="l" defTabSz="914400" rtl="0" eaLnBrk="1" fontAlgn="auto" latinLnBrk="0" hangingPunct="1">
              <a:lnSpc>
                <a:spcPct val="100000"/>
              </a:lnSpc>
              <a:spcBef>
                <a:spcPts val="1000"/>
              </a:spcBef>
              <a:spcAft>
                <a:spcPts val="0"/>
              </a:spcAft>
              <a:buClr>
                <a:srgbClr val="5D158B"/>
              </a:buClr>
              <a:buSzPts val="2400"/>
              <a:buFont typeface="Arial"/>
              <a:buChar char="•"/>
              <a:tabLst/>
              <a:defRPr/>
            </a:pPr>
            <a:r>
              <a:rPr kumimoji="0" lang="en-US" sz="2400" b="1" i="0" u="none" strike="noStrike" kern="0" cap="none" spc="0" normalizeH="0" baseline="0" noProof="0">
                <a:ln>
                  <a:noFill/>
                </a:ln>
                <a:solidFill>
                  <a:srgbClr val="5D158B"/>
                </a:solidFill>
                <a:effectLst/>
                <a:uLnTx/>
                <a:uFillTx/>
                <a:latin typeface="Raleway"/>
                <a:ea typeface="Raleway"/>
                <a:cs typeface="Raleway"/>
                <a:sym typeface="Raleway"/>
              </a:rPr>
              <a:t>Launched</a:t>
            </a:r>
            <a:r>
              <a:rPr kumimoji="0" lang="en-US" sz="2400" b="0" i="0" u="none" strike="noStrike" kern="0" cap="none" spc="0" normalizeH="0" baseline="0" noProof="0">
                <a:ln>
                  <a:noFill/>
                </a:ln>
                <a:solidFill>
                  <a:srgbClr val="000000"/>
                </a:solidFill>
                <a:effectLst/>
                <a:uLnTx/>
                <a:uFillTx/>
                <a:latin typeface="Raleway"/>
                <a:ea typeface="Raleway"/>
                <a:cs typeface="Raleway"/>
                <a:sym typeface="Raleway"/>
              </a:rPr>
              <a:t> in March of 2018</a:t>
            </a:r>
            <a:endParaRPr kumimoji="0" sz="2400" b="0" i="0" u="none" strike="noStrike" kern="0" cap="none" spc="0" normalizeH="0" baseline="0" noProof="0">
              <a:ln>
                <a:noFill/>
              </a:ln>
              <a:solidFill>
                <a:srgbClr val="000000"/>
              </a:solidFill>
              <a:effectLst/>
              <a:uLnTx/>
              <a:uFillTx/>
              <a:latin typeface="Raleway"/>
              <a:ea typeface="Raleway"/>
              <a:cs typeface="Raleway"/>
              <a:sym typeface="Raleway"/>
            </a:endParaRPr>
          </a:p>
          <a:p>
            <a:pPr marL="342900" marR="0" lvl="0" indent="-342900" algn="l" defTabSz="914400" rtl="0" eaLnBrk="1" fontAlgn="auto" latinLnBrk="0" hangingPunct="1">
              <a:lnSpc>
                <a:spcPct val="100000"/>
              </a:lnSpc>
              <a:spcBef>
                <a:spcPts val="1000"/>
              </a:spcBef>
              <a:spcAft>
                <a:spcPts val="0"/>
              </a:spcAft>
              <a:buClr>
                <a:srgbClr val="5D158B"/>
              </a:buClr>
              <a:buSzPts val="2400"/>
              <a:buFont typeface="Arial"/>
              <a:buChar char="•"/>
              <a:tabLst/>
              <a:defRPr/>
            </a:pPr>
            <a:r>
              <a:rPr kumimoji="0" lang="en-US" sz="2400" b="1" i="0" u="none" strike="noStrike" kern="0" cap="none" spc="0" normalizeH="0" baseline="0" noProof="0">
                <a:ln>
                  <a:noFill/>
                </a:ln>
                <a:solidFill>
                  <a:srgbClr val="5D158B"/>
                </a:solidFill>
                <a:effectLst/>
                <a:uLnTx/>
                <a:uFillTx/>
                <a:latin typeface="Raleway"/>
                <a:ea typeface="Raleway"/>
                <a:cs typeface="Raleway"/>
                <a:sym typeface="Raleway"/>
              </a:rPr>
              <a:t>Promotes</a:t>
            </a:r>
            <a:r>
              <a:rPr kumimoji="0" lang="en-US" sz="2400" b="0" i="0" u="none" strike="noStrike" kern="0" cap="none" spc="0" normalizeH="0" baseline="0" noProof="0">
                <a:ln>
                  <a:noFill/>
                </a:ln>
                <a:solidFill>
                  <a:srgbClr val="000000"/>
                </a:solidFill>
                <a:effectLst/>
                <a:uLnTx/>
                <a:uFillTx/>
                <a:latin typeface="Raleway"/>
                <a:ea typeface="Raleway"/>
                <a:cs typeface="Raleway"/>
                <a:sym typeface="Raleway"/>
              </a:rPr>
              <a:t> health, safety, and wellness for NH workplaces and employees </a:t>
            </a:r>
            <a:endParaRPr kumimoji="0" sz="2400" b="0" i="0" u="none" strike="noStrike" kern="0" cap="none" spc="0" normalizeH="0" baseline="0" noProof="0">
              <a:ln>
                <a:noFill/>
              </a:ln>
              <a:solidFill>
                <a:srgbClr val="000000"/>
              </a:solidFill>
              <a:effectLst/>
              <a:uLnTx/>
              <a:uFillTx/>
              <a:latin typeface="Raleway"/>
              <a:ea typeface="Raleway"/>
              <a:cs typeface="Raleway"/>
              <a:sym typeface="Raleway"/>
            </a:endParaRPr>
          </a:p>
          <a:p>
            <a:pPr marL="342900" marR="0" lvl="0" indent="-342900" algn="l" defTabSz="914400" rtl="0" eaLnBrk="1" fontAlgn="auto" latinLnBrk="0" hangingPunct="1">
              <a:lnSpc>
                <a:spcPct val="100000"/>
              </a:lnSpc>
              <a:spcBef>
                <a:spcPts val="1000"/>
              </a:spcBef>
              <a:spcAft>
                <a:spcPts val="0"/>
              </a:spcAft>
              <a:buClr>
                <a:srgbClr val="5D158B"/>
              </a:buClr>
              <a:buSzPts val="2400"/>
              <a:buFont typeface="Arial"/>
              <a:buChar char="•"/>
              <a:tabLst/>
              <a:defRPr/>
            </a:pPr>
            <a:r>
              <a:rPr kumimoji="0" lang="en-US" sz="2400" b="1" i="0" u="none" strike="noStrike" kern="0" cap="none" spc="0" normalizeH="0" baseline="0" noProof="0">
                <a:ln>
                  <a:noFill/>
                </a:ln>
                <a:solidFill>
                  <a:srgbClr val="5D158B"/>
                </a:solidFill>
                <a:effectLst/>
                <a:uLnTx/>
                <a:uFillTx/>
                <a:latin typeface="Raleway"/>
                <a:ea typeface="Raleway"/>
                <a:cs typeface="Raleway"/>
                <a:sym typeface="Raleway"/>
              </a:rPr>
              <a:t>Empowers</a:t>
            </a:r>
            <a:r>
              <a:rPr kumimoji="0" lang="en-US" sz="2400" b="0" i="0" u="none" strike="noStrike" kern="0" cap="none" spc="0" normalizeH="0" baseline="0" noProof="0">
                <a:ln>
                  <a:noFill/>
                </a:ln>
                <a:solidFill>
                  <a:srgbClr val="000000"/>
                </a:solidFill>
                <a:effectLst/>
                <a:uLnTx/>
                <a:uFillTx/>
                <a:latin typeface="Raleway"/>
                <a:ea typeface="Raleway"/>
                <a:cs typeface="Raleway"/>
                <a:sym typeface="Raleway"/>
              </a:rPr>
              <a:t> workplaces to provide support for employees in recovery and those impacted by substance use disorders</a:t>
            </a:r>
            <a:endParaRPr kumimoji="0" sz="2400" b="0" i="0" u="none" strike="noStrike" kern="0" cap="none" spc="0" normalizeH="0" baseline="0" noProof="0">
              <a:ln>
                <a:noFill/>
              </a:ln>
              <a:solidFill>
                <a:srgbClr val="000000"/>
              </a:solidFill>
              <a:effectLst/>
              <a:uLnTx/>
              <a:uFillTx/>
              <a:latin typeface="Raleway"/>
              <a:ea typeface="Raleway"/>
              <a:cs typeface="Raleway"/>
              <a:sym typeface="Raleway"/>
            </a:endParaRPr>
          </a:p>
          <a:p>
            <a:pPr marL="342900" marR="0" lvl="0" indent="-342900" algn="l" defTabSz="914400" rtl="0" eaLnBrk="1" fontAlgn="auto" latinLnBrk="0" hangingPunct="1">
              <a:lnSpc>
                <a:spcPct val="100000"/>
              </a:lnSpc>
              <a:spcBef>
                <a:spcPts val="1000"/>
              </a:spcBef>
              <a:spcAft>
                <a:spcPts val="0"/>
              </a:spcAft>
              <a:buClr>
                <a:srgbClr val="5D158B"/>
              </a:buClr>
              <a:buSzPts val="2400"/>
              <a:buFont typeface="Arial"/>
              <a:buChar char="•"/>
              <a:tabLst/>
              <a:defRPr/>
            </a:pPr>
            <a:r>
              <a:rPr kumimoji="0" lang="en-US" sz="2400" b="1" i="0" u="none" strike="noStrike" kern="0" cap="none" spc="0" normalizeH="0" baseline="0" noProof="0">
                <a:ln>
                  <a:noFill/>
                </a:ln>
                <a:solidFill>
                  <a:srgbClr val="5D158B"/>
                </a:solidFill>
                <a:effectLst/>
                <a:uLnTx/>
                <a:uFillTx/>
                <a:latin typeface="Raleway"/>
                <a:ea typeface="Raleway"/>
                <a:cs typeface="Raleway"/>
                <a:sym typeface="Raleway"/>
              </a:rPr>
              <a:t>Challenges</a:t>
            </a:r>
            <a:r>
              <a:rPr kumimoji="0" lang="en-US" sz="2400" b="0" i="0" u="none" strike="noStrike" kern="0" cap="none" spc="0" normalizeH="0" baseline="0" noProof="0">
                <a:ln>
                  <a:noFill/>
                </a:ln>
                <a:solidFill>
                  <a:srgbClr val="000000"/>
                </a:solidFill>
                <a:effectLst/>
                <a:uLnTx/>
                <a:uFillTx/>
                <a:latin typeface="Raleway"/>
                <a:ea typeface="Raleway"/>
                <a:cs typeface="Raleway"/>
                <a:sym typeface="Raleway"/>
              </a:rPr>
              <a:t> stigma </a:t>
            </a:r>
            <a:endParaRPr kumimoji="0" sz="2400" b="0" i="0" u="none" strike="noStrike" kern="0" cap="none" spc="0" normalizeH="0" baseline="0" noProof="0">
              <a:ln>
                <a:noFill/>
              </a:ln>
              <a:solidFill>
                <a:srgbClr val="000000"/>
              </a:solidFill>
              <a:effectLst/>
              <a:uLnTx/>
              <a:uFillTx/>
              <a:latin typeface="Raleway"/>
              <a:ea typeface="Raleway"/>
              <a:cs typeface="Raleway"/>
              <a:sym typeface="Raleway"/>
            </a:endParaRPr>
          </a:p>
          <a:p>
            <a:pPr marL="342900" marR="0" lvl="0" indent="-342900" algn="l" defTabSz="914400" rtl="0" eaLnBrk="1" fontAlgn="auto" latinLnBrk="0" hangingPunct="1">
              <a:lnSpc>
                <a:spcPct val="100000"/>
              </a:lnSpc>
              <a:spcBef>
                <a:spcPts val="1000"/>
              </a:spcBef>
              <a:spcAft>
                <a:spcPts val="0"/>
              </a:spcAft>
              <a:buClr>
                <a:srgbClr val="5D158B"/>
              </a:buClr>
              <a:buSzPts val="2400"/>
              <a:buFont typeface="Arial"/>
              <a:buChar char="•"/>
              <a:tabLst/>
              <a:defRPr/>
            </a:pPr>
            <a:r>
              <a:rPr kumimoji="0" lang="en-US" sz="2400" b="1" i="0" u="none" strike="noStrike" kern="0" cap="none" spc="0" normalizeH="0" baseline="0" noProof="0">
                <a:ln>
                  <a:noFill/>
                </a:ln>
                <a:solidFill>
                  <a:srgbClr val="5D158B"/>
                </a:solidFill>
                <a:effectLst/>
                <a:uLnTx/>
                <a:uFillTx/>
                <a:latin typeface="Raleway"/>
                <a:ea typeface="Raleway"/>
                <a:cs typeface="Raleway"/>
                <a:sym typeface="Raleway"/>
              </a:rPr>
              <a:t>Encourages</a:t>
            </a:r>
            <a:r>
              <a:rPr kumimoji="0" lang="en-US" sz="2400" b="0" i="0" u="none" strike="noStrike" kern="0" cap="none" spc="0" normalizeH="0" baseline="0" noProof="0">
                <a:ln>
                  <a:noFill/>
                </a:ln>
                <a:solidFill>
                  <a:srgbClr val="000000"/>
                </a:solidFill>
                <a:effectLst/>
                <a:uLnTx/>
                <a:uFillTx/>
                <a:latin typeface="Raleway"/>
                <a:ea typeface="Raleway"/>
                <a:cs typeface="Raleway"/>
                <a:sym typeface="Raleway"/>
              </a:rPr>
              <a:t> employee retention and productivity</a:t>
            </a:r>
            <a:endParaRPr kumimoji="0" sz="2400" b="0" i="0" u="none" strike="noStrike" kern="0" cap="none" spc="0" normalizeH="0" baseline="0" noProof="0">
              <a:ln>
                <a:noFill/>
              </a:ln>
              <a:solidFill>
                <a:srgbClr val="000000"/>
              </a:solidFill>
              <a:effectLst/>
              <a:uLnTx/>
              <a:uFillTx/>
              <a:latin typeface="Raleway"/>
              <a:ea typeface="Raleway"/>
              <a:cs typeface="Raleway"/>
              <a:sym typeface="Raleway"/>
            </a:endParaRPr>
          </a:p>
        </p:txBody>
      </p:sp>
      <p:pic>
        <p:nvPicPr>
          <p:cNvPr id="301" name="Google Shape;301;p4" descr="NH STATE SEAL"/>
          <p:cNvPicPr preferRelativeResize="0"/>
          <p:nvPr/>
        </p:nvPicPr>
        <p:blipFill rotWithShape="1">
          <a:blip r:embed="rId4">
            <a:alphaModFix/>
          </a:blip>
          <a:srcRect/>
          <a:stretch/>
        </p:blipFill>
        <p:spPr>
          <a:xfrm>
            <a:off x="7106622" y="1148134"/>
            <a:ext cx="1428750" cy="1428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29668726867_0_31"/>
          <p:cNvSpPr txBox="1">
            <a:spLocks noGrp="1"/>
          </p:cNvSpPr>
          <p:nvPr>
            <p:ph type="title"/>
          </p:nvPr>
        </p:nvSpPr>
        <p:spPr>
          <a:xfrm>
            <a:off x="1902921" y="6"/>
            <a:ext cx="8745000" cy="1054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4000"/>
              <a:buFont typeface="Raleway"/>
              <a:buNone/>
            </a:pPr>
            <a:r>
              <a:rPr lang="en-US" sz="4000" b="1">
                <a:solidFill>
                  <a:schemeClr val="dk1"/>
                </a:solidFill>
                <a:latin typeface="Raleway"/>
                <a:ea typeface="Raleway"/>
                <a:cs typeface="Raleway"/>
                <a:sym typeface="Raleway"/>
              </a:rPr>
              <a:t>Why Should Employers Get Involved?</a:t>
            </a:r>
            <a:endParaRPr/>
          </a:p>
        </p:txBody>
      </p:sp>
      <p:sp>
        <p:nvSpPr>
          <p:cNvPr id="308" name="Google Shape;308;g29668726867_0_31"/>
          <p:cNvSpPr txBox="1">
            <a:spLocks noGrp="1"/>
          </p:cNvSpPr>
          <p:nvPr>
            <p:ph type="sldNum" sz="quarter"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09" name="Google Shape;309;g29668726867_0_31"/>
          <p:cNvPicPr preferRelativeResize="0"/>
          <p:nvPr/>
        </p:nvPicPr>
        <p:blipFill rotWithShape="1">
          <a:blip r:embed="rId3">
            <a:alphaModFix/>
          </a:blip>
          <a:srcRect/>
          <a:stretch/>
        </p:blipFill>
        <p:spPr>
          <a:xfrm>
            <a:off x="214185" y="324419"/>
            <a:ext cx="1622275" cy="1622275"/>
          </a:xfrm>
          <a:prstGeom prst="rect">
            <a:avLst/>
          </a:prstGeom>
          <a:noFill/>
          <a:ln>
            <a:noFill/>
          </a:ln>
        </p:spPr>
      </p:pic>
      <p:sp>
        <p:nvSpPr>
          <p:cNvPr id="310" name="Google Shape;310;g29668726867_0_31"/>
          <p:cNvSpPr/>
          <p:nvPr/>
        </p:nvSpPr>
        <p:spPr>
          <a:xfrm>
            <a:off x="0" y="6634287"/>
            <a:ext cx="12192000" cy="230100"/>
          </a:xfrm>
          <a:prstGeom prst="rect">
            <a:avLst/>
          </a:prstGeom>
          <a:solidFill>
            <a:srgbClr val="5D158B"/>
          </a:solidFill>
          <a:ln w="12700" cap="flat" cmpd="sng">
            <a:solidFill>
              <a:srgbClr val="5D158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1" name="Google Shape;311;g29668726867_0_31"/>
          <p:cNvSpPr txBox="1"/>
          <p:nvPr/>
        </p:nvSpPr>
        <p:spPr>
          <a:xfrm>
            <a:off x="1902925" y="1208600"/>
            <a:ext cx="10074900" cy="2915400"/>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Workplaces are already employing those with SUDs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914400" marR="0" lvl="1" indent="-457200" algn="l" defTabSz="914400" rtl="0" eaLnBrk="1" fontAlgn="auto" latinLnBrk="0" hangingPunct="1">
              <a:lnSpc>
                <a:spcPct val="100000"/>
              </a:lnSpc>
              <a:spcBef>
                <a:spcPts val="0"/>
              </a:spcBef>
              <a:spcAft>
                <a:spcPts val="0"/>
              </a:spcAft>
              <a:buClr>
                <a:srgbClr val="000000"/>
              </a:buClr>
              <a:buSzPts val="2070"/>
              <a:buFont typeface="Noto Sans Symbols"/>
              <a:buChar char="⮚"/>
              <a:tabLst/>
              <a:defRPr/>
            </a:pP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~135,000+ in recovery in NH</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914400" marR="0" lvl="1" indent="-457200" algn="l" defTabSz="914400" rtl="0" eaLnBrk="1" fontAlgn="auto" latinLnBrk="0" hangingPunct="1">
              <a:lnSpc>
                <a:spcPct val="100000"/>
              </a:lnSpc>
              <a:spcBef>
                <a:spcPts val="0"/>
              </a:spcBef>
              <a:spcAft>
                <a:spcPts val="0"/>
              </a:spcAft>
              <a:buClr>
                <a:srgbClr val="000000"/>
              </a:buClr>
              <a:buSzPts val="2070"/>
              <a:buFont typeface="Noto Sans Symbols"/>
              <a:buChar char="⮚"/>
              <a:tabLst/>
              <a:defRPr/>
            </a:pP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Over 20 million, ~10% (SAMHSA, 2018)</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457200" algn="l" defTabSz="914400" rtl="0" eaLnBrk="1" fontAlgn="auto" latinLnBrk="0" hangingPunct="1">
              <a:lnSpc>
                <a:spcPct val="100000"/>
              </a:lnSpc>
              <a:spcBef>
                <a:spcPts val="0"/>
              </a:spcBef>
              <a:spcAft>
                <a:spcPts val="0"/>
              </a:spcAft>
              <a:buClr>
                <a:srgbClr val="000000"/>
              </a:buClr>
              <a:buSzPts val="2070"/>
              <a:buFont typeface="Noto Sans Symbols"/>
              <a:buChar char="⮚"/>
              <a:tabLst/>
              <a:defRPr/>
            </a:pPr>
            <a:r>
              <a:rPr kumimoji="0" lang="en-US" sz="1500" b="1" i="0" u="none" strike="noStrike" kern="0" cap="none" spc="0" normalizeH="0" baseline="0" noProof="0">
                <a:ln>
                  <a:noFill/>
                </a:ln>
                <a:solidFill>
                  <a:srgbClr val="5D158B"/>
                </a:solidFill>
                <a:effectLst/>
                <a:uLnTx/>
                <a:uFillTx/>
                <a:latin typeface="Raleway"/>
                <a:ea typeface="Raleway"/>
                <a:cs typeface="Raleway"/>
                <a:sym typeface="Raleway"/>
              </a:rPr>
              <a:t>~9.1% </a:t>
            </a:r>
            <a:r>
              <a:rPr kumimoji="0" lang="en-US" sz="1500" b="0" i="0" u="none" strike="noStrike" kern="0" cap="none" spc="0" normalizeH="0" baseline="0" noProof="0">
                <a:ln>
                  <a:noFill/>
                </a:ln>
                <a:solidFill>
                  <a:srgbClr val="000000"/>
                </a:solidFill>
                <a:effectLst/>
                <a:uLnTx/>
                <a:uFillTx/>
                <a:latin typeface="Raleway"/>
                <a:ea typeface="Raleway"/>
                <a:cs typeface="Raleway"/>
                <a:sym typeface="Raleway"/>
              </a:rPr>
              <a:t>resolved SUD in 2017 (Kelly </a:t>
            </a:r>
            <a:r>
              <a:rPr kumimoji="0" lang="en-US" sz="1500" b="0" i="1" u="none" strike="noStrike" kern="0" cap="none" spc="0" normalizeH="0" baseline="0" noProof="0">
                <a:ln>
                  <a:noFill/>
                </a:ln>
                <a:solidFill>
                  <a:srgbClr val="000000"/>
                </a:solidFill>
                <a:effectLst/>
                <a:uLnTx/>
                <a:uFillTx/>
                <a:latin typeface="Raleway"/>
                <a:ea typeface="Raleway"/>
                <a:cs typeface="Raleway"/>
                <a:sym typeface="Raleway"/>
              </a:rPr>
              <a:t>et al</a:t>
            </a:r>
            <a:r>
              <a:rPr kumimoji="0" lang="en-US" sz="1500" b="0" i="0" u="none" strike="noStrike" kern="0" cap="none" spc="0" normalizeH="0" baseline="0" noProof="0">
                <a:ln>
                  <a:noFill/>
                </a:ln>
                <a:solidFill>
                  <a:srgbClr val="000000"/>
                </a:solidFill>
                <a:effectLst/>
                <a:uLnTx/>
                <a:uFillTx/>
                <a:latin typeface="Raleway"/>
                <a:ea typeface="Raleway"/>
                <a:cs typeface="Raleway"/>
                <a:sym typeface="Raleway"/>
              </a:rPr>
              <a:t>., 2017)</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914400" marR="0" lvl="1" indent="-457200" algn="l" defTabSz="914400" rtl="0" eaLnBrk="1" fontAlgn="auto" latinLnBrk="0" hangingPunct="1">
              <a:lnSpc>
                <a:spcPct val="100000"/>
              </a:lnSpc>
              <a:spcBef>
                <a:spcPts val="0"/>
              </a:spcBef>
              <a:spcAft>
                <a:spcPts val="0"/>
              </a:spcAft>
              <a:buClr>
                <a:srgbClr val="000000"/>
              </a:buClr>
              <a:buSzPts val="2070"/>
              <a:buFont typeface="Noto Sans Symbols"/>
              <a:buChar char="⮚"/>
              <a:tabLst/>
              <a:defRPr/>
            </a:pPr>
            <a:r>
              <a:rPr kumimoji="0" lang="en-US" sz="1500" b="0" i="0" u="none" strike="noStrike" kern="0" cap="none" spc="0" normalizeH="0" baseline="0" noProof="0">
                <a:ln>
                  <a:noFill/>
                </a:ln>
                <a:solidFill>
                  <a:srgbClr val="000000"/>
                </a:solidFill>
                <a:effectLst/>
                <a:uLnTx/>
                <a:uFillTx/>
                <a:latin typeface="Raleway"/>
                <a:ea typeface="Raleway"/>
                <a:cs typeface="Raleway"/>
                <a:sym typeface="Raleway"/>
              </a:rPr>
              <a:t>Nearly </a:t>
            </a:r>
            <a:r>
              <a:rPr kumimoji="0" lang="en-US" sz="1500" b="1" i="0" u="none" strike="noStrike" kern="0" cap="none" spc="0" normalizeH="0" baseline="0" noProof="0">
                <a:ln>
                  <a:noFill/>
                </a:ln>
                <a:solidFill>
                  <a:srgbClr val="5D158B"/>
                </a:solidFill>
                <a:effectLst/>
                <a:uLnTx/>
                <a:uFillTx/>
                <a:latin typeface="Raleway"/>
                <a:ea typeface="Raleway"/>
                <a:cs typeface="Raleway"/>
                <a:sym typeface="Raleway"/>
              </a:rPr>
              <a:t>1 in 2 </a:t>
            </a:r>
            <a:r>
              <a:rPr kumimoji="0" lang="en-US" sz="1500" b="0" i="0" u="none" strike="noStrike" kern="0" cap="none" spc="0" normalizeH="0" baseline="0" noProof="0">
                <a:ln>
                  <a:noFill/>
                </a:ln>
                <a:solidFill>
                  <a:srgbClr val="000000"/>
                </a:solidFill>
                <a:effectLst/>
                <a:uLnTx/>
                <a:uFillTx/>
                <a:latin typeface="Raleway"/>
                <a:ea typeface="Raleway"/>
                <a:cs typeface="Raleway"/>
                <a:sym typeface="Raleway"/>
              </a:rPr>
              <a:t>indirectly impacted (PEW Research Center, 2017)</a:t>
            </a:r>
            <a:endParaRPr kumimoji="0" sz="23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2160"/>
              <a:buFont typeface="Arial"/>
              <a:buChar char="•"/>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Work is where we reach people</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2160"/>
              <a:buFont typeface="Arial"/>
              <a:buChar char="•"/>
              <a:tabLst/>
              <a:defRPr/>
            </a:pPr>
            <a:r>
              <a:rPr kumimoji="0" lang="en-US" sz="2400" b="0" i="0" u="none" strike="noStrike" kern="0" cap="none" spc="0" normalizeH="0" baseline="0" noProof="0">
                <a:ln>
                  <a:noFill/>
                </a:ln>
                <a:solidFill>
                  <a:srgbClr val="000000"/>
                </a:solidFill>
                <a:effectLst/>
                <a:highlight>
                  <a:srgbClr val="FFFFFF"/>
                </a:highlight>
                <a:uLnTx/>
                <a:uFillTx/>
                <a:latin typeface="Calibri"/>
                <a:ea typeface="Calibri"/>
                <a:cs typeface="Calibri"/>
                <a:sym typeface="Calibri"/>
              </a:rPr>
              <a:t>Attract/retain talent</a:t>
            </a:r>
            <a:endParaRPr kumimoji="0" sz="2400" b="0" i="0" u="none" strike="noStrike" kern="0" cap="none" spc="0" normalizeH="0" baseline="0" noProof="0">
              <a:ln>
                <a:noFill/>
              </a:ln>
              <a:solidFill>
                <a:srgbClr val="000000"/>
              </a:solidFill>
              <a:effectLst/>
              <a:highlight>
                <a:srgbClr val="FFFFFF"/>
              </a:highligh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12" name="Google Shape;312;g29668726867_0_31"/>
          <p:cNvGrpSpPr/>
          <p:nvPr/>
        </p:nvGrpSpPr>
        <p:grpSpPr>
          <a:xfrm>
            <a:off x="1836459" y="3715756"/>
            <a:ext cx="7721084" cy="2494548"/>
            <a:chOff x="1873657" y="3501510"/>
            <a:chExt cx="7925564" cy="2690700"/>
          </a:xfrm>
        </p:grpSpPr>
        <p:sp>
          <p:nvSpPr>
            <p:cNvPr id="313" name="Google Shape;313;g29668726867_0_31"/>
            <p:cNvSpPr/>
            <p:nvPr/>
          </p:nvSpPr>
          <p:spPr>
            <a:xfrm>
              <a:off x="6380737" y="4165523"/>
              <a:ext cx="811500" cy="1067100"/>
            </a:xfrm>
            <a:prstGeom prst="downArrow">
              <a:avLst>
                <a:gd name="adj1" fmla="val 50000"/>
                <a:gd name="adj2" fmla="val 50000"/>
              </a:avLst>
            </a:prstGeom>
            <a:solidFill>
              <a:srgbClr val="5D158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14" name="Google Shape;314;g29668726867_0_31"/>
            <p:cNvSpPr/>
            <p:nvPr/>
          </p:nvSpPr>
          <p:spPr>
            <a:xfrm rot="10800000">
              <a:off x="2422190" y="4155149"/>
              <a:ext cx="811500" cy="1067100"/>
            </a:xfrm>
            <a:prstGeom prst="downArrow">
              <a:avLst>
                <a:gd name="adj1" fmla="val 50000"/>
                <a:gd name="adj2" fmla="val 50000"/>
              </a:avLst>
            </a:prstGeom>
            <a:solidFill>
              <a:srgbClr val="5D158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15" name="Google Shape;315;g29668726867_0_31"/>
            <p:cNvSpPr txBox="1"/>
            <p:nvPr/>
          </p:nvSpPr>
          <p:spPr>
            <a:xfrm>
              <a:off x="3457316" y="4123411"/>
              <a:ext cx="2677200" cy="17265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 Productivity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 Employee health</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 Morale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 Communication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 Employee satisfaction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 Community connection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 Customer loyalty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g29668726867_0_31"/>
            <p:cNvSpPr txBox="1"/>
            <p:nvPr/>
          </p:nvSpPr>
          <p:spPr>
            <a:xfrm>
              <a:off x="7438580" y="4117299"/>
              <a:ext cx="2161500" cy="796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 Absenteeism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 Turnover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 Impact on families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g29668726867_0_31"/>
            <p:cNvSpPr txBox="1"/>
            <p:nvPr/>
          </p:nvSpPr>
          <p:spPr>
            <a:xfrm>
              <a:off x="1873657" y="3530506"/>
              <a:ext cx="7896300" cy="7968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5D158B"/>
                  </a:solidFill>
                  <a:effectLst/>
                  <a:uLnTx/>
                  <a:uFillTx/>
                  <a:latin typeface="Calibri"/>
                  <a:ea typeface="Calibri"/>
                  <a:cs typeface="Calibri"/>
                  <a:sym typeface="Calibri"/>
                </a:rPr>
                <a:t>Additional benefits of addressing SUDs: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 name="Google Shape;318;g29668726867_0_31"/>
            <p:cNvSpPr/>
            <p:nvPr/>
          </p:nvSpPr>
          <p:spPr>
            <a:xfrm>
              <a:off x="1902921" y="3501510"/>
              <a:ext cx="7896300" cy="2690700"/>
            </a:xfrm>
            <a:prstGeom prst="rect">
              <a:avLst/>
            </a:prstGeom>
            <a:noFill/>
            <a:ln w="28575" cap="flat" cmpd="sng">
              <a:solidFill>
                <a:srgbClr val="5D158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
          <p:cNvSpPr txBox="1">
            <a:spLocks noGrp="1"/>
          </p:cNvSpPr>
          <p:nvPr>
            <p:ph type="body" idx="1"/>
          </p:nvPr>
        </p:nvSpPr>
        <p:spPr>
          <a:xfrm>
            <a:off x="634447" y="1261606"/>
            <a:ext cx="6157290" cy="4420828"/>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800"/>
              <a:buFont typeface="Arial"/>
              <a:buChar char="•"/>
            </a:pPr>
            <a:r>
              <a:rPr lang="en-US"/>
              <a:t>Moving workplace along continuum of culture change (especially as relates to reducing stigma and increasing psychological safety)</a:t>
            </a:r>
            <a:endParaRPr/>
          </a:p>
          <a:p>
            <a:pPr marL="285750" lvl="0" indent="-285750" algn="l" rtl="0">
              <a:lnSpc>
                <a:spcPct val="100000"/>
              </a:lnSpc>
              <a:spcBef>
                <a:spcPts val="1000"/>
              </a:spcBef>
              <a:spcAft>
                <a:spcPts val="0"/>
              </a:spcAft>
              <a:buSzPts val="1800"/>
              <a:buFont typeface="Arial"/>
              <a:buChar char="•"/>
            </a:pPr>
            <a:r>
              <a:rPr lang="en-US"/>
              <a:t>Understanding of SUD as complex health condition deserving of parity </a:t>
            </a:r>
            <a:endParaRPr/>
          </a:p>
          <a:p>
            <a:pPr marL="285750" lvl="0" indent="-285750" algn="l" rtl="0">
              <a:lnSpc>
                <a:spcPct val="100000"/>
              </a:lnSpc>
              <a:spcBef>
                <a:spcPts val="1000"/>
              </a:spcBef>
              <a:spcAft>
                <a:spcPts val="0"/>
              </a:spcAft>
              <a:buSzPts val="1800"/>
              <a:buFont typeface="Arial"/>
              <a:buChar char="•"/>
            </a:pPr>
            <a:r>
              <a:rPr lang="en-US"/>
              <a:t>Leadership/management equipped with knowledge, tools, and resources needed to support employees</a:t>
            </a:r>
            <a:endParaRPr/>
          </a:p>
          <a:p>
            <a:pPr marL="285750" lvl="0" indent="-285750" algn="l" rtl="0">
              <a:lnSpc>
                <a:spcPct val="100000"/>
              </a:lnSpc>
              <a:spcBef>
                <a:spcPts val="1000"/>
              </a:spcBef>
              <a:spcAft>
                <a:spcPts val="0"/>
              </a:spcAft>
              <a:buSzPts val="1800"/>
              <a:buFont typeface="Arial"/>
              <a:buChar char="•"/>
            </a:pPr>
            <a:r>
              <a:rPr lang="en-US"/>
              <a:t>Employees </a:t>
            </a:r>
            <a:endParaRPr/>
          </a:p>
          <a:p>
            <a:pPr marL="742950" lvl="1" indent="-285750" algn="l" rtl="0">
              <a:lnSpc>
                <a:spcPct val="100000"/>
              </a:lnSpc>
              <a:spcBef>
                <a:spcPts val="500"/>
              </a:spcBef>
              <a:spcAft>
                <a:spcPts val="0"/>
              </a:spcAft>
              <a:buSzPts val="1400"/>
              <a:buFont typeface="Arial"/>
              <a:buChar char="•"/>
            </a:pPr>
            <a:r>
              <a:rPr lang="en-US">
                <a:latin typeface="Raleway"/>
                <a:ea typeface="Raleway"/>
                <a:cs typeface="Raleway"/>
                <a:sym typeface="Raleway"/>
              </a:rPr>
              <a:t>Feel safe coming forward</a:t>
            </a:r>
            <a:endParaRPr/>
          </a:p>
          <a:p>
            <a:pPr marL="742950" lvl="1" indent="-285750" algn="l" rtl="0">
              <a:lnSpc>
                <a:spcPct val="100000"/>
              </a:lnSpc>
              <a:spcBef>
                <a:spcPts val="500"/>
              </a:spcBef>
              <a:spcAft>
                <a:spcPts val="0"/>
              </a:spcAft>
              <a:buSzPts val="1400"/>
              <a:buFont typeface="Arial"/>
              <a:buChar char="•"/>
            </a:pPr>
            <a:r>
              <a:rPr lang="en-US">
                <a:latin typeface="Raleway"/>
                <a:ea typeface="Raleway"/>
                <a:cs typeface="Raleway"/>
                <a:sym typeface="Raleway"/>
              </a:rPr>
              <a:t>Experience a supportive approach even if conversation is not employee-initiated</a:t>
            </a:r>
            <a:endParaRPr/>
          </a:p>
          <a:p>
            <a:pPr marL="742950" lvl="1" indent="-285750" algn="l" rtl="0">
              <a:lnSpc>
                <a:spcPct val="100000"/>
              </a:lnSpc>
              <a:spcBef>
                <a:spcPts val="500"/>
              </a:spcBef>
              <a:spcAft>
                <a:spcPts val="0"/>
              </a:spcAft>
              <a:buSzPts val="1400"/>
              <a:buFont typeface="Arial"/>
              <a:buChar char="•"/>
            </a:pPr>
            <a:r>
              <a:rPr lang="en-US">
                <a:latin typeface="Raleway"/>
                <a:ea typeface="Raleway"/>
                <a:cs typeface="Raleway"/>
                <a:sym typeface="Raleway"/>
              </a:rPr>
              <a:t>Know rights/policies/processes</a:t>
            </a:r>
            <a:endParaRPr/>
          </a:p>
          <a:p>
            <a:pPr marL="742950" lvl="1" indent="-285750" algn="l" rtl="0">
              <a:lnSpc>
                <a:spcPct val="100000"/>
              </a:lnSpc>
              <a:spcBef>
                <a:spcPts val="500"/>
              </a:spcBef>
              <a:spcAft>
                <a:spcPts val="0"/>
              </a:spcAft>
              <a:buSzPts val="1400"/>
              <a:buFont typeface="Arial"/>
              <a:buChar char="•"/>
            </a:pPr>
            <a:r>
              <a:rPr lang="en-US">
                <a:latin typeface="Raleway"/>
                <a:ea typeface="Raleway"/>
                <a:cs typeface="Raleway"/>
                <a:sym typeface="Raleway"/>
              </a:rPr>
              <a:t>Know variety of resources/pathways</a:t>
            </a:r>
            <a:endParaRPr/>
          </a:p>
          <a:p>
            <a:pPr marL="285750" lvl="0" indent="-285750" algn="l" rtl="0">
              <a:lnSpc>
                <a:spcPct val="100000"/>
              </a:lnSpc>
              <a:spcBef>
                <a:spcPts val="1000"/>
              </a:spcBef>
              <a:spcAft>
                <a:spcPts val="0"/>
              </a:spcAft>
              <a:buSzPts val="1800"/>
              <a:buFont typeface="Arial"/>
              <a:buChar char="•"/>
            </a:pPr>
            <a:r>
              <a:rPr lang="en-US"/>
              <a:t>Openness to hiring whoever is best for the job</a:t>
            </a:r>
            <a:endParaRPr/>
          </a:p>
          <a:p>
            <a:pPr marL="285750" lvl="0" indent="-285750" algn="l" rtl="0">
              <a:lnSpc>
                <a:spcPct val="100000"/>
              </a:lnSpc>
              <a:spcBef>
                <a:spcPts val="1000"/>
              </a:spcBef>
              <a:spcAft>
                <a:spcPts val="0"/>
              </a:spcAft>
              <a:buSzPts val="1800"/>
              <a:buFont typeface="Arial"/>
              <a:buChar char="•"/>
            </a:pPr>
            <a:r>
              <a:rPr lang="en-US" sz="1800">
                <a:latin typeface="Raleway"/>
                <a:ea typeface="Raleway"/>
                <a:cs typeface="Raleway"/>
                <a:sym typeface="Raleway"/>
              </a:rPr>
              <a:t>Recognition of recovery as a strength</a:t>
            </a:r>
            <a:endParaRPr/>
          </a:p>
          <a:p>
            <a:pPr marL="0" lvl="0" indent="0" algn="l" rtl="0">
              <a:lnSpc>
                <a:spcPct val="100000"/>
              </a:lnSpc>
              <a:spcBef>
                <a:spcPts val="1000"/>
              </a:spcBef>
              <a:spcAft>
                <a:spcPts val="0"/>
              </a:spcAft>
              <a:buSzPts val="1800"/>
              <a:buNone/>
            </a:pPr>
            <a:endParaRPr/>
          </a:p>
        </p:txBody>
      </p:sp>
      <p:sp>
        <p:nvSpPr>
          <p:cNvPr id="324" name="Google Shape;324;p3"/>
          <p:cNvSpPr txBox="1">
            <a:spLocks noGrp="1"/>
          </p:cNvSpPr>
          <p:nvPr>
            <p:ph type="body" idx="2"/>
          </p:nvPr>
        </p:nvSpPr>
        <p:spPr>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000"/>
              <a:buFont typeface="Raleway"/>
              <a:buNone/>
            </a:pPr>
            <a:r>
              <a:rPr lang="en-US"/>
              <a:t>Cultural Goals</a:t>
            </a:r>
            <a:endParaRPr/>
          </a:p>
        </p:txBody>
      </p:sp>
      <p:sp>
        <p:nvSpPr>
          <p:cNvPr id="325" name="Google Shape;325;p3"/>
          <p:cNvSpPr txBox="1"/>
          <p:nvPr/>
        </p:nvSpPr>
        <p:spPr>
          <a:xfrm>
            <a:off x="6791726" y="4983358"/>
            <a:ext cx="5028600" cy="461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a:ln>
                  <a:noFill/>
                </a:ln>
                <a:solidFill>
                  <a:srgbClr val="000000"/>
                </a:solidFill>
                <a:effectLst/>
                <a:uLnTx/>
                <a:uFillTx/>
                <a:latin typeface="Raleway"/>
                <a:ea typeface="Raleway"/>
                <a:cs typeface="Raleway"/>
                <a:sym typeface="Raleway"/>
              </a:rPr>
              <a:t>Image: New England Wire in Littleton, NH, shows their RFW Designation, with RFW &amp; Public Health Network partners from NCHC.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26" name="Google Shape;326;p3"/>
          <p:cNvPicPr preferRelativeResize="0"/>
          <p:nvPr/>
        </p:nvPicPr>
        <p:blipFill>
          <a:blip r:embed="rId3">
            <a:alphaModFix/>
          </a:blip>
          <a:stretch>
            <a:fillRect/>
          </a:stretch>
        </p:blipFill>
        <p:spPr>
          <a:xfrm>
            <a:off x="7792523" y="304798"/>
            <a:ext cx="3412332" cy="45497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2150446cedf_2_210"/>
          <p:cNvSpPr txBox="1">
            <a:spLocks noGrp="1"/>
          </p:cNvSpPr>
          <p:nvPr>
            <p:ph type="title"/>
          </p:nvPr>
        </p:nvSpPr>
        <p:spPr>
          <a:xfrm>
            <a:off x="1963616" y="47277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D158B"/>
              </a:buClr>
              <a:buSzPts val="6000"/>
              <a:buFont typeface="Calibri"/>
              <a:buNone/>
            </a:pPr>
            <a:r>
              <a:rPr lang="en-US" sz="4800">
                <a:solidFill>
                  <a:srgbClr val="5D158B"/>
                </a:solidFill>
                <a:latin typeface="Calibri"/>
                <a:ea typeface="Calibri"/>
                <a:cs typeface="Calibri"/>
                <a:sym typeface="Calibri"/>
              </a:rPr>
              <a:t>RFW Trainings</a:t>
            </a:r>
            <a:endParaRPr sz="4800"/>
          </a:p>
        </p:txBody>
      </p:sp>
      <p:sp>
        <p:nvSpPr>
          <p:cNvPr id="333" name="Google Shape;333;g2150446cedf_2_210"/>
          <p:cNvSpPr txBox="1">
            <a:spLocks noGrp="1"/>
          </p:cNvSpPr>
          <p:nvPr>
            <p:ph idx="1"/>
          </p:nvPr>
        </p:nvSpPr>
        <p:spPr>
          <a:xfrm>
            <a:off x="838200" y="1798338"/>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334" name="Google Shape;334;g2150446cedf_2_210"/>
          <p:cNvSpPr txBox="1">
            <a:spLocks noGrp="1"/>
          </p:cNvSpPr>
          <p:nvPr>
            <p:ph type="ftr" sz="quarter" idx="11"/>
          </p:nvPr>
        </p:nvSpPr>
        <p:spPr>
          <a:xfrm>
            <a:off x="4038600" y="6250898"/>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050" b="0" i="0" u="none" strike="noStrike" kern="0" cap="none" spc="0" normalizeH="0" baseline="0" noProof="0">
                <a:ln>
                  <a:noFill/>
                </a:ln>
                <a:solidFill>
                  <a:srgbClr val="888888"/>
                </a:solidFill>
                <a:effectLst/>
                <a:uLnTx/>
                <a:uFillTx/>
                <a:latin typeface="Calibri"/>
                <a:ea typeface="Calibri"/>
                <a:cs typeface="Calibri"/>
                <a:sym typeface="Calibri"/>
              </a:rPr>
              <a:t>recoveryfriendlyworkplace.com  </a:t>
            </a:r>
            <a:endParaRPr kumimoji="0" sz="1050" b="0" i="0" u="none" strike="noStrike" kern="0" cap="none" spc="0" normalizeH="0" baseline="0" noProof="0">
              <a:ln>
                <a:noFill/>
              </a:ln>
              <a:solidFill>
                <a:srgbClr val="888888"/>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050" b="0" i="0" u="none" strike="noStrike" kern="0" cap="none" spc="0" normalizeH="0" baseline="0" noProof="0">
                <a:ln>
                  <a:noFill/>
                </a:ln>
                <a:solidFill>
                  <a:srgbClr val="888888"/>
                </a:solidFill>
                <a:effectLst/>
                <a:uLnTx/>
                <a:uFillTx/>
                <a:latin typeface="Calibri"/>
                <a:ea typeface="Calibri"/>
                <a:cs typeface="Calibri"/>
                <a:sym typeface="Calibri"/>
              </a:rPr>
              <a:t>Copyright© </a:t>
            </a:r>
            <a:r>
              <a:rPr kumimoji="0" lang="en-US" sz="1050" b="0" i="0" u="none" strike="noStrike" kern="0" cap="none" spc="0" normalizeH="0" baseline="0" noProof="0">
                <a:ln>
                  <a:noFill/>
                </a:ln>
                <a:solidFill>
                  <a:srgbClr val="888888"/>
                </a:solidFill>
                <a:effectLst/>
                <a:uLnTx/>
                <a:uFillTx/>
                <a:latin typeface="Calibri"/>
                <a:cs typeface="Calibri"/>
                <a:sym typeface="Calibri"/>
              </a:rPr>
              <a:t>2023 </a:t>
            </a:r>
            <a:r>
              <a:rPr kumimoji="0" lang="en-US" sz="1050" b="0" i="0" u="none" strike="noStrike" kern="0" cap="none" spc="0" normalizeH="0" baseline="0" noProof="0">
                <a:ln>
                  <a:noFill/>
                </a:ln>
                <a:solidFill>
                  <a:srgbClr val="888888"/>
                </a:solidFill>
                <a:effectLst/>
                <a:uLnTx/>
                <a:uFillTx/>
                <a:latin typeface="Calibri"/>
                <a:ea typeface="Calibri"/>
                <a:cs typeface="Calibri"/>
                <a:sym typeface="Calibri"/>
              </a:rPr>
              <a:t>by the State of New Hampshire</a:t>
            </a:r>
            <a:endParaRPr kumimoji="0" sz="105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35" name="Google Shape;335;g2150446cedf_2_210"/>
          <p:cNvSpPr/>
          <p:nvPr/>
        </p:nvSpPr>
        <p:spPr>
          <a:xfrm>
            <a:off x="0" y="0"/>
            <a:ext cx="12192000" cy="230188"/>
          </a:xfrm>
          <a:prstGeom prst="rect">
            <a:avLst/>
          </a:prstGeom>
          <a:solidFill>
            <a:srgbClr val="37D52C"/>
          </a:solidFill>
          <a:ln w="12700" cap="flat" cmpd="sng">
            <a:solidFill>
              <a:srgbClr val="37D5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36" name="Google Shape;336;g2150446cedf_2_210"/>
          <p:cNvPicPr preferRelativeResize="0"/>
          <p:nvPr/>
        </p:nvPicPr>
        <p:blipFill rotWithShape="1">
          <a:blip r:embed="rId3">
            <a:alphaModFix/>
          </a:blip>
          <a:srcRect/>
          <a:stretch/>
        </p:blipFill>
        <p:spPr>
          <a:xfrm>
            <a:off x="214185" y="324419"/>
            <a:ext cx="1622276" cy="1622276"/>
          </a:xfrm>
          <a:prstGeom prst="rect">
            <a:avLst/>
          </a:prstGeom>
          <a:noFill/>
          <a:ln>
            <a:noFill/>
          </a:ln>
        </p:spPr>
      </p:pic>
      <p:sp>
        <p:nvSpPr>
          <p:cNvPr id="337" name="Google Shape;337;g2150446cedf_2_210"/>
          <p:cNvSpPr/>
          <p:nvPr/>
        </p:nvSpPr>
        <p:spPr>
          <a:xfrm>
            <a:off x="0" y="6641431"/>
            <a:ext cx="12192000" cy="230188"/>
          </a:xfrm>
          <a:prstGeom prst="rect">
            <a:avLst/>
          </a:prstGeom>
          <a:solidFill>
            <a:srgbClr val="37D52C"/>
          </a:solidFill>
          <a:ln w="12700" cap="flat" cmpd="sng">
            <a:solidFill>
              <a:srgbClr val="37D5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38" name="Google Shape;338;g2150446cedf_2_210"/>
          <p:cNvGrpSpPr/>
          <p:nvPr/>
        </p:nvGrpSpPr>
        <p:grpSpPr>
          <a:xfrm>
            <a:off x="2634312" y="2075254"/>
            <a:ext cx="4399827" cy="3910764"/>
            <a:chOff x="2542804" y="2154664"/>
            <a:chExt cx="4399827" cy="3910764"/>
          </a:xfrm>
        </p:grpSpPr>
        <p:grpSp>
          <p:nvGrpSpPr>
            <p:cNvPr id="339" name="Google Shape;339;g2150446cedf_2_210"/>
            <p:cNvGrpSpPr/>
            <p:nvPr/>
          </p:nvGrpSpPr>
          <p:grpSpPr>
            <a:xfrm>
              <a:off x="2542804" y="2586903"/>
              <a:ext cx="4399827" cy="3478525"/>
              <a:chOff x="2738050" y="2577713"/>
              <a:chExt cx="4399827" cy="3478525"/>
            </a:xfrm>
          </p:grpSpPr>
          <p:sp>
            <p:nvSpPr>
              <p:cNvPr id="340" name="Google Shape;340;g2150446cedf_2_210"/>
              <p:cNvSpPr/>
              <p:nvPr/>
            </p:nvSpPr>
            <p:spPr>
              <a:xfrm>
                <a:off x="5016189" y="2577713"/>
                <a:ext cx="2121688" cy="1075712"/>
              </a:xfrm>
              <a:prstGeom prst="rect">
                <a:avLst/>
              </a:prstGeom>
              <a:solidFill>
                <a:srgbClr val="8018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Accessing Resources in NH: 211 &amp; The Doorway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 name="Google Shape;341;g2150446cedf_2_210"/>
              <p:cNvSpPr/>
              <p:nvPr/>
            </p:nvSpPr>
            <p:spPr>
              <a:xfrm>
                <a:off x="2746929" y="2583786"/>
                <a:ext cx="2121688" cy="1069928"/>
              </a:xfrm>
              <a:prstGeom prst="rect">
                <a:avLst/>
              </a:prstGeom>
              <a:solidFill>
                <a:srgbClr val="8018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Understanding SUD, Bias, Stigma, &amp; Discrimination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 name="Google Shape;342;g2150446cedf_2_210"/>
              <p:cNvSpPr/>
              <p:nvPr/>
            </p:nvSpPr>
            <p:spPr>
              <a:xfrm>
                <a:off x="5016189" y="3775249"/>
                <a:ext cx="2121688" cy="1075712"/>
              </a:xfrm>
              <a:prstGeom prst="rect">
                <a:avLst/>
              </a:prstGeom>
              <a:solidFill>
                <a:srgbClr val="8018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How To Save a Life With Narcan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 name="Google Shape;343;g2150446cedf_2_210"/>
              <p:cNvSpPr/>
              <p:nvPr/>
            </p:nvSpPr>
            <p:spPr>
              <a:xfrm>
                <a:off x="5016189" y="4976775"/>
                <a:ext cx="2121688" cy="1066204"/>
              </a:xfrm>
              <a:prstGeom prst="rect">
                <a:avLst/>
              </a:prstGeom>
              <a:solidFill>
                <a:srgbClr val="8018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RFW Overview &amp;</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Growing Your Recovery Friendly Workplace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 name="Google Shape;344;g2150446cedf_2_210"/>
              <p:cNvSpPr/>
              <p:nvPr/>
            </p:nvSpPr>
            <p:spPr>
              <a:xfrm>
                <a:off x="2766547" y="3766307"/>
                <a:ext cx="2121688" cy="1075712"/>
              </a:xfrm>
              <a:prstGeom prst="rect">
                <a:avLst/>
              </a:prstGeom>
              <a:solidFill>
                <a:srgbClr val="8018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RFW Panel: Journeys, Processes, Policies &amp; Practices, and Outcomes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5" name="Google Shape;345;g2150446cedf_2_210"/>
              <p:cNvSpPr/>
              <p:nvPr/>
            </p:nvSpPr>
            <p:spPr>
              <a:xfrm>
                <a:off x="2738050" y="4963515"/>
                <a:ext cx="2139445" cy="1092723"/>
              </a:xfrm>
              <a:prstGeom prst="rect">
                <a:avLst/>
              </a:prstGeom>
              <a:solidFill>
                <a:srgbClr val="80189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About Recovery &amp; Workplace Wellness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46" name="Google Shape;346;g2150446cedf_2_210"/>
            <p:cNvSpPr txBox="1"/>
            <p:nvPr/>
          </p:nvSpPr>
          <p:spPr>
            <a:xfrm>
              <a:off x="2542804" y="2154664"/>
              <a:ext cx="4399827"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68447F"/>
                  </a:solidFill>
                  <a:effectLst/>
                  <a:uLnTx/>
                  <a:uFillTx/>
                  <a:latin typeface="Arial"/>
                  <a:ea typeface="Arial"/>
                  <a:cs typeface="Arial"/>
                  <a:sym typeface="Arial"/>
                </a:rPr>
                <a:t>“In Person”</a:t>
              </a:r>
              <a:r>
                <a:rPr kumimoji="0" lang="en-US" sz="1800" b="1" i="0" u="none" strike="noStrike" kern="0" cap="none" spc="0" normalizeH="0" baseline="30000" noProof="0">
                  <a:ln>
                    <a:noFill/>
                  </a:ln>
                  <a:solidFill>
                    <a:srgbClr val="68447F"/>
                  </a:solidFill>
                  <a:effectLst/>
                  <a:uLnTx/>
                  <a:uFillTx/>
                  <a:latin typeface="Arial"/>
                  <a:ea typeface="Arial"/>
                  <a:cs typeface="Arial"/>
                  <a:sym typeface="Arial"/>
                </a:rPr>
                <a:t>1</a:t>
              </a:r>
              <a:r>
                <a:rPr kumimoji="0" lang="en-US" sz="1800" b="1" i="0" u="none" strike="noStrike" kern="0" cap="none" spc="0" normalizeH="0" baseline="0" noProof="0">
                  <a:ln>
                    <a:noFill/>
                  </a:ln>
                  <a:solidFill>
                    <a:srgbClr val="68447F"/>
                  </a:solidFill>
                  <a:effectLst/>
                  <a:uLnTx/>
                  <a:uFillTx/>
                  <a:latin typeface="Arial"/>
                  <a:ea typeface="Arial"/>
                  <a:cs typeface="Arial"/>
                  <a:sym typeface="Arial"/>
                </a:rPr>
                <a:t> or Online (Self-Paced)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47" name="Google Shape;347;g2150446cedf_2_210"/>
          <p:cNvSpPr/>
          <p:nvPr/>
        </p:nvSpPr>
        <p:spPr>
          <a:xfrm>
            <a:off x="7300096" y="3708909"/>
            <a:ext cx="2322634" cy="1075712"/>
          </a:xfrm>
          <a:prstGeom prst="rect">
            <a:avLst/>
          </a:prstGeom>
          <a:solidFill>
            <a:srgbClr val="B31CA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Diversity, Equity, &amp; Inclusion for NH Workplaces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 name="Google Shape;348;g2150446cedf_2_210"/>
          <p:cNvSpPr/>
          <p:nvPr/>
        </p:nvSpPr>
        <p:spPr>
          <a:xfrm>
            <a:off x="7291505" y="2507512"/>
            <a:ext cx="2322634" cy="1092723"/>
          </a:xfrm>
          <a:prstGeom prst="rect">
            <a:avLst/>
          </a:prstGeom>
          <a:solidFill>
            <a:srgbClr val="B31CA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50"/>
              <a:buFont typeface="Arial"/>
              <a:buNone/>
              <a:tabLst/>
              <a:defRPr/>
            </a:pPr>
            <a:r>
              <a:rPr kumimoji="0" lang="en-US" sz="1150" b="1" i="0" u="none" strike="noStrike" kern="0" cap="none" spc="0" normalizeH="0" baseline="0" noProof="0">
                <a:ln>
                  <a:noFill/>
                </a:ln>
                <a:solidFill>
                  <a:srgbClr val="FFFFFF"/>
                </a:solidFill>
                <a:effectLst/>
                <a:uLnTx/>
                <a:uFillTx/>
                <a:latin typeface="Arial"/>
                <a:ea typeface="Arial"/>
                <a:cs typeface="Arial"/>
                <a:sym typeface="Arial"/>
              </a:rPr>
              <a:t>Signs &amp; Symptoms, Reasonable Suspicion, Legal Considerations, &amp; How To Have a Supportive Conversation With Employees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 name="Google Shape;349;g2150446cedf_2_210"/>
          <p:cNvSpPr/>
          <p:nvPr/>
        </p:nvSpPr>
        <p:spPr>
          <a:xfrm>
            <a:off x="9744355" y="2497520"/>
            <a:ext cx="2322634" cy="1092723"/>
          </a:xfrm>
          <a:prstGeom prst="rect">
            <a:avLst/>
          </a:prstGeom>
          <a:solidFill>
            <a:srgbClr val="B31CA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Training for Management: How To Navigate SUD Concerns/Support Employees’ Recovery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 name="Google Shape;350;g2150446cedf_2_210"/>
          <p:cNvSpPr/>
          <p:nvPr/>
        </p:nvSpPr>
        <p:spPr>
          <a:xfrm>
            <a:off x="7316910" y="4893295"/>
            <a:ext cx="2322634" cy="1092723"/>
          </a:xfrm>
          <a:prstGeom prst="rect">
            <a:avLst/>
          </a:prstGeom>
          <a:solidFill>
            <a:srgbClr val="B31CA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Employer &amp; Employee Vignettes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 name="Google Shape;351;g2150446cedf_2_210"/>
          <p:cNvSpPr/>
          <p:nvPr/>
        </p:nvSpPr>
        <p:spPr>
          <a:xfrm>
            <a:off x="9774311" y="3707571"/>
            <a:ext cx="2322634" cy="1092723"/>
          </a:xfrm>
          <a:prstGeom prst="rect">
            <a:avLst/>
          </a:prstGeom>
          <a:solidFill>
            <a:srgbClr val="B31CA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Family Supports: How to Support a Loved One With SUD (and Keep Taking Care of Yourself in the Process)</a:t>
            </a:r>
            <a:endParaRPr kumimoji="0" sz="12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52" name="Google Shape;352;g2150446cedf_2_210"/>
          <p:cNvSpPr txBox="1"/>
          <p:nvPr/>
        </p:nvSpPr>
        <p:spPr>
          <a:xfrm>
            <a:off x="7300096" y="2075704"/>
            <a:ext cx="4766893"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68447F"/>
                </a:solidFill>
                <a:effectLst/>
                <a:uLnTx/>
                <a:uFillTx/>
                <a:latin typeface="Arial"/>
                <a:ea typeface="Arial"/>
                <a:cs typeface="Arial"/>
                <a:sym typeface="Arial"/>
              </a:rPr>
              <a:t>New Content – Online Only Currently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53" name="Google Shape;353;g2150446cedf_2_210"/>
          <p:cNvGrpSpPr/>
          <p:nvPr/>
        </p:nvGrpSpPr>
        <p:grpSpPr>
          <a:xfrm>
            <a:off x="157985" y="2072130"/>
            <a:ext cx="2227840" cy="3937721"/>
            <a:chOff x="99348" y="2142616"/>
            <a:chExt cx="2227840" cy="3937721"/>
          </a:xfrm>
        </p:grpSpPr>
        <p:sp>
          <p:nvSpPr>
            <p:cNvPr id="354" name="Google Shape;354;g2150446cedf_2_210"/>
            <p:cNvSpPr txBox="1"/>
            <p:nvPr/>
          </p:nvSpPr>
          <p:spPr>
            <a:xfrm>
              <a:off x="99348" y="2142616"/>
              <a:ext cx="2227840"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68447F"/>
                  </a:solidFill>
                  <a:effectLst/>
                  <a:uLnTx/>
                  <a:uFillTx/>
                  <a:latin typeface="Arial"/>
                  <a:ea typeface="Arial"/>
                  <a:cs typeface="Arial"/>
                  <a:sym typeface="Arial"/>
                </a:rPr>
                <a:t>“In Person”</a:t>
              </a:r>
              <a:r>
                <a:rPr kumimoji="0" lang="en-US" sz="1800" b="1" i="0" u="none" strike="noStrike" kern="0" cap="none" spc="0" normalizeH="0" baseline="30000" noProof="0">
                  <a:ln>
                    <a:noFill/>
                  </a:ln>
                  <a:solidFill>
                    <a:srgbClr val="68447F"/>
                  </a:solidFill>
                  <a:effectLst/>
                  <a:uLnTx/>
                  <a:uFillTx/>
                  <a:latin typeface="Arial"/>
                  <a:ea typeface="Arial"/>
                  <a:cs typeface="Arial"/>
                  <a:sym typeface="Arial"/>
                </a:rPr>
                <a:t>1</a:t>
              </a:r>
              <a:endParaRPr kumimoji="0" sz="1800" b="1" i="0" u="none" strike="noStrike" kern="0" cap="none" spc="0" normalizeH="0" baseline="0" noProof="0">
                <a:ln>
                  <a:noFill/>
                </a:ln>
                <a:solidFill>
                  <a:srgbClr val="68447F"/>
                </a:solidFill>
                <a:effectLst/>
                <a:uLnTx/>
                <a:uFillTx/>
                <a:latin typeface="Arial"/>
                <a:ea typeface="Arial"/>
                <a:cs typeface="Arial"/>
                <a:sym typeface="Arial"/>
              </a:endParaRPr>
            </a:p>
          </p:txBody>
        </p:sp>
        <p:grpSp>
          <p:nvGrpSpPr>
            <p:cNvPr id="355" name="Google Shape;355;g2150446cedf_2_210"/>
            <p:cNvGrpSpPr/>
            <p:nvPr/>
          </p:nvGrpSpPr>
          <p:grpSpPr>
            <a:xfrm>
              <a:off x="99348" y="2586903"/>
              <a:ext cx="2227840" cy="3493434"/>
              <a:chOff x="1334966" y="2072853"/>
              <a:chExt cx="2227840" cy="3493434"/>
            </a:xfrm>
          </p:grpSpPr>
          <p:sp>
            <p:nvSpPr>
              <p:cNvPr id="356" name="Google Shape;356;g2150446cedf_2_210"/>
              <p:cNvSpPr txBox="1"/>
              <p:nvPr/>
            </p:nvSpPr>
            <p:spPr>
              <a:xfrm>
                <a:off x="1343156" y="2072853"/>
                <a:ext cx="2202524" cy="1069928"/>
              </a:xfrm>
              <a:prstGeom prst="rect">
                <a:avLst/>
              </a:prstGeom>
              <a:solidFill>
                <a:srgbClr val="5D158B"/>
              </a:solidFill>
              <a:ln>
                <a:noFill/>
              </a:ln>
            </p:spPr>
            <p:txBody>
              <a:bodyPr spcFirstLastPara="1" wrap="square" lIns="76200" tIns="76200" rIns="76200" bIns="762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000"/>
                  <a:buFont typeface="Calibri"/>
                  <a:buNone/>
                  <a:tabLst/>
                  <a:defRPr/>
                </a:pPr>
                <a:r>
                  <a:rPr kumimoji="0" lang="en-US" sz="1400" b="1" i="0" u="none" strike="noStrike" kern="0" cap="none" spc="0" normalizeH="0" baseline="0" noProof="0">
                    <a:ln>
                      <a:noFill/>
                    </a:ln>
                    <a:solidFill>
                      <a:srgbClr val="FFFFFF"/>
                    </a:solidFill>
                    <a:effectLst/>
                    <a:uLnTx/>
                    <a:uFillTx/>
                    <a:latin typeface="Calibri"/>
                    <a:ea typeface="Calibri"/>
                    <a:cs typeface="Calibri"/>
                    <a:sym typeface="Calibri"/>
                  </a:rPr>
                  <a:t>Why the Workforce Needs People in Recovery</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 name="Google Shape;357;g2150446cedf_2_210"/>
              <p:cNvSpPr/>
              <p:nvPr/>
            </p:nvSpPr>
            <p:spPr>
              <a:xfrm>
                <a:off x="1334966" y="3268615"/>
                <a:ext cx="2227840" cy="1075712"/>
              </a:xfrm>
              <a:prstGeom prst="rect">
                <a:avLst/>
              </a:prstGeom>
              <a:solidFill>
                <a:srgbClr val="5D158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000"/>
                  <a:buFont typeface="Calibri"/>
                  <a:buNone/>
                  <a:tabLst/>
                  <a:defRPr/>
                </a:pPr>
                <a:r>
                  <a:rPr kumimoji="0" lang="en-US" sz="1400" b="1" i="0" u="none" strike="noStrike" kern="0" cap="none" spc="0" normalizeH="0" baseline="0" noProof="0">
                    <a:ln>
                      <a:noFill/>
                    </a:ln>
                    <a:solidFill>
                      <a:srgbClr val="FFFFFF"/>
                    </a:solidFill>
                    <a:effectLst/>
                    <a:uLnTx/>
                    <a:uFillTx/>
                    <a:latin typeface="Calibri"/>
                    <a:ea typeface="Calibri"/>
                    <a:cs typeface="Calibri"/>
                    <a:sym typeface="Calibri"/>
                  </a:rPr>
                  <a:t>Overcoming the Impact of Substance Use Disorders through Recovery: A Panel Discussion</a:t>
                </a:r>
                <a:endParaRPr kumimoji="0" sz="105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 name="Google Shape;358;g2150446cedf_2_210"/>
              <p:cNvSpPr/>
              <p:nvPr/>
            </p:nvSpPr>
            <p:spPr>
              <a:xfrm>
                <a:off x="1334966" y="4490575"/>
                <a:ext cx="2227840" cy="1075712"/>
              </a:xfrm>
              <a:prstGeom prst="rect">
                <a:avLst/>
              </a:prstGeom>
              <a:solidFill>
                <a:srgbClr val="5D158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000"/>
                  <a:buFont typeface="Calibri"/>
                  <a:buNone/>
                  <a:tabLst/>
                  <a:defRPr/>
                </a:pPr>
                <a:r>
                  <a:rPr kumimoji="0" lang="en-US" sz="1400" b="1" i="0" u="none" strike="noStrike" kern="0" cap="none" spc="0" normalizeH="0" baseline="0" noProof="0">
                    <a:ln>
                      <a:noFill/>
                    </a:ln>
                    <a:solidFill>
                      <a:srgbClr val="FFFFFF"/>
                    </a:solidFill>
                    <a:effectLst/>
                    <a:uLnTx/>
                    <a:uFillTx/>
                    <a:latin typeface="Calibri"/>
                    <a:ea typeface="Calibri"/>
                    <a:cs typeface="Calibri"/>
                    <a:sym typeface="Calibri"/>
                  </a:rPr>
                  <a:t>Self-Care During Times of Isolation</a:t>
                </a:r>
                <a:endParaRPr kumimoji="0" sz="1050" b="1"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359" name="Google Shape;359;g2150446cedf_2_210"/>
          <p:cNvSpPr txBox="1"/>
          <p:nvPr/>
        </p:nvSpPr>
        <p:spPr>
          <a:xfrm>
            <a:off x="125011" y="5996404"/>
            <a:ext cx="9826456"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30000" noProof="0">
                <a:ln>
                  <a:noFill/>
                </a:ln>
                <a:solidFill>
                  <a:srgbClr val="000000"/>
                </a:solidFill>
                <a:effectLst/>
                <a:uLnTx/>
                <a:uFillTx/>
                <a:latin typeface="Arial"/>
                <a:ea typeface="Arial"/>
                <a:cs typeface="Arial"/>
                <a:sym typeface="Arial"/>
              </a:rPr>
              <a:t>1 </a:t>
            </a: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“In person” refers to a training that is conducted live-time, either via Zoom or in person when conditions permit.  </a:t>
            </a:r>
            <a:endParaRPr kumimoji="0" sz="12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60" name="Google Shape;360;g2150446cedf_2_210"/>
          <p:cNvSpPr/>
          <p:nvPr/>
        </p:nvSpPr>
        <p:spPr>
          <a:xfrm>
            <a:off x="9775283" y="4894694"/>
            <a:ext cx="2322634" cy="1092723"/>
          </a:xfrm>
          <a:prstGeom prst="rect">
            <a:avLst/>
          </a:prstGeom>
          <a:solidFill>
            <a:srgbClr val="B31CA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Addressing Compassion Fatigue &amp; Burnout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6"/>
          <p:cNvSpPr txBox="1">
            <a:spLocks noGrp="1"/>
          </p:cNvSpPr>
          <p:nvPr>
            <p:ph type="title" idx="4294967295"/>
          </p:nvPr>
        </p:nvSpPr>
        <p:spPr>
          <a:xfrm>
            <a:off x="0" y="314325"/>
            <a:ext cx="10706100" cy="614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000"/>
              <a:buFont typeface="Raleway"/>
              <a:buNone/>
            </a:pPr>
            <a:r>
              <a:rPr lang="en-US" sz="4000" b="1" i="0" u="none" strike="noStrike" cap="none">
                <a:solidFill>
                  <a:schemeClr val="dk1"/>
                </a:solidFill>
                <a:latin typeface="Raleway"/>
                <a:ea typeface="Raleway"/>
                <a:cs typeface="Raleway"/>
                <a:sym typeface="Raleway"/>
              </a:rPr>
              <a:t>Education &amp; Resources: Some Examples</a:t>
            </a:r>
            <a:endParaRPr/>
          </a:p>
        </p:txBody>
      </p:sp>
      <p:pic>
        <p:nvPicPr>
          <p:cNvPr id="366" name="Google Shape;366;p6"/>
          <p:cNvPicPr preferRelativeResize="0"/>
          <p:nvPr/>
        </p:nvPicPr>
        <p:blipFill rotWithShape="1">
          <a:blip r:embed="rId3">
            <a:alphaModFix/>
          </a:blip>
          <a:srcRect/>
          <a:stretch/>
        </p:blipFill>
        <p:spPr>
          <a:xfrm>
            <a:off x="267713" y="1144765"/>
            <a:ext cx="6218476" cy="3497893"/>
          </a:xfrm>
          <a:prstGeom prst="rect">
            <a:avLst/>
          </a:prstGeom>
          <a:noFill/>
          <a:ln w="9525" cap="flat" cmpd="sng">
            <a:solidFill>
              <a:srgbClr val="5D158B"/>
            </a:solidFill>
            <a:prstDash val="solid"/>
            <a:round/>
            <a:headEnd type="none" w="sm" len="sm"/>
            <a:tailEnd type="none" w="sm" len="sm"/>
          </a:ln>
        </p:spPr>
      </p:pic>
      <p:pic>
        <p:nvPicPr>
          <p:cNvPr id="367" name="Google Shape;367;p6">
            <a:hlinkClick r:id="rId4"/>
          </p:cNvPr>
          <p:cNvPicPr preferRelativeResize="0"/>
          <p:nvPr/>
        </p:nvPicPr>
        <p:blipFill rotWithShape="1">
          <a:blip r:embed="rId5">
            <a:alphaModFix/>
          </a:blip>
          <a:srcRect/>
          <a:stretch/>
        </p:blipFill>
        <p:spPr>
          <a:xfrm>
            <a:off x="5705811" y="2671290"/>
            <a:ext cx="6218476" cy="3497892"/>
          </a:xfrm>
          <a:prstGeom prst="rect">
            <a:avLst/>
          </a:prstGeom>
          <a:noFill/>
          <a:ln w="9525" cap="flat" cmpd="sng">
            <a:solidFill>
              <a:srgbClr val="5D158B"/>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7"/>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600"/>
              <a:buFont typeface="Raleway"/>
              <a:buNone/>
            </a:pPr>
            <a:r>
              <a:rPr lang="en-US" sz="3600"/>
              <a:t>Growth of National Efforts</a:t>
            </a:r>
            <a:endParaRPr/>
          </a:p>
        </p:txBody>
      </p:sp>
      <p:sp>
        <p:nvSpPr>
          <p:cNvPr id="373" name="Google Shape;373;p7"/>
          <p:cNvSpPr txBox="1"/>
          <p:nvPr/>
        </p:nvSpPr>
        <p:spPr>
          <a:xfrm>
            <a:off x="6823708" y="1923589"/>
            <a:ext cx="51955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Raleway"/>
                <a:ea typeface="Raleway"/>
                <a:cs typeface="Raleway"/>
                <a:sym typeface="Raleway"/>
              </a:rPr>
              <a:t>Engagement With RFW Multi-State Community of Practice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74" name="Google Shape;374;p7" descr="Map&#10;&#10;Description automatically generated"/>
          <p:cNvPicPr preferRelativeResize="0"/>
          <p:nvPr/>
        </p:nvPicPr>
        <p:blipFill rotWithShape="1">
          <a:blip r:embed="rId3">
            <a:alphaModFix/>
          </a:blip>
          <a:srcRect b="4179"/>
          <a:stretch/>
        </p:blipFill>
        <p:spPr>
          <a:xfrm>
            <a:off x="-141852" y="1875183"/>
            <a:ext cx="5910473" cy="3664226"/>
          </a:xfrm>
          <a:prstGeom prst="rect">
            <a:avLst/>
          </a:prstGeom>
          <a:noFill/>
          <a:ln>
            <a:noFill/>
          </a:ln>
        </p:spPr>
      </p:pic>
      <p:sp>
        <p:nvSpPr>
          <p:cNvPr id="375" name="Google Shape;375;p7"/>
          <p:cNvSpPr txBox="1"/>
          <p:nvPr/>
        </p:nvSpPr>
        <p:spPr>
          <a:xfrm>
            <a:off x="477663" y="1923589"/>
            <a:ext cx="525909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Raleway"/>
                <a:ea typeface="Raleway"/>
                <a:cs typeface="Raleway"/>
                <a:sym typeface="Raleway"/>
              </a:rPr>
              <a:t>Engagement With RFW Multi-State Community of Practice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7"/>
          <p:cNvSpPr txBox="1"/>
          <p:nvPr/>
        </p:nvSpPr>
        <p:spPr>
          <a:xfrm>
            <a:off x="1899385" y="1368472"/>
            <a:ext cx="1827998" cy="353943"/>
          </a:xfrm>
          <a:prstGeom prst="rect">
            <a:avLst/>
          </a:prstGeom>
          <a:solidFill>
            <a:srgbClr val="B31CAC"/>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0" u="none" strike="noStrike" kern="0" cap="none" spc="0" normalizeH="0" baseline="0" noProof="0">
                <a:ln>
                  <a:noFill/>
                </a:ln>
                <a:solidFill>
                  <a:srgbClr val="FFFFFF"/>
                </a:solidFill>
                <a:effectLst/>
                <a:uLnTx/>
                <a:uFillTx/>
                <a:latin typeface="Raleway"/>
                <a:ea typeface="Raleway"/>
                <a:cs typeface="Raleway"/>
                <a:sym typeface="Raleway"/>
              </a:rPr>
              <a:t>November 2021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7"/>
          <p:cNvSpPr txBox="1"/>
          <p:nvPr/>
        </p:nvSpPr>
        <p:spPr>
          <a:xfrm>
            <a:off x="8507386" y="1368471"/>
            <a:ext cx="1395968" cy="353943"/>
          </a:xfrm>
          <a:prstGeom prst="rect">
            <a:avLst/>
          </a:prstGeom>
          <a:solidFill>
            <a:srgbClr val="B31CAC"/>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0" u="none" strike="noStrike" kern="0" cap="none" spc="0" normalizeH="0" baseline="0" noProof="0">
                <a:ln>
                  <a:noFill/>
                </a:ln>
                <a:solidFill>
                  <a:srgbClr val="FFFFFF"/>
                </a:solidFill>
                <a:effectLst/>
                <a:uLnTx/>
                <a:uFillTx/>
                <a:latin typeface="Raleway"/>
                <a:ea typeface="Raleway"/>
                <a:cs typeface="Raleway"/>
                <a:sym typeface="Raleway"/>
              </a:rPr>
              <a:t>March 2023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7"/>
          <p:cNvSpPr txBox="1"/>
          <p:nvPr/>
        </p:nvSpPr>
        <p:spPr>
          <a:xfrm>
            <a:off x="6314662" y="5507653"/>
            <a:ext cx="4503039" cy="230832"/>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Arial"/>
                <a:ea typeface="Arial"/>
                <a:cs typeface="Arial"/>
                <a:sym typeface="Arial"/>
              </a:rPr>
              <a:t>Created by: NH’s Recovery Friendly Workplace initiative, 2022; base map from mapchart.net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7"/>
          <p:cNvSpPr txBox="1"/>
          <p:nvPr/>
        </p:nvSpPr>
        <p:spPr>
          <a:xfrm>
            <a:off x="120413" y="5479523"/>
            <a:ext cx="4503039" cy="230832"/>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Arial"/>
                <a:ea typeface="Arial"/>
                <a:cs typeface="Arial"/>
                <a:sym typeface="Arial"/>
              </a:rPr>
              <a:t>Created by: NH’s Recovery Friendly Workplace initiative, 2021; base map from mapchart.net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80" name="Google Shape;380;p7" descr="Map&#10;&#10;Description automatically generated"/>
          <p:cNvPicPr preferRelativeResize="0"/>
          <p:nvPr/>
        </p:nvPicPr>
        <p:blipFill rotWithShape="1">
          <a:blip r:embed="rId4">
            <a:alphaModFix/>
          </a:blip>
          <a:srcRect t="8475" b="5058"/>
          <a:stretch/>
        </p:blipFill>
        <p:spPr>
          <a:xfrm>
            <a:off x="6259936" y="2259496"/>
            <a:ext cx="5805752" cy="3248157"/>
          </a:xfrm>
          <a:prstGeom prst="rect">
            <a:avLst/>
          </a:prstGeom>
          <a:noFill/>
          <a:ln>
            <a:noFill/>
          </a:ln>
        </p:spPr>
      </p:pic>
      <p:sp>
        <p:nvSpPr>
          <p:cNvPr id="381" name="Google Shape;381;p7"/>
          <p:cNvSpPr/>
          <p:nvPr/>
        </p:nvSpPr>
        <p:spPr>
          <a:xfrm>
            <a:off x="5681742" y="3429000"/>
            <a:ext cx="741639" cy="230832"/>
          </a:xfrm>
          <a:prstGeom prst="rightArrow">
            <a:avLst>
              <a:gd name="adj1" fmla="val 50000"/>
              <a:gd name="adj2" fmla="val 50000"/>
            </a:avLst>
          </a:prstGeom>
          <a:solidFill>
            <a:srgbClr val="3ED52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ED52C"/>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g1f6b22c43cb_1_0" descr="No alternative text description for this image"/>
          <p:cNvPicPr preferRelativeResize="0"/>
          <p:nvPr/>
        </p:nvPicPr>
        <p:blipFill rotWithShape="1">
          <a:blip r:embed="rId3">
            <a:alphaModFix/>
          </a:blip>
          <a:srcRect l="4931" t="11649" r="1312" b="10685"/>
          <a:stretch/>
        </p:blipFill>
        <p:spPr>
          <a:xfrm>
            <a:off x="0" y="5355103"/>
            <a:ext cx="3360800" cy="1502901"/>
          </a:xfrm>
          <a:prstGeom prst="rect">
            <a:avLst/>
          </a:prstGeom>
          <a:noFill/>
          <a:ln>
            <a:noFill/>
          </a:ln>
        </p:spPr>
      </p:pic>
      <p:pic>
        <p:nvPicPr>
          <p:cNvPr id="388" name="Google Shape;388;g1f6b22c43cb_1_0" descr="No alternative text description for this image"/>
          <p:cNvPicPr preferRelativeResize="0"/>
          <p:nvPr/>
        </p:nvPicPr>
        <p:blipFill rotWithShape="1">
          <a:blip r:embed="rId4">
            <a:alphaModFix/>
          </a:blip>
          <a:srcRect l="2509" t="26688" r="2423" b="16126"/>
          <a:stretch/>
        </p:blipFill>
        <p:spPr>
          <a:xfrm>
            <a:off x="-12" y="-43112"/>
            <a:ext cx="3476101" cy="1363675"/>
          </a:xfrm>
          <a:prstGeom prst="rect">
            <a:avLst/>
          </a:prstGeom>
          <a:noFill/>
          <a:ln>
            <a:noFill/>
          </a:ln>
        </p:spPr>
      </p:pic>
      <p:pic>
        <p:nvPicPr>
          <p:cNvPr id="389" name="Google Shape;389;g1f6b22c43cb_1_0" descr="No alternative text description for this image"/>
          <p:cNvPicPr preferRelativeResize="0"/>
          <p:nvPr/>
        </p:nvPicPr>
        <p:blipFill rotWithShape="1">
          <a:blip r:embed="rId5">
            <a:alphaModFix/>
          </a:blip>
          <a:srcRect l="4794" r="7708" b="8850"/>
          <a:stretch/>
        </p:blipFill>
        <p:spPr>
          <a:xfrm>
            <a:off x="6066375" y="4713475"/>
            <a:ext cx="2712749" cy="2132978"/>
          </a:xfrm>
          <a:prstGeom prst="rect">
            <a:avLst/>
          </a:prstGeom>
          <a:noFill/>
          <a:ln>
            <a:noFill/>
          </a:ln>
        </p:spPr>
      </p:pic>
      <p:pic>
        <p:nvPicPr>
          <p:cNvPr id="390" name="Google Shape;390;g1f6b22c43cb_1_0" descr="No alternative text description for this image"/>
          <p:cNvPicPr preferRelativeResize="0"/>
          <p:nvPr/>
        </p:nvPicPr>
        <p:blipFill rotWithShape="1">
          <a:blip r:embed="rId6">
            <a:alphaModFix/>
          </a:blip>
          <a:srcRect l="8481" t="17683" r="10276" b="3088"/>
          <a:stretch/>
        </p:blipFill>
        <p:spPr>
          <a:xfrm>
            <a:off x="3353625" y="4719900"/>
            <a:ext cx="2730834" cy="2132975"/>
          </a:xfrm>
          <a:prstGeom prst="rect">
            <a:avLst/>
          </a:prstGeom>
          <a:noFill/>
          <a:ln>
            <a:noFill/>
          </a:ln>
        </p:spPr>
      </p:pic>
      <p:pic>
        <p:nvPicPr>
          <p:cNvPr id="391" name="Google Shape;391;g1f6b22c43cb_1_0" descr="No alternative text description for this image"/>
          <p:cNvPicPr preferRelativeResize="0"/>
          <p:nvPr/>
        </p:nvPicPr>
        <p:blipFill rotWithShape="1">
          <a:blip r:embed="rId7">
            <a:alphaModFix/>
          </a:blip>
          <a:srcRect l="3316" t="24877" b="20408"/>
          <a:stretch/>
        </p:blipFill>
        <p:spPr>
          <a:xfrm>
            <a:off x="0" y="2701975"/>
            <a:ext cx="3360776" cy="1289450"/>
          </a:xfrm>
          <a:prstGeom prst="rect">
            <a:avLst/>
          </a:prstGeom>
          <a:noFill/>
          <a:ln>
            <a:noFill/>
          </a:ln>
        </p:spPr>
      </p:pic>
      <p:pic>
        <p:nvPicPr>
          <p:cNvPr id="392" name="Google Shape;392;g1f6b22c43cb_1_0" descr="No alternative text description for this image"/>
          <p:cNvPicPr preferRelativeResize="0"/>
          <p:nvPr/>
        </p:nvPicPr>
        <p:blipFill rotWithShape="1">
          <a:blip r:embed="rId8">
            <a:alphaModFix/>
          </a:blip>
          <a:srcRect l="13617" t="49717" r="8518"/>
          <a:stretch/>
        </p:blipFill>
        <p:spPr>
          <a:xfrm>
            <a:off x="9777750" y="0"/>
            <a:ext cx="2498675" cy="2131700"/>
          </a:xfrm>
          <a:prstGeom prst="rect">
            <a:avLst/>
          </a:prstGeom>
          <a:noFill/>
          <a:ln>
            <a:noFill/>
          </a:ln>
        </p:spPr>
      </p:pic>
      <p:pic>
        <p:nvPicPr>
          <p:cNvPr id="393" name="Google Shape;393;g1f6b22c43cb_1_0" descr="No alternative text description for this image"/>
          <p:cNvPicPr preferRelativeResize="0"/>
          <p:nvPr/>
        </p:nvPicPr>
        <p:blipFill rotWithShape="1">
          <a:blip r:embed="rId9">
            <a:alphaModFix/>
          </a:blip>
          <a:srcRect l="4418" t="10632" r="3516" b="42259"/>
          <a:stretch/>
        </p:blipFill>
        <p:spPr>
          <a:xfrm>
            <a:off x="0" y="3991437"/>
            <a:ext cx="3360801" cy="1363662"/>
          </a:xfrm>
          <a:prstGeom prst="rect">
            <a:avLst/>
          </a:prstGeom>
          <a:noFill/>
          <a:ln>
            <a:noFill/>
          </a:ln>
        </p:spPr>
      </p:pic>
      <p:pic>
        <p:nvPicPr>
          <p:cNvPr id="394" name="Google Shape;394;g1f6b22c43cb_1_0" descr="No alternative text description for this image"/>
          <p:cNvPicPr preferRelativeResize="0"/>
          <p:nvPr/>
        </p:nvPicPr>
        <p:blipFill rotWithShape="1">
          <a:blip r:embed="rId10">
            <a:alphaModFix/>
          </a:blip>
          <a:srcRect l="17619" t="33565" r="9393" b="11181"/>
          <a:stretch/>
        </p:blipFill>
        <p:spPr>
          <a:xfrm>
            <a:off x="3476100" y="0"/>
            <a:ext cx="3360775" cy="1908131"/>
          </a:xfrm>
          <a:prstGeom prst="rect">
            <a:avLst/>
          </a:prstGeom>
          <a:noFill/>
          <a:ln>
            <a:noFill/>
          </a:ln>
        </p:spPr>
      </p:pic>
      <p:pic>
        <p:nvPicPr>
          <p:cNvPr id="395" name="Google Shape;395;g1f6b22c43cb_1_0" descr="No alternative text description for this image"/>
          <p:cNvPicPr preferRelativeResize="0"/>
          <p:nvPr/>
        </p:nvPicPr>
        <p:blipFill rotWithShape="1">
          <a:blip r:embed="rId11">
            <a:alphaModFix/>
          </a:blip>
          <a:srcRect l="3605" r="3937"/>
          <a:stretch/>
        </p:blipFill>
        <p:spPr>
          <a:xfrm>
            <a:off x="6836875" y="0"/>
            <a:ext cx="2956300" cy="2131700"/>
          </a:xfrm>
          <a:prstGeom prst="rect">
            <a:avLst/>
          </a:prstGeom>
          <a:noFill/>
          <a:ln>
            <a:noFill/>
          </a:ln>
        </p:spPr>
      </p:pic>
      <p:pic>
        <p:nvPicPr>
          <p:cNvPr id="396" name="Google Shape;396;g1f6b22c43cb_1_0" descr="No alternative text description for this image"/>
          <p:cNvPicPr preferRelativeResize="0"/>
          <p:nvPr/>
        </p:nvPicPr>
        <p:blipFill rotWithShape="1">
          <a:blip r:embed="rId12">
            <a:alphaModFix/>
          </a:blip>
          <a:srcRect l="6613" t="40167" r="7157" b="17648"/>
          <a:stretch/>
        </p:blipFill>
        <p:spPr>
          <a:xfrm>
            <a:off x="0" y="1256950"/>
            <a:ext cx="3665125" cy="1502899"/>
          </a:xfrm>
          <a:prstGeom prst="rect">
            <a:avLst/>
          </a:prstGeom>
          <a:noFill/>
          <a:ln>
            <a:noFill/>
          </a:ln>
        </p:spPr>
      </p:pic>
      <p:pic>
        <p:nvPicPr>
          <p:cNvPr id="397" name="Google Shape;397;g1f6b22c43cb_1_0" descr="No alternative text description for this image"/>
          <p:cNvPicPr preferRelativeResize="0"/>
          <p:nvPr/>
        </p:nvPicPr>
        <p:blipFill rotWithShape="1">
          <a:blip r:embed="rId13">
            <a:alphaModFix/>
          </a:blip>
          <a:srcRect l="8665" t="38102" r="7694" b="30330"/>
          <a:stretch/>
        </p:blipFill>
        <p:spPr>
          <a:xfrm>
            <a:off x="8988800" y="1790700"/>
            <a:ext cx="3266425" cy="1643701"/>
          </a:xfrm>
          <a:prstGeom prst="rect">
            <a:avLst/>
          </a:prstGeom>
          <a:noFill/>
          <a:ln>
            <a:noFill/>
          </a:ln>
        </p:spPr>
      </p:pic>
      <p:pic>
        <p:nvPicPr>
          <p:cNvPr id="398" name="Google Shape;398;g1f6b22c43cb_1_0" descr="No alternative text description for this image"/>
          <p:cNvPicPr preferRelativeResize="0"/>
          <p:nvPr/>
        </p:nvPicPr>
        <p:blipFill rotWithShape="1">
          <a:blip r:embed="rId14">
            <a:alphaModFix/>
          </a:blip>
          <a:srcRect l="19618" t="25617" r="24150"/>
          <a:stretch/>
        </p:blipFill>
        <p:spPr>
          <a:xfrm>
            <a:off x="8118974" y="2807350"/>
            <a:ext cx="1954675" cy="1939276"/>
          </a:xfrm>
          <a:prstGeom prst="rect">
            <a:avLst/>
          </a:prstGeom>
          <a:noFill/>
          <a:ln>
            <a:noFill/>
          </a:ln>
        </p:spPr>
      </p:pic>
      <p:pic>
        <p:nvPicPr>
          <p:cNvPr id="399" name="Google Shape;399;g1f6b22c43cb_1_0" descr="No alternative text description for this image"/>
          <p:cNvPicPr preferRelativeResize="0"/>
          <p:nvPr/>
        </p:nvPicPr>
        <p:blipFill rotWithShape="1">
          <a:blip r:embed="rId15">
            <a:alphaModFix/>
          </a:blip>
          <a:srcRect r="6638"/>
          <a:stretch/>
        </p:blipFill>
        <p:spPr>
          <a:xfrm>
            <a:off x="10073650" y="3263800"/>
            <a:ext cx="2202779" cy="1939275"/>
          </a:xfrm>
          <a:prstGeom prst="rect">
            <a:avLst/>
          </a:prstGeom>
          <a:noFill/>
          <a:ln>
            <a:noFill/>
          </a:ln>
        </p:spPr>
      </p:pic>
      <p:pic>
        <p:nvPicPr>
          <p:cNvPr id="400" name="Google Shape;400;g1f6b22c43cb_1_0" descr="No alternative text description for this image"/>
          <p:cNvPicPr preferRelativeResize="0"/>
          <p:nvPr/>
        </p:nvPicPr>
        <p:blipFill rotWithShape="1">
          <a:blip r:embed="rId16">
            <a:alphaModFix/>
          </a:blip>
          <a:srcRect l="4834" t="14000" r="4298" b="7909"/>
          <a:stretch/>
        </p:blipFill>
        <p:spPr>
          <a:xfrm>
            <a:off x="3360800" y="1643700"/>
            <a:ext cx="4758175" cy="3076200"/>
          </a:xfrm>
          <a:prstGeom prst="rect">
            <a:avLst/>
          </a:prstGeom>
          <a:noFill/>
          <a:ln>
            <a:noFill/>
          </a:ln>
        </p:spPr>
      </p:pic>
      <p:pic>
        <p:nvPicPr>
          <p:cNvPr id="401" name="Google Shape;401;g1f6b22c43cb_1_0" descr="No alternative text description for this image"/>
          <p:cNvPicPr preferRelativeResize="0"/>
          <p:nvPr/>
        </p:nvPicPr>
        <p:blipFill rotWithShape="1">
          <a:blip r:embed="rId17">
            <a:alphaModFix/>
          </a:blip>
          <a:srcRect l="6832" t="29890" r="8074" b="19897"/>
          <a:stretch/>
        </p:blipFill>
        <p:spPr>
          <a:xfrm>
            <a:off x="8779125" y="4676475"/>
            <a:ext cx="3476101" cy="2181524"/>
          </a:xfrm>
          <a:prstGeom prst="rect">
            <a:avLst/>
          </a:prstGeom>
          <a:noFill/>
          <a:ln>
            <a:noFill/>
          </a:ln>
        </p:spPr>
      </p:pic>
      <p:pic>
        <p:nvPicPr>
          <p:cNvPr id="402" name="Google Shape;402;g1f6b22c43cb_1_0"/>
          <p:cNvPicPr preferRelativeResize="0"/>
          <p:nvPr/>
        </p:nvPicPr>
        <p:blipFill rotWithShape="1">
          <a:blip r:embed="rId18">
            <a:alphaModFix/>
          </a:blip>
          <a:srcRect/>
          <a:stretch/>
        </p:blipFill>
        <p:spPr>
          <a:xfrm>
            <a:off x="8223381" y="2131696"/>
            <a:ext cx="661025" cy="6609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29668726867_2_60"/>
          <p:cNvSpPr txBox="1">
            <a:spLocks noGrp="1"/>
          </p:cNvSpPr>
          <p:nvPr>
            <p:ph type="title" idx="4294967295"/>
          </p:nvPr>
        </p:nvSpPr>
        <p:spPr>
          <a:xfrm>
            <a:off x="0" y="314325"/>
            <a:ext cx="9070975" cy="6143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000"/>
              <a:buFont typeface="Raleway"/>
              <a:buNone/>
            </a:pPr>
            <a:r>
              <a:rPr lang="en-US" sz="4000" b="1" i="0" u="none" strike="noStrike" cap="none">
                <a:solidFill>
                  <a:schemeClr val="dk1"/>
                </a:solidFill>
                <a:latin typeface="Raleway"/>
                <a:ea typeface="Raleway"/>
                <a:cs typeface="Raleway"/>
                <a:sym typeface="Raleway"/>
              </a:rPr>
              <a:t>Contact Information</a:t>
            </a:r>
            <a:endParaRPr/>
          </a:p>
        </p:txBody>
      </p:sp>
      <p:sp>
        <p:nvSpPr>
          <p:cNvPr id="409" name="Google Shape;409;g29668726867_2_60"/>
          <p:cNvSpPr txBox="1"/>
          <p:nvPr/>
        </p:nvSpPr>
        <p:spPr>
          <a:xfrm>
            <a:off x="1281549" y="1540903"/>
            <a:ext cx="4734900" cy="9234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aleway"/>
              <a:buNone/>
              <a:tabLst/>
              <a:defRPr/>
            </a:pPr>
            <a:r>
              <a:rPr kumimoji="0" lang="en-US" sz="1800" b="1" i="0" u="none" strike="noStrike" kern="0" cap="none" spc="0" normalizeH="0" baseline="0" noProof="0">
                <a:ln>
                  <a:noFill/>
                </a:ln>
                <a:solidFill>
                  <a:srgbClr val="000000"/>
                </a:solidFill>
                <a:effectLst/>
                <a:uLnTx/>
                <a:uFillTx/>
                <a:latin typeface="Raleway"/>
                <a:ea typeface="Raleway"/>
                <a:cs typeface="Raleway"/>
                <a:sym typeface="Raleway"/>
              </a:rPr>
              <a:t>Kristie Curtis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Raleway"/>
              <a:buNone/>
              <a:tabLst/>
              <a:defRPr/>
            </a:pPr>
            <a:r>
              <a:rPr kumimoji="0" lang="en-US" sz="1800" b="1" i="0" u="none" strike="noStrike" kern="0" cap="none" spc="0" normalizeH="0" baseline="0" noProof="0">
                <a:ln>
                  <a:noFill/>
                </a:ln>
                <a:solidFill>
                  <a:srgbClr val="000000"/>
                </a:solidFill>
                <a:effectLst/>
                <a:uLnTx/>
                <a:uFillTx/>
                <a:latin typeface="Raleway"/>
                <a:ea typeface="Raleway"/>
                <a:cs typeface="Raleway"/>
                <a:sym typeface="Raleway"/>
              </a:rPr>
              <a:t>Recovery Friendly Advisor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7030A0"/>
              </a:buClr>
              <a:buSzPts val="1800"/>
              <a:buFont typeface="Raleway"/>
              <a:buNone/>
              <a:tabLst/>
              <a:defRPr/>
            </a:pPr>
            <a:r>
              <a:rPr kumimoji="0" lang="en-US" sz="1800" b="0" i="0" u="sng" strike="noStrike" kern="0" cap="none" spc="0" normalizeH="0" baseline="0" noProof="0">
                <a:ln>
                  <a:noFill/>
                </a:ln>
                <a:solidFill>
                  <a:srgbClr val="0563C1"/>
                </a:solidFill>
                <a:effectLst/>
                <a:uLnTx/>
                <a:uFillTx/>
                <a:latin typeface="Raleway"/>
                <a:ea typeface="Raleway"/>
                <a:cs typeface="Raleway"/>
                <a:sym typeface="Raleway"/>
                <a:hlinkClick r:id="rId3"/>
              </a:rPr>
              <a:t>kristie@recoveryfriendlyworkplace.com</a:t>
            </a:r>
            <a:endParaRPr kumimoji="0" sz="1800" b="0" i="0" u="none" strike="noStrike" kern="0" cap="none" spc="0" normalizeH="0" baseline="0" noProof="0">
              <a:ln>
                <a:noFill/>
              </a:ln>
              <a:solidFill>
                <a:srgbClr val="7030A0"/>
              </a:solidFill>
              <a:effectLst/>
              <a:uLnTx/>
              <a:uFillTx/>
              <a:latin typeface="Raleway"/>
              <a:ea typeface="Raleway"/>
              <a:cs typeface="Raleway"/>
              <a:sym typeface="Raleway"/>
            </a:endParaRPr>
          </a:p>
        </p:txBody>
      </p:sp>
      <p:sp>
        <p:nvSpPr>
          <p:cNvPr id="410" name="Google Shape;410;g29668726867_2_60"/>
          <p:cNvSpPr txBox="1"/>
          <p:nvPr/>
        </p:nvSpPr>
        <p:spPr>
          <a:xfrm>
            <a:off x="1944157" y="4533586"/>
            <a:ext cx="75444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5D158B"/>
                </a:solidFill>
                <a:effectLst/>
                <a:uLnTx/>
                <a:uFillTx/>
                <a:latin typeface="Raleway"/>
                <a:ea typeface="Raleway"/>
                <a:cs typeface="Raleway"/>
                <a:sym typeface="Raleway"/>
              </a:rPr>
              <a:t>To become a Recovery Friendly Workplace or learn more: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sng" strike="noStrike" kern="0" cap="none" spc="0" normalizeH="0" baseline="0" noProof="0">
                <a:ln>
                  <a:noFill/>
                </a:ln>
                <a:solidFill>
                  <a:srgbClr val="0563C1"/>
                </a:solidFill>
                <a:effectLst/>
                <a:uLnTx/>
                <a:uFillTx/>
                <a:latin typeface="Raleway"/>
                <a:ea typeface="Raleway"/>
                <a:cs typeface="Raleway"/>
                <a:sym typeface="Raleway"/>
                <a:hlinkClick r:id="rId4"/>
              </a:rPr>
              <a:t>recoveryfriendlyworkplace.com</a:t>
            </a:r>
            <a:r>
              <a:rPr kumimoji="0" lang="en-US" sz="2000" b="1" i="0" u="none" strike="noStrike" kern="0" cap="none" spc="0" normalizeH="0" baseline="0" noProof="0">
                <a:ln>
                  <a:noFill/>
                </a:ln>
                <a:solidFill>
                  <a:srgbClr val="5D158B"/>
                </a:solidFill>
                <a:effectLst/>
                <a:uLnTx/>
                <a:uFillTx/>
                <a:latin typeface="Raleway"/>
                <a:ea typeface="Raleway"/>
                <a:cs typeface="Raleway"/>
                <a:sym typeface="Raleway"/>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11" name="Google Shape;411;g29668726867_2_60"/>
          <p:cNvPicPr preferRelativeResize="0"/>
          <p:nvPr/>
        </p:nvPicPr>
        <p:blipFill rotWithShape="1">
          <a:blip r:embed="rId5">
            <a:alphaModFix/>
          </a:blip>
          <a:srcRect/>
          <a:stretch/>
        </p:blipFill>
        <p:spPr>
          <a:xfrm>
            <a:off x="6726670" y="1452650"/>
            <a:ext cx="6151397" cy="2395936"/>
          </a:xfrm>
          <a:prstGeom prst="rect">
            <a:avLst/>
          </a:prstGeom>
          <a:noFill/>
          <a:ln>
            <a:noFill/>
          </a:ln>
        </p:spPr>
      </p:pic>
      <p:sp>
        <p:nvSpPr>
          <p:cNvPr id="412" name="Google Shape;412;g29668726867_2_60"/>
          <p:cNvSpPr txBox="1"/>
          <p:nvPr/>
        </p:nvSpPr>
        <p:spPr>
          <a:xfrm>
            <a:off x="7255566" y="2002568"/>
            <a:ext cx="15968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Raleway"/>
                <a:ea typeface="Raleway"/>
                <a:cs typeface="Raleway"/>
                <a:sym typeface="Raleway"/>
              </a:rPr>
              <a:t>@RFW_NH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13" name="Google Shape;413;g29668726867_2_60" descr="A screenshot of a cell phone&#10;&#10;Description automatically generated"/>
          <p:cNvPicPr preferRelativeResize="0"/>
          <p:nvPr/>
        </p:nvPicPr>
        <p:blipFill rotWithShape="1">
          <a:blip r:embed="rId6">
            <a:alphaModFix/>
          </a:blip>
          <a:srcRect/>
          <a:stretch/>
        </p:blipFill>
        <p:spPr>
          <a:xfrm>
            <a:off x="2856213" y="2772627"/>
            <a:ext cx="1804670" cy="1111250"/>
          </a:xfrm>
          <a:prstGeom prst="rect">
            <a:avLst/>
          </a:prstGeom>
          <a:noFill/>
          <a:ln>
            <a:noFill/>
          </a:ln>
        </p:spPr>
      </p:pic>
      <p:pic>
        <p:nvPicPr>
          <p:cNvPr id="414" name="Google Shape;414;g29668726867_2_60" descr="Icon&#10;&#10;Description automatically generated with medium confidence"/>
          <p:cNvPicPr preferRelativeResize="0"/>
          <p:nvPr/>
        </p:nvPicPr>
        <p:blipFill rotWithShape="1">
          <a:blip r:embed="rId7">
            <a:alphaModFix/>
          </a:blip>
          <a:srcRect/>
          <a:stretch/>
        </p:blipFill>
        <p:spPr>
          <a:xfrm>
            <a:off x="1281550" y="2613875"/>
            <a:ext cx="1428750" cy="1428750"/>
          </a:xfrm>
          <a:prstGeom prst="rect">
            <a:avLst/>
          </a:prstGeom>
          <a:noFill/>
          <a:ln>
            <a:noFill/>
          </a:ln>
        </p:spPr>
      </p:pic>
      <p:pic>
        <p:nvPicPr>
          <p:cNvPr id="415" name="Google Shape;415;g29668726867_2_60" descr="NH STATE SEAL"/>
          <p:cNvPicPr preferRelativeResize="0"/>
          <p:nvPr/>
        </p:nvPicPr>
        <p:blipFill rotWithShape="1">
          <a:blip r:embed="rId8">
            <a:alphaModFix/>
          </a:blip>
          <a:srcRect/>
          <a:stretch/>
        </p:blipFill>
        <p:spPr>
          <a:xfrm>
            <a:off x="4806800" y="2570550"/>
            <a:ext cx="1395175" cy="13951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TotalTime>
  <Words>782</Words>
  <Application>Microsoft Office PowerPoint</Application>
  <PresentationFormat>Widescreen</PresentationFormat>
  <Paragraphs>103</Paragraphs>
  <Slides>9</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Calibri Light</vt:lpstr>
      <vt:lpstr>Noto Sans Symbols</vt:lpstr>
      <vt:lpstr>NTR</vt:lpstr>
      <vt:lpstr>Raleway</vt:lpstr>
      <vt:lpstr>Raleway Medium</vt:lpstr>
      <vt:lpstr>Office Theme</vt:lpstr>
      <vt:lpstr>Recovery Friendly Workplace Overview</vt:lpstr>
      <vt:lpstr>PowerPoint Presentation</vt:lpstr>
      <vt:lpstr>Why Should Employers Get Involved?</vt:lpstr>
      <vt:lpstr>PowerPoint Presentation</vt:lpstr>
      <vt:lpstr>RFW Trainings</vt:lpstr>
      <vt:lpstr>Education &amp; Resources: Some Examples</vt:lpstr>
      <vt:lpstr>PowerPoint Presentation</vt:lpstr>
      <vt:lpstr>PowerPoint Presentation</vt:lpstr>
      <vt:lpstr>Contact Information</vt:lpstr>
    </vt:vector>
  </TitlesOfParts>
  <Company>State of New Hampshire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Recruiting &amp; Retaining Veteran Talent  Prepared by:   Jim Lindsay Military Employer Relations Partner Southern New Hampshire University</dc:title>
  <dc:creator>HIllson, Kimberly</dc:creator>
  <cp:lastModifiedBy>HIllson, Kimberly</cp:lastModifiedBy>
  <cp:revision>3</cp:revision>
  <dcterms:created xsi:type="dcterms:W3CDTF">2023-12-12T13:43:11Z</dcterms:created>
  <dcterms:modified xsi:type="dcterms:W3CDTF">2023-12-12T13:48:18Z</dcterms:modified>
</cp:coreProperties>
</file>